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9" r:id="rId5"/>
    <p:sldId id="278" r:id="rId6"/>
    <p:sldId id="270" r:id="rId7"/>
    <p:sldId id="272" r:id="rId8"/>
    <p:sldId id="275" r:id="rId9"/>
    <p:sldId id="283" r:id="rId10"/>
    <p:sldId id="279" r:id="rId11"/>
    <p:sldId id="281" r:id="rId12"/>
    <p:sldId id="280" r:id="rId13"/>
    <p:sldId id="282" r:id="rId14"/>
    <p:sldId id="284" r:id="rId15"/>
    <p:sldId id="285" r:id="rId16"/>
    <p:sldId id="286" r:id="rId17"/>
    <p:sldId id="287" r:id="rId18"/>
    <p:sldId id="289" r:id="rId19"/>
    <p:sldId id="291" r:id="rId20"/>
    <p:sldId id="276" r:id="rId21"/>
    <p:sldId id="288" r:id="rId22"/>
    <p:sldId id="294" r:id="rId23"/>
    <p:sldId id="296" r:id="rId24"/>
    <p:sldId id="305" r:id="rId25"/>
    <p:sldId id="306" r:id="rId26"/>
    <p:sldId id="307" r:id="rId27"/>
    <p:sldId id="303" r:id="rId28"/>
    <p:sldId id="300" r:id="rId29"/>
    <p:sldId id="304" r:id="rId30"/>
    <p:sldId id="2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3" d="100"/>
          <a:sy n="83" d="100"/>
        </p:scale>
        <p:origin x="84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C67C4-A98A-40B4-B900-A76426C8C89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FF3A3C2-0CA8-4FDE-A8C3-87C867A9AFEF}">
      <dgm:prSet/>
      <dgm:spPr/>
      <dgm:t>
        <a:bodyPr/>
        <a:lstStyle/>
        <a:p>
          <a:pPr>
            <a:lnSpc>
              <a:spcPct val="100000"/>
            </a:lnSpc>
            <a:defRPr cap="all"/>
          </a:pPr>
          <a:r>
            <a:rPr lang="en-US"/>
            <a:t>Thermal</a:t>
          </a:r>
        </a:p>
      </dgm:t>
    </dgm:pt>
    <dgm:pt modelId="{CCDD8489-7F54-4566-A7D9-ED072B1CC244}" type="parTrans" cxnId="{4A40DF4C-E6B0-4DD6-8F6B-E17C6435B22F}">
      <dgm:prSet/>
      <dgm:spPr/>
      <dgm:t>
        <a:bodyPr/>
        <a:lstStyle/>
        <a:p>
          <a:endParaRPr lang="en-US"/>
        </a:p>
      </dgm:t>
    </dgm:pt>
    <dgm:pt modelId="{5D700C4C-FDD1-4286-85F3-DA60E0789F8F}" type="sibTrans" cxnId="{4A40DF4C-E6B0-4DD6-8F6B-E17C6435B22F}">
      <dgm:prSet/>
      <dgm:spPr/>
      <dgm:t>
        <a:bodyPr/>
        <a:lstStyle/>
        <a:p>
          <a:endParaRPr lang="en-US"/>
        </a:p>
      </dgm:t>
    </dgm:pt>
    <dgm:pt modelId="{D76AC3C9-D3FC-4B5E-9124-3AA5D7796406}">
      <dgm:prSet/>
      <dgm:spPr/>
      <dgm:t>
        <a:bodyPr/>
        <a:lstStyle/>
        <a:p>
          <a:pPr>
            <a:lnSpc>
              <a:spcPct val="100000"/>
            </a:lnSpc>
            <a:defRPr cap="all"/>
          </a:pPr>
          <a:r>
            <a:rPr lang="en-US"/>
            <a:t>Electrical </a:t>
          </a:r>
        </a:p>
      </dgm:t>
    </dgm:pt>
    <dgm:pt modelId="{09DAD705-6E63-4B59-98AE-E8A3E13C3AED}" type="parTrans" cxnId="{ACCBE0D4-DF5B-4E46-8189-5184CC9FAB8C}">
      <dgm:prSet/>
      <dgm:spPr/>
      <dgm:t>
        <a:bodyPr/>
        <a:lstStyle/>
        <a:p>
          <a:endParaRPr lang="en-US"/>
        </a:p>
      </dgm:t>
    </dgm:pt>
    <dgm:pt modelId="{2811AB78-5428-4277-B174-24B5CAE18D82}" type="sibTrans" cxnId="{ACCBE0D4-DF5B-4E46-8189-5184CC9FAB8C}">
      <dgm:prSet/>
      <dgm:spPr/>
      <dgm:t>
        <a:bodyPr/>
        <a:lstStyle/>
        <a:p>
          <a:endParaRPr lang="en-US"/>
        </a:p>
      </dgm:t>
    </dgm:pt>
    <dgm:pt modelId="{E84960C5-3153-472E-A5EE-9391537006D9}">
      <dgm:prSet/>
      <dgm:spPr/>
      <dgm:t>
        <a:bodyPr/>
        <a:lstStyle/>
        <a:p>
          <a:pPr>
            <a:lnSpc>
              <a:spcPct val="100000"/>
            </a:lnSpc>
            <a:defRPr cap="all"/>
          </a:pPr>
          <a:r>
            <a:rPr lang="en-US"/>
            <a:t>Chemical</a:t>
          </a:r>
        </a:p>
      </dgm:t>
    </dgm:pt>
    <dgm:pt modelId="{4638DAA8-0DBC-4279-970C-395F282464D5}" type="parTrans" cxnId="{A5B83053-7197-4BAE-AFC3-0489CD6DAF20}">
      <dgm:prSet/>
      <dgm:spPr/>
      <dgm:t>
        <a:bodyPr/>
        <a:lstStyle/>
        <a:p>
          <a:endParaRPr lang="en-US"/>
        </a:p>
      </dgm:t>
    </dgm:pt>
    <dgm:pt modelId="{A84DCA8C-6ABB-4AD5-A8B4-CFAD86BE6F71}" type="sibTrans" cxnId="{A5B83053-7197-4BAE-AFC3-0489CD6DAF20}">
      <dgm:prSet/>
      <dgm:spPr/>
      <dgm:t>
        <a:bodyPr/>
        <a:lstStyle/>
        <a:p>
          <a:endParaRPr lang="en-US"/>
        </a:p>
      </dgm:t>
    </dgm:pt>
    <dgm:pt modelId="{8C8F2300-9FF6-4321-BC81-0D33242FCD7B}">
      <dgm:prSet/>
      <dgm:spPr/>
      <dgm:t>
        <a:bodyPr/>
        <a:lstStyle/>
        <a:p>
          <a:pPr>
            <a:lnSpc>
              <a:spcPct val="100000"/>
            </a:lnSpc>
            <a:defRPr cap="all"/>
          </a:pPr>
          <a:r>
            <a:rPr lang="en-US"/>
            <a:t>Inhalation </a:t>
          </a:r>
        </a:p>
      </dgm:t>
    </dgm:pt>
    <dgm:pt modelId="{A7326192-7212-402C-9E17-C995BE37E373}" type="parTrans" cxnId="{B9CF978A-B57E-4CF7-9152-13546330268A}">
      <dgm:prSet/>
      <dgm:spPr/>
      <dgm:t>
        <a:bodyPr/>
        <a:lstStyle/>
        <a:p>
          <a:endParaRPr lang="en-US"/>
        </a:p>
      </dgm:t>
    </dgm:pt>
    <dgm:pt modelId="{E8E7A73D-285E-4CD1-B180-58B960E4DE4B}" type="sibTrans" cxnId="{B9CF978A-B57E-4CF7-9152-13546330268A}">
      <dgm:prSet/>
      <dgm:spPr/>
      <dgm:t>
        <a:bodyPr/>
        <a:lstStyle/>
        <a:p>
          <a:endParaRPr lang="en-US"/>
        </a:p>
      </dgm:t>
    </dgm:pt>
    <dgm:pt modelId="{803C7059-1C7D-4927-9214-32EEBB45382D}" type="pres">
      <dgm:prSet presAssocID="{9A0C67C4-A98A-40B4-B900-A76426C8C898}" presName="root" presStyleCnt="0">
        <dgm:presLayoutVars>
          <dgm:dir/>
          <dgm:resizeHandles val="exact"/>
        </dgm:presLayoutVars>
      </dgm:prSet>
      <dgm:spPr/>
    </dgm:pt>
    <dgm:pt modelId="{8AF451FB-29A7-4EC3-A0A9-95E4DB5AECEB}" type="pres">
      <dgm:prSet presAssocID="{4FF3A3C2-0CA8-4FDE-A8C3-87C867A9AFEF}" presName="compNode" presStyleCnt="0"/>
      <dgm:spPr/>
    </dgm:pt>
    <dgm:pt modelId="{6A42825F-1340-45D4-8B3A-0A9C799B2275}" type="pres">
      <dgm:prSet presAssocID="{4FF3A3C2-0CA8-4FDE-A8C3-87C867A9AFEF}" presName="iconBgRect" presStyleLbl="bgShp" presStyleIdx="0" presStyleCnt="4"/>
      <dgm:spPr>
        <a:prstGeom prst="round2DiagRect">
          <a:avLst>
            <a:gd name="adj1" fmla="val 29727"/>
            <a:gd name="adj2" fmla="val 0"/>
          </a:avLst>
        </a:prstGeom>
      </dgm:spPr>
    </dgm:pt>
    <dgm:pt modelId="{5024807C-2690-408D-9564-B35EBE435CFD}" type="pres">
      <dgm:prSet presAssocID="{4FF3A3C2-0CA8-4FDE-A8C3-87C867A9AF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gh Temperature"/>
        </a:ext>
      </dgm:extLst>
    </dgm:pt>
    <dgm:pt modelId="{A8538C8E-3B5D-4429-9D48-90AF19E3EAFA}" type="pres">
      <dgm:prSet presAssocID="{4FF3A3C2-0CA8-4FDE-A8C3-87C867A9AFEF}" presName="spaceRect" presStyleCnt="0"/>
      <dgm:spPr/>
    </dgm:pt>
    <dgm:pt modelId="{55ED82B2-E867-4375-BFD2-46CF5E676D1C}" type="pres">
      <dgm:prSet presAssocID="{4FF3A3C2-0CA8-4FDE-A8C3-87C867A9AFEF}" presName="textRect" presStyleLbl="revTx" presStyleIdx="0" presStyleCnt="4">
        <dgm:presLayoutVars>
          <dgm:chMax val="1"/>
          <dgm:chPref val="1"/>
        </dgm:presLayoutVars>
      </dgm:prSet>
      <dgm:spPr/>
    </dgm:pt>
    <dgm:pt modelId="{EF7BCBB1-73AF-4CA7-8BFE-82274BFA2618}" type="pres">
      <dgm:prSet presAssocID="{5D700C4C-FDD1-4286-85F3-DA60E0789F8F}" presName="sibTrans" presStyleCnt="0"/>
      <dgm:spPr/>
    </dgm:pt>
    <dgm:pt modelId="{C5F3BEA0-79A9-4624-8E35-2AE0AA13520B}" type="pres">
      <dgm:prSet presAssocID="{D76AC3C9-D3FC-4B5E-9124-3AA5D7796406}" presName="compNode" presStyleCnt="0"/>
      <dgm:spPr/>
    </dgm:pt>
    <dgm:pt modelId="{E032BFC2-4EB2-4CDA-ACF1-9C6783FBB1B9}" type="pres">
      <dgm:prSet presAssocID="{D76AC3C9-D3FC-4B5E-9124-3AA5D7796406}" presName="iconBgRect" presStyleLbl="bgShp" presStyleIdx="1" presStyleCnt="4"/>
      <dgm:spPr>
        <a:prstGeom prst="round2DiagRect">
          <a:avLst>
            <a:gd name="adj1" fmla="val 29727"/>
            <a:gd name="adj2" fmla="val 0"/>
          </a:avLst>
        </a:prstGeom>
      </dgm:spPr>
    </dgm:pt>
    <dgm:pt modelId="{F211CF9B-D04B-4C62-A87A-58EE67C6F788}" type="pres">
      <dgm:prSet presAssocID="{D76AC3C9-D3FC-4B5E-9124-3AA5D779640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ian"/>
        </a:ext>
      </dgm:extLst>
    </dgm:pt>
    <dgm:pt modelId="{FE49F20F-9A44-4178-A8E3-E959A771CC30}" type="pres">
      <dgm:prSet presAssocID="{D76AC3C9-D3FC-4B5E-9124-3AA5D7796406}" presName="spaceRect" presStyleCnt="0"/>
      <dgm:spPr/>
    </dgm:pt>
    <dgm:pt modelId="{3B37CB45-3B6C-4327-96ED-2C230F666916}" type="pres">
      <dgm:prSet presAssocID="{D76AC3C9-D3FC-4B5E-9124-3AA5D7796406}" presName="textRect" presStyleLbl="revTx" presStyleIdx="1" presStyleCnt="4">
        <dgm:presLayoutVars>
          <dgm:chMax val="1"/>
          <dgm:chPref val="1"/>
        </dgm:presLayoutVars>
      </dgm:prSet>
      <dgm:spPr/>
    </dgm:pt>
    <dgm:pt modelId="{608EB581-E0EA-4E12-9ADA-560C312121FD}" type="pres">
      <dgm:prSet presAssocID="{2811AB78-5428-4277-B174-24B5CAE18D82}" presName="sibTrans" presStyleCnt="0"/>
      <dgm:spPr/>
    </dgm:pt>
    <dgm:pt modelId="{1A777063-463B-42B0-8C80-86E739E8158E}" type="pres">
      <dgm:prSet presAssocID="{E84960C5-3153-472E-A5EE-9391537006D9}" presName="compNode" presStyleCnt="0"/>
      <dgm:spPr/>
    </dgm:pt>
    <dgm:pt modelId="{E6366FB1-48E4-48A3-A7F7-E558C3EA60A2}" type="pres">
      <dgm:prSet presAssocID="{E84960C5-3153-472E-A5EE-9391537006D9}" presName="iconBgRect" presStyleLbl="bgShp" presStyleIdx="2" presStyleCnt="4"/>
      <dgm:spPr>
        <a:prstGeom prst="round2DiagRect">
          <a:avLst>
            <a:gd name="adj1" fmla="val 29727"/>
            <a:gd name="adj2" fmla="val 0"/>
          </a:avLst>
        </a:prstGeom>
      </dgm:spPr>
    </dgm:pt>
    <dgm:pt modelId="{DE597111-4622-404E-A16F-A13464B1022A}" type="pres">
      <dgm:prSet presAssocID="{E84960C5-3153-472E-A5EE-9391537006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Sign"/>
        </a:ext>
      </dgm:extLst>
    </dgm:pt>
    <dgm:pt modelId="{1AAFB1A1-95E1-4147-9E72-2FB19F2144FF}" type="pres">
      <dgm:prSet presAssocID="{E84960C5-3153-472E-A5EE-9391537006D9}" presName="spaceRect" presStyleCnt="0"/>
      <dgm:spPr/>
    </dgm:pt>
    <dgm:pt modelId="{8757657C-A158-4DD0-A323-28D255355E61}" type="pres">
      <dgm:prSet presAssocID="{E84960C5-3153-472E-A5EE-9391537006D9}" presName="textRect" presStyleLbl="revTx" presStyleIdx="2" presStyleCnt="4">
        <dgm:presLayoutVars>
          <dgm:chMax val="1"/>
          <dgm:chPref val="1"/>
        </dgm:presLayoutVars>
      </dgm:prSet>
      <dgm:spPr/>
    </dgm:pt>
    <dgm:pt modelId="{F1683A09-8AA7-4476-BED1-0C0EB6DB22CC}" type="pres">
      <dgm:prSet presAssocID="{A84DCA8C-6ABB-4AD5-A8B4-CFAD86BE6F71}" presName="sibTrans" presStyleCnt="0"/>
      <dgm:spPr/>
    </dgm:pt>
    <dgm:pt modelId="{499CCCEF-3E93-4365-B075-973DCBDE4FC7}" type="pres">
      <dgm:prSet presAssocID="{8C8F2300-9FF6-4321-BC81-0D33242FCD7B}" presName="compNode" presStyleCnt="0"/>
      <dgm:spPr/>
    </dgm:pt>
    <dgm:pt modelId="{DDD1F55F-ACB4-4195-AAC2-43E3DBC23E5D}" type="pres">
      <dgm:prSet presAssocID="{8C8F2300-9FF6-4321-BC81-0D33242FCD7B}" presName="iconBgRect" presStyleLbl="bgShp" presStyleIdx="3" presStyleCnt="4"/>
      <dgm:spPr>
        <a:prstGeom prst="round2DiagRect">
          <a:avLst>
            <a:gd name="adj1" fmla="val 29727"/>
            <a:gd name="adj2" fmla="val 0"/>
          </a:avLst>
        </a:prstGeom>
      </dgm:spPr>
    </dgm:pt>
    <dgm:pt modelId="{9777F11E-80FD-4717-83BF-19EB87278C42}" type="pres">
      <dgm:prSet presAssocID="{8C8F2300-9FF6-4321-BC81-0D33242FCD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oking"/>
        </a:ext>
      </dgm:extLst>
    </dgm:pt>
    <dgm:pt modelId="{268D6C58-2B1F-434E-939D-AAED05048D81}" type="pres">
      <dgm:prSet presAssocID="{8C8F2300-9FF6-4321-BC81-0D33242FCD7B}" presName="spaceRect" presStyleCnt="0"/>
      <dgm:spPr/>
    </dgm:pt>
    <dgm:pt modelId="{505EE196-E0C5-4C9F-AF5F-6EC425032B7D}" type="pres">
      <dgm:prSet presAssocID="{8C8F2300-9FF6-4321-BC81-0D33242FCD7B}" presName="textRect" presStyleLbl="revTx" presStyleIdx="3" presStyleCnt="4">
        <dgm:presLayoutVars>
          <dgm:chMax val="1"/>
          <dgm:chPref val="1"/>
        </dgm:presLayoutVars>
      </dgm:prSet>
      <dgm:spPr/>
    </dgm:pt>
  </dgm:ptLst>
  <dgm:cxnLst>
    <dgm:cxn modelId="{3A2FC405-FD6C-452A-886B-2A460B1FEBD9}" type="presOf" srcId="{9A0C67C4-A98A-40B4-B900-A76426C8C898}" destId="{803C7059-1C7D-4927-9214-32EEBB45382D}" srcOrd="0" destOrd="0" presId="urn:microsoft.com/office/officeart/2018/5/layout/IconLeafLabelList"/>
    <dgm:cxn modelId="{4A40DF4C-E6B0-4DD6-8F6B-E17C6435B22F}" srcId="{9A0C67C4-A98A-40B4-B900-A76426C8C898}" destId="{4FF3A3C2-0CA8-4FDE-A8C3-87C867A9AFEF}" srcOrd="0" destOrd="0" parTransId="{CCDD8489-7F54-4566-A7D9-ED072B1CC244}" sibTransId="{5D700C4C-FDD1-4286-85F3-DA60E0789F8F}"/>
    <dgm:cxn modelId="{A5B83053-7197-4BAE-AFC3-0489CD6DAF20}" srcId="{9A0C67C4-A98A-40B4-B900-A76426C8C898}" destId="{E84960C5-3153-472E-A5EE-9391537006D9}" srcOrd="2" destOrd="0" parTransId="{4638DAA8-0DBC-4279-970C-395F282464D5}" sibTransId="{A84DCA8C-6ABB-4AD5-A8B4-CFAD86BE6F71}"/>
    <dgm:cxn modelId="{B9CF978A-B57E-4CF7-9152-13546330268A}" srcId="{9A0C67C4-A98A-40B4-B900-A76426C8C898}" destId="{8C8F2300-9FF6-4321-BC81-0D33242FCD7B}" srcOrd="3" destOrd="0" parTransId="{A7326192-7212-402C-9E17-C995BE37E373}" sibTransId="{E8E7A73D-285E-4CD1-B180-58B960E4DE4B}"/>
    <dgm:cxn modelId="{47BA09C1-F7AF-4534-A5BA-6A7BCE0CBF3E}" type="presOf" srcId="{D76AC3C9-D3FC-4B5E-9124-3AA5D7796406}" destId="{3B37CB45-3B6C-4327-96ED-2C230F666916}" srcOrd="0" destOrd="0" presId="urn:microsoft.com/office/officeart/2018/5/layout/IconLeafLabelList"/>
    <dgm:cxn modelId="{368520C8-BDD8-4EA7-8F43-AE5282DF44FA}" type="presOf" srcId="{4FF3A3C2-0CA8-4FDE-A8C3-87C867A9AFEF}" destId="{55ED82B2-E867-4375-BFD2-46CF5E676D1C}" srcOrd="0" destOrd="0" presId="urn:microsoft.com/office/officeart/2018/5/layout/IconLeafLabelList"/>
    <dgm:cxn modelId="{ACCBE0D4-DF5B-4E46-8189-5184CC9FAB8C}" srcId="{9A0C67C4-A98A-40B4-B900-A76426C8C898}" destId="{D76AC3C9-D3FC-4B5E-9124-3AA5D7796406}" srcOrd="1" destOrd="0" parTransId="{09DAD705-6E63-4B59-98AE-E8A3E13C3AED}" sibTransId="{2811AB78-5428-4277-B174-24B5CAE18D82}"/>
    <dgm:cxn modelId="{592CF1E8-CCA5-45BC-9EB1-DD3F586B19FD}" type="presOf" srcId="{8C8F2300-9FF6-4321-BC81-0D33242FCD7B}" destId="{505EE196-E0C5-4C9F-AF5F-6EC425032B7D}" srcOrd="0" destOrd="0" presId="urn:microsoft.com/office/officeart/2018/5/layout/IconLeafLabelList"/>
    <dgm:cxn modelId="{FE0899FB-1497-4DFB-A54C-CF9BA075D06A}" type="presOf" srcId="{E84960C5-3153-472E-A5EE-9391537006D9}" destId="{8757657C-A158-4DD0-A323-28D255355E61}" srcOrd="0" destOrd="0" presId="urn:microsoft.com/office/officeart/2018/5/layout/IconLeafLabelList"/>
    <dgm:cxn modelId="{8AD64C49-51AF-47EF-8844-0B364F5843E4}" type="presParOf" srcId="{803C7059-1C7D-4927-9214-32EEBB45382D}" destId="{8AF451FB-29A7-4EC3-A0A9-95E4DB5AECEB}" srcOrd="0" destOrd="0" presId="urn:microsoft.com/office/officeart/2018/5/layout/IconLeafLabelList"/>
    <dgm:cxn modelId="{815F4D40-9CF5-4843-AF7E-D04ED3F9158A}" type="presParOf" srcId="{8AF451FB-29A7-4EC3-A0A9-95E4DB5AECEB}" destId="{6A42825F-1340-45D4-8B3A-0A9C799B2275}" srcOrd="0" destOrd="0" presId="urn:microsoft.com/office/officeart/2018/5/layout/IconLeafLabelList"/>
    <dgm:cxn modelId="{9A57BCDB-03FA-442B-8E54-D7A13DE10B07}" type="presParOf" srcId="{8AF451FB-29A7-4EC3-A0A9-95E4DB5AECEB}" destId="{5024807C-2690-408D-9564-B35EBE435CFD}" srcOrd="1" destOrd="0" presId="urn:microsoft.com/office/officeart/2018/5/layout/IconLeafLabelList"/>
    <dgm:cxn modelId="{B0839E5F-0021-4E3A-B028-0EA1ED0DEB0A}" type="presParOf" srcId="{8AF451FB-29A7-4EC3-A0A9-95E4DB5AECEB}" destId="{A8538C8E-3B5D-4429-9D48-90AF19E3EAFA}" srcOrd="2" destOrd="0" presId="urn:microsoft.com/office/officeart/2018/5/layout/IconLeafLabelList"/>
    <dgm:cxn modelId="{A9370137-8F58-497C-B0C3-C6938E893D0C}" type="presParOf" srcId="{8AF451FB-29A7-4EC3-A0A9-95E4DB5AECEB}" destId="{55ED82B2-E867-4375-BFD2-46CF5E676D1C}" srcOrd="3" destOrd="0" presId="urn:microsoft.com/office/officeart/2018/5/layout/IconLeafLabelList"/>
    <dgm:cxn modelId="{4B05DB3B-0EBC-414F-A516-EC8208A39E59}" type="presParOf" srcId="{803C7059-1C7D-4927-9214-32EEBB45382D}" destId="{EF7BCBB1-73AF-4CA7-8BFE-82274BFA2618}" srcOrd="1" destOrd="0" presId="urn:microsoft.com/office/officeart/2018/5/layout/IconLeafLabelList"/>
    <dgm:cxn modelId="{6BD0CCA0-072F-4D14-8C31-A02A73A19A48}" type="presParOf" srcId="{803C7059-1C7D-4927-9214-32EEBB45382D}" destId="{C5F3BEA0-79A9-4624-8E35-2AE0AA13520B}" srcOrd="2" destOrd="0" presId="urn:microsoft.com/office/officeart/2018/5/layout/IconLeafLabelList"/>
    <dgm:cxn modelId="{107B74B1-B74B-4B56-8D75-E6769F503B1F}" type="presParOf" srcId="{C5F3BEA0-79A9-4624-8E35-2AE0AA13520B}" destId="{E032BFC2-4EB2-4CDA-ACF1-9C6783FBB1B9}" srcOrd="0" destOrd="0" presId="urn:microsoft.com/office/officeart/2018/5/layout/IconLeafLabelList"/>
    <dgm:cxn modelId="{3D99B6FA-9F83-4CC6-AF01-DF86FDFBF419}" type="presParOf" srcId="{C5F3BEA0-79A9-4624-8E35-2AE0AA13520B}" destId="{F211CF9B-D04B-4C62-A87A-58EE67C6F788}" srcOrd="1" destOrd="0" presId="urn:microsoft.com/office/officeart/2018/5/layout/IconLeafLabelList"/>
    <dgm:cxn modelId="{A9D2996E-DCB3-4912-81D3-F20814370318}" type="presParOf" srcId="{C5F3BEA0-79A9-4624-8E35-2AE0AA13520B}" destId="{FE49F20F-9A44-4178-A8E3-E959A771CC30}" srcOrd="2" destOrd="0" presId="urn:microsoft.com/office/officeart/2018/5/layout/IconLeafLabelList"/>
    <dgm:cxn modelId="{07FE002E-C492-40A6-87CE-2EE81B68D315}" type="presParOf" srcId="{C5F3BEA0-79A9-4624-8E35-2AE0AA13520B}" destId="{3B37CB45-3B6C-4327-96ED-2C230F666916}" srcOrd="3" destOrd="0" presId="urn:microsoft.com/office/officeart/2018/5/layout/IconLeafLabelList"/>
    <dgm:cxn modelId="{41B7C74B-1A0F-4D01-9212-DA1CCE1238F6}" type="presParOf" srcId="{803C7059-1C7D-4927-9214-32EEBB45382D}" destId="{608EB581-E0EA-4E12-9ADA-560C312121FD}" srcOrd="3" destOrd="0" presId="urn:microsoft.com/office/officeart/2018/5/layout/IconLeafLabelList"/>
    <dgm:cxn modelId="{DB3D0628-6D44-4F2D-9B52-84FD49C9A6C2}" type="presParOf" srcId="{803C7059-1C7D-4927-9214-32EEBB45382D}" destId="{1A777063-463B-42B0-8C80-86E739E8158E}" srcOrd="4" destOrd="0" presId="urn:microsoft.com/office/officeart/2018/5/layout/IconLeafLabelList"/>
    <dgm:cxn modelId="{0546ECE1-45BB-401B-85C8-B6055DE26EF2}" type="presParOf" srcId="{1A777063-463B-42B0-8C80-86E739E8158E}" destId="{E6366FB1-48E4-48A3-A7F7-E558C3EA60A2}" srcOrd="0" destOrd="0" presId="urn:microsoft.com/office/officeart/2018/5/layout/IconLeafLabelList"/>
    <dgm:cxn modelId="{5886B0C2-2A10-47B8-A8C0-125D92C6D72D}" type="presParOf" srcId="{1A777063-463B-42B0-8C80-86E739E8158E}" destId="{DE597111-4622-404E-A16F-A13464B1022A}" srcOrd="1" destOrd="0" presId="urn:microsoft.com/office/officeart/2018/5/layout/IconLeafLabelList"/>
    <dgm:cxn modelId="{752F5EAF-195B-4F45-BF8E-FB99D66EC470}" type="presParOf" srcId="{1A777063-463B-42B0-8C80-86E739E8158E}" destId="{1AAFB1A1-95E1-4147-9E72-2FB19F2144FF}" srcOrd="2" destOrd="0" presId="urn:microsoft.com/office/officeart/2018/5/layout/IconLeafLabelList"/>
    <dgm:cxn modelId="{601ADFF9-4F7C-4D02-96D9-591D35A6E32C}" type="presParOf" srcId="{1A777063-463B-42B0-8C80-86E739E8158E}" destId="{8757657C-A158-4DD0-A323-28D255355E61}" srcOrd="3" destOrd="0" presId="urn:microsoft.com/office/officeart/2018/5/layout/IconLeafLabelList"/>
    <dgm:cxn modelId="{0AC4B6B6-C0EB-4942-92B1-60870ED51E29}" type="presParOf" srcId="{803C7059-1C7D-4927-9214-32EEBB45382D}" destId="{F1683A09-8AA7-4476-BED1-0C0EB6DB22CC}" srcOrd="5" destOrd="0" presId="urn:microsoft.com/office/officeart/2018/5/layout/IconLeafLabelList"/>
    <dgm:cxn modelId="{1E01B6BE-3F46-49F7-AE53-77C064E4C638}" type="presParOf" srcId="{803C7059-1C7D-4927-9214-32EEBB45382D}" destId="{499CCCEF-3E93-4365-B075-973DCBDE4FC7}" srcOrd="6" destOrd="0" presId="urn:microsoft.com/office/officeart/2018/5/layout/IconLeafLabelList"/>
    <dgm:cxn modelId="{F3BE7DE8-1439-483F-8811-69FA1569C707}" type="presParOf" srcId="{499CCCEF-3E93-4365-B075-973DCBDE4FC7}" destId="{DDD1F55F-ACB4-4195-AAC2-43E3DBC23E5D}" srcOrd="0" destOrd="0" presId="urn:microsoft.com/office/officeart/2018/5/layout/IconLeafLabelList"/>
    <dgm:cxn modelId="{D4F846C7-B6D3-40E7-BEED-3895EB1EC9E7}" type="presParOf" srcId="{499CCCEF-3E93-4365-B075-973DCBDE4FC7}" destId="{9777F11E-80FD-4717-83BF-19EB87278C42}" srcOrd="1" destOrd="0" presId="urn:microsoft.com/office/officeart/2018/5/layout/IconLeafLabelList"/>
    <dgm:cxn modelId="{7A105757-CD89-4D7F-A487-86526621A008}" type="presParOf" srcId="{499CCCEF-3E93-4365-B075-973DCBDE4FC7}" destId="{268D6C58-2B1F-434E-939D-AAED05048D81}" srcOrd="2" destOrd="0" presId="urn:microsoft.com/office/officeart/2018/5/layout/IconLeafLabelList"/>
    <dgm:cxn modelId="{04B0C200-7218-40F7-89F3-AC13B2478332}" type="presParOf" srcId="{499CCCEF-3E93-4365-B075-973DCBDE4FC7}" destId="{505EE196-E0C5-4C9F-AF5F-6EC425032B7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084D0-C8F3-45D9-BCA7-78088864482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E55F4239-C6A3-4B92-863E-B6A3A55245E1}">
      <dgm:prSet/>
      <dgm:spPr/>
      <dgm:t>
        <a:bodyPr/>
        <a:lstStyle/>
        <a:p>
          <a:r>
            <a:rPr lang="en-US" dirty="0"/>
            <a:t>Upper airways usually sustain the most thermal injuries</a:t>
          </a:r>
        </a:p>
      </dgm:t>
    </dgm:pt>
    <dgm:pt modelId="{9B5BF33A-C14D-4F0C-9BFE-52267D6CCCA7}" type="parTrans" cxnId="{AD93FA4A-4042-49E3-A099-86E19DE465C5}">
      <dgm:prSet/>
      <dgm:spPr/>
      <dgm:t>
        <a:bodyPr/>
        <a:lstStyle/>
        <a:p>
          <a:endParaRPr lang="en-US"/>
        </a:p>
      </dgm:t>
    </dgm:pt>
    <dgm:pt modelId="{41D5F553-EE47-4E55-A6DB-59F8EE3944E6}" type="sibTrans" cxnId="{AD93FA4A-4042-49E3-A099-86E19DE465C5}">
      <dgm:prSet/>
      <dgm:spPr/>
      <dgm:t>
        <a:bodyPr/>
        <a:lstStyle/>
        <a:p>
          <a:endParaRPr lang="en-US"/>
        </a:p>
      </dgm:t>
    </dgm:pt>
    <dgm:pt modelId="{7DE295D0-5060-49E8-BABD-8DC48CDFF11F}">
      <dgm:prSet/>
      <dgm:spPr/>
      <dgm:t>
        <a:bodyPr/>
        <a:lstStyle/>
        <a:p>
          <a:r>
            <a:rPr lang="en-US"/>
            <a:t>Lower airways more effected by irritants </a:t>
          </a:r>
        </a:p>
      </dgm:t>
    </dgm:pt>
    <dgm:pt modelId="{A697A06B-A62D-4437-B3CB-C336A198617B}" type="parTrans" cxnId="{63CC2F7A-579A-4E58-BD1A-759D5F64C4B9}">
      <dgm:prSet/>
      <dgm:spPr/>
      <dgm:t>
        <a:bodyPr/>
        <a:lstStyle/>
        <a:p>
          <a:endParaRPr lang="en-US"/>
        </a:p>
      </dgm:t>
    </dgm:pt>
    <dgm:pt modelId="{7B324426-607D-4CA7-A9DD-BCB4E3D4C731}" type="sibTrans" cxnId="{63CC2F7A-579A-4E58-BD1A-759D5F64C4B9}">
      <dgm:prSet/>
      <dgm:spPr/>
      <dgm:t>
        <a:bodyPr/>
        <a:lstStyle/>
        <a:p>
          <a:endParaRPr lang="en-US"/>
        </a:p>
      </dgm:t>
    </dgm:pt>
    <dgm:pt modelId="{9E27D755-8281-4EE5-8D8C-579800F5AD02}" type="pres">
      <dgm:prSet presAssocID="{754084D0-C8F3-45D9-BCA7-78088864482F}" presName="diagram" presStyleCnt="0">
        <dgm:presLayoutVars>
          <dgm:dir/>
          <dgm:resizeHandles val="exact"/>
        </dgm:presLayoutVars>
      </dgm:prSet>
      <dgm:spPr/>
    </dgm:pt>
    <dgm:pt modelId="{77C35C4F-50EC-489C-9A34-E0C83845E19C}" type="pres">
      <dgm:prSet presAssocID="{E55F4239-C6A3-4B92-863E-B6A3A55245E1}" presName="node" presStyleLbl="node1" presStyleIdx="0" presStyleCnt="2">
        <dgm:presLayoutVars>
          <dgm:bulletEnabled val="1"/>
        </dgm:presLayoutVars>
      </dgm:prSet>
      <dgm:spPr/>
    </dgm:pt>
    <dgm:pt modelId="{E3602766-13BE-4915-A123-EFFD3E8038F6}" type="pres">
      <dgm:prSet presAssocID="{41D5F553-EE47-4E55-A6DB-59F8EE3944E6}" presName="sibTrans" presStyleLbl="sibTrans2D1" presStyleIdx="0" presStyleCnt="1"/>
      <dgm:spPr/>
    </dgm:pt>
    <dgm:pt modelId="{C870C544-3E09-469C-9518-A9EF088D8EF7}" type="pres">
      <dgm:prSet presAssocID="{41D5F553-EE47-4E55-A6DB-59F8EE3944E6}" presName="connectorText" presStyleLbl="sibTrans2D1" presStyleIdx="0" presStyleCnt="1"/>
      <dgm:spPr/>
    </dgm:pt>
    <dgm:pt modelId="{3FE0AEC1-C287-43E1-91B5-C1BD5C704DF7}" type="pres">
      <dgm:prSet presAssocID="{7DE295D0-5060-49E8-BABD-8DC48CDFF11F}" presName="node" presStyleLbl="node1" presStyleIdx="1" presStyleCnt="2">
        <dgm:presLayoutVars>
          <dgm:bulletEnabled val="1"/>
        </dgm:presLayoutVars>
      </dgm:prSet>
      <dgm:spPr/>
    </dgm:pt>
  </dgm:ptLst>
  <dgm:cxnLst>
    <dgm:cxn modelId="{16B42928-E414-4125-BD9C-ABCB32114FF4}" type="presOf" srcId="{7DE295D0-5060-49E8-BABD-8DC48CDFF11F}" destId="{3FE0AEC1-C287-43E1-91B5-C1BD5C704DF7}" srcOrd="0" destOrd="0" presId="urn:microsoft.com/office/officeart/2005/8/layout/process5"/>
    <dgm:cxn modelId="{AD93FA4A-4042-49E3-A099-86E19DE465C5}" srcId="{754084D0-C8F3-45D9-BCA7-78088864482F}" destId="{E55F4239-C6A3-4B92-863E-B6A3A55245E1}" srcOrd="0" destOrd="0" parTransId="{9B5BF33A-C14D-4F0C-9BFE-52267D6CCCA7}" sibTransId="{41D5F553-EE47-4E55-A6DB-59F8EE3944E6}"/>
    <dgm:cxn modelId="{63CC2F7A-579A-4E58-BD1A-759D5F64C4B9}" srcId="{754084D0-C8F3-45D9-BCA7-78088864482F}" destId="{7DE295D0-5060-49E8-BABD-8DC48CDFF11F}" srcOrd="1" destOrd="0" parTransId="{A697A06B-A62D-4437-B3CB-C336A198617B}" sibTransId="{7B324426-607D-4CA7-A9DD-BCB4E3D4C731}"/>
    <dgm:cxn modelId="{B609DCA6-F50F-4FE4-8E23-CC9CE45CA7D7}" type="presOf" srcId="{41D5F553-EE47-4E55-A6DB-59F8EE3944E6}" destId="{C870C544-3E09-469C-9518-A9EF088D8EF7}" srcOrd="1" destOrd="0" presId="urn:microsoft.com/office/officeart/2005/8/layout/process5"/>
    <dgm:cxn modelId="{6A5987B9-CB5E-4A8C-9DF6-8AA0481A3E73}" type="presOf" srcId="{41D5F553-EE47-4E55-A6DB-59F8EE3944E6}" destId="{E3602766-13BE-4915-A123-EFFD3E8038F6}" srcOrd="0" destOrd="0" presId="urn:microsoft.com/office/officeart/2005/8/layout/process5"/>
    <dgm:cxn modelId="{FE1523D8-0932-4C68-A719-D9BF1C8DD5D4}" type="presOf" srcId="{754084D0-C8F3-45D9-BCA7-78088864482F}" destId="{9E27D755-8281-4EE5-8D8C-579800F5AD02}" srcOrd="0" destOrd="0" presId="urn:microsoft.com/office/officeart/2005/8/layout/process5"/>
    <dgm:cxn modelId="{58A765E9-14DE-4937-813D-ECAE0C237F18}" type="presOf" srcId="{E55F4239-C6A3-4B92-863E-B6A3A55245E1}" destId="{77C35C4F-50EC-489C-9A34-E0C83845E19C}" srcOrd="0" destOrd="0" presId="urn:microsoft.com/office/officeart/2005/8/layout/process5"/>
    <dgm:cxn modelId="{945E7678-3DD2-4594-B8F6-B9FC5BAC9ECF}" type="presParOf" srcId="{9E27D755-8281-4EE5-8D8C-579800F5AD02}" destId="{77C35C4F-50EC-489C-9A34-E0C83845E19C}" srcOrd="0" destOrd="0" presId="urn:microsoft.com/office/officeart/2005/8/layout/process5"/>
    <dgm:cxn modelId="{5567E3B4-0684-476F-968B-D35E5C2269E4}" type="presParOf" srcId="{9E27D755-8281-4EE5-8D8C-579800F5AD02}" destId="{E3602766-13BE-4915-A123-EFFD3E8038F6}" srcOrd="1" destOrd="0" presId="urn:microsoft.com/office/officeart/2005/8/layout/process5"/>
    <dgm:cxn modelId="{895204AB-A0B5-458A-9B0D-DC121CE94D69}" type="presParOf" srcId="{E3602766-13BE-4915-A123-EFFD3E8038F6}" destId="{C870C544-3E09-469C-9518-A9EF088D8EF7}" srcOrd="0" destOrd="0" presId="urn:microsoft.com/office/officeart/2005/8/layout/process5"/>
    <dgm:cxn modelId="{4ED22FE2-1091-423D-B8D2-30499A002E5A}" type="presParOf" srcId="{9E27D755-8281-4EE5-8D8C-579800F5AD02}" destId="{3FE0AEC1-C287-43E1-91B5-C1BD5C704DF7}"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9714D-5DF4-403F-8175-F2C02419B9A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0BC0FCC-6060-474E-A7C9-4D4BC0B197E7}">
      <dgm:prSet/>
      <dgm:spPr/>
      <dgm:t>
        <a:bodyPr/>
        <a:lstStyle/>
        <a:p>
          <a:r>
            <a:rPr lang="en-US" b="1" i="1"/>
            <a:t>20%</a:t>
          </a:r>
          <a:r>
            <a:rPr lang="en-US"/>
            <a:t> of burn victims have some degree of an </a:t>
          </a:r>
          <a:r>
            <a:rPr lang="en-US" b="1" i="1"/>
            <a:t>inhalation injury</a:t>
          </a:r>
          <a:endParaRPr lang="en-US"/>
        </a:p>
      </dgm:t>
    </dgm:pt>
    <dgm:pt modelId="{2EDA0F55-DA40-4647-ADDB-C1FB30C186DA}" type="parTrans" cxnId="{DE845D98-CCDC-4E3E-AD18-E9BABF884EF5}">
      <dgm:prSet/>
      <dgm:spPr/>
      <dgm:t>
        <a:bodyPr/>
        <a:lstStyle/>
        <a:p>
          <a:endParaRPr lang="en-US"/>
        </a:p>
      </dgm:t>
    </dgm:pt>
    <dgm:pt modelId="{D9A1D042-6A06-4A17-9126-F01D1723F90E}" type="sibTrans" cxnId="{DE845D98-CCDC-4E3E-AD18-E9BABF884EF5}">
      <dgm:prSet/>
      <dgm:spPr/>
      <dgm:t>
        <a:bodyPr/>
        <a:lstStyle/>
        <a:p>
          <a:endParaRPr lang="en-US"/>
        </a:p>
      </dgm:t>
    </dgm:pt>
    <dgm:pt modelId="{1565F904-7E98-4C07-A617-D7B77B350D19}">
      <dgm:prSet/>
      <dgm:spPr/>
      <dgm:t>
        <a:bodyPr/>
        <a:lstStyle/>
        <a:p>
          <a:r>
            <a:rPr lang="en-US" b="1" i="1"/>
            <a:t>70%</a:t>
          </a:r>
          <a:r>
            <a:rPr lang="en-US"/>
            <a:t> of inhalation injuries will lead to </a:t>
          </a:r>
          <a:r>
            <a:rPr lang="en-US" b="1" i="1"/>
            <a:t>respiratory failure</a:t>
          </a:r>
          <a:endParaRPr lang="en-US"/>
        </a:p>
      </dgm:t>
    </dgm:pt>
    <dgm:pt modelId="{D8AEB825-EF27-45B2-B0CD-B37265881B95}" type="parTrans" cxnId="{7F3DC56E-CF96-40CE-9434-CEBBC5436D93}">
      <dgm:prSet/>
      <dgm:spPr/>
      <dgm:t>
        <a:bodyPr/>
        <a:lstStyle/>
        <a:p>
          <a:endParaRPr lang="en-US"/>
        </a:p>
      </dgm:t>
    </dgm:pt>
    <dgm:pt modelId="{830FC803-0644-4591-B4E9-CBCEDC8AD812}" type="sibTrans" cxnId="{7F3DC56E-CF96-40CE-9434-CEBBC5436D93}">
      <dgm:prSet/>
      <dgm:spPr/>
      <dgm:t>
        <a:bodyPr/>
        <a:lstStyle/>
        <a:p>
          <a:endParaRPr lang="en-US"/>
        </a:p>
      </dgm:t>
    </dgm:pt>
    <dgm:pt modelId="{272C9EBF-B7FA-40EB-965F-1618DFD4E661}">
      <dgm:prSet/>
      <dgm:spPr/>
      <dgm:t>
        <a:bodyPr/>
        <a:lstStyle/>
        <a:p>
          <a:r>
            <a:rPr lang="en-US" b="1" i="1"/>
            <a:t>30%</a:t>
          </a:r>
          <a:r>
            <a:rPr lang="en-US"/>
            <a:t> of patients suffering respiratory failure due to an inhalation injury will </a:t>
          </a:r>
          <a:r>
            <a:rPr lang="en-US" b="1" i="1"/>
            <a:t>expire</a:t>
          </a:r>
          <a:r>
            <a:rPr lang="en-US"/>
            <a:t> </a:t>
          </a:r>
        </a:p>
      </dgm:t>
    </dgm:pt>
    <dgm:pt modelId="{D6215D82-FF4D-4475-859F-ABDD460302F7}" type="parTrans" cxnId="{15A877E3-1E9C-477F-B8C2-E363FEFFB290}">
      <dgm:prSet/>
      <dgm:spPr/>
      <dgm:t>
        <a:bodyPr/>
        <a:lstStyle/>
        <a:p>
          <a:endParaRPr lang="en-US"/>
        </a:p>
      </dgm:t>
    </dgm:pt>
    <dgm:pt modelId="{CE8AE309-9C9F-470C-8FC1-0FDB4E11C798}" type="sibTrans" cxnId="{15A877E3-1E9C-477F-B8C2-E363FEFFB290}">
      <dgm:prSet/>
      <dgm:spPr/>
      <dgm:t>
        <a:bodyPr/>
        <a:lstStyle/>
        <a:p>
          <a:endParaRPr lang="en-US"/>
        </a:p>
      </dgm:t>
    </dgm:pt>
    <dgm:pt modelId="{04819D2B-CB09-4935-92B6-63599375711F}" type="pres">
      <dgm:prSet presAssocID="{BD59714D-5DF4-403F-8175-F2C02419B9A3}" presName="hierChild1" presStyleCnt="0">
        <dgm:presLayoutVars>
          <dgm:chPref val="1"/>
          <dgm:dir/>
          <dgm:animOne val="branch"/>
          <dgm:animLvl val="lvl"/>
          <dgm:resizeHandles/>
        </dgm:presLayoutVars>
      </dgm:prSet>
      <dgm:spPr/>
    </dgm:pt>
    <dgm:pt modelId="{E2A3C51B-4BE6-4372-812F-4BE17B7FB75A}" type="pres">
      <dgm:prSet presAssocID="{B0BC0FCC-6060-474E-A7C9-4D4BC0B197E7}" presName="hierRoot1" presStyleCnt="0"/>
      <dgm:spPr/>
    </dgm:pt>
    <dgm:pt modelId="{C890F6A5-1109-447F-9B1E-39526A8E8A6E}" type="pres">
      <dgm:prSet presAssocID="{B0BC0FCC-6060-474E-A7C9-4D4BC0B197E7}" presName="composite" presStyleCnt="0"/>
      <dgm:spPr/>
    </dgm:pt>
    <dgm:pt modelId="{7CB83270-1D2C-4A50-B711-552E620A6DC1}" type="pres">
      <dgm:prSet presAssocID="{B0BC0FCC-6060-474E-A7C9-4D4BC0B197E7}" presName="background" presStyleLbl="node0" presStyleIdx="0" presStyleCnt="3"/>
      <dgm:spPr/>
    </dgm:pt>
    <dgm:pt modelId="{9794F53E-1403-4492-AD2B-8B8C45D97979}" type="pres">
      <dgm:prSet presAssocID="{B0BC0FCC-6060-474E-A7C9-4D4BC0B197E7}" presName="text" presStyleLbl="fgAcc0" presStyleIdx="0" presStyleCnt="3" custLinFactNeighborX="322" custLinFactNeighborY="-506">
        <dgm:presLayoutVars>
          <dgm:chPref val="3"/>
        </dgm:presLayoutVars>
      </dgm:prSet>
      <dgm:spPr/>
    </dgm:pt>
    <dgm:pt modelId="{C3A3D501-892C-4458-B0C0-10F3CCE76CE2}" type="pres">
      <dgm:prSet presAssocID="{B0BC0FCC-6060-474E-A7C9-4D4BC0B197E7}" presName="hierChild2" presStyleCnt="0"/>
      <dgm:spPr/>
    </dgm:pt>
    <dgm:pt modelId="{1C929F87-8A65-4D6F-9AC3-2C2DE257D27C}" type="pres">
      <dgm:prSet presAssocID="{1565F904-7E98-4C07-A617-D7B77B350D19}" presName="hierRoot1" presStyleCnt="0"/>
      <dgm:spPr/>
    </dgm:pt>
    <dgm:pt modelId="{1C198443-84B5-4DAB-8D03-4FB84CFF0F60}" type="pres">
      <dgm:prSet presAssocID="{1565F904-7E98-4C07-A617-D7B77B350D19}" presName="composite" presStyleCnt="0"/>
      <dgm:spPr/>
    </dgm:pt>
    <dgm:pt modelId="{95EF5275-7F43-4DD0-9B97-FBD0626F83A3}" type="pres">
      <dgm:prSet presAssocID="{1565F904-7E98-4C07-A617-D7B77B350D19}" presName="background" presStyleLbl="node0" presStyleIdx="1" presStyleCnt="3"/>
      <dgm:spPr/>
    </dgm:pt>
    <dgm:pt modelId="{7ABD3E3C-04D0-4043-B286-362A3E578C19}" type="pres">
      <dgm:prSet presAssocID="{1565F904-7E98-4C07-A617-D7B77B350D19}" presName="text" presStyleLbl="fgAcc0" presStyleIdx="1" presStyleCnt="3">
        <dgm:presLayoutVars>
          <dgm:chPref val="3"/>
        </dgm:presLayoutVars>
      </dgm:prSet>
      <dgm:spPr/>
    </dgm:pt>
    <dgm:pt modelId="{07D3C40C-20AA-4AD7-8E4E-D74C3F7CA2D7}" type="pres">
      <dgm:prSet presAssocID="{1565F904-7E98-4C07-A617-D7B77B350D19}" presName="hierChild2" presStyleCnt="0"/>
      <dgm:spPr/>
    </dgm:pt>
    <dgm:pt modelId="{029C1688-0D16-45C8-A1BD-B39CC390B078}" type="pres">
      <dgm:prSet presAssocID="{272C9EBF-B7FA-40EB-965F-1618DFD4E661}" presName="hierRoot1" presStyleCnt="0"/>
      <dgm:spPr/>
    </dgm:pt>
    <dgm:pt modelId="{CCB62333-8ED7-4F94-B809-3C4109E01675}" type="pres">
      <dgm:prSet presAssocID="{272C9EBF-B7FA-40EB-965F-1618DFD4E661}" presName="composite" presStyleCnt="0"/>
      <dgm:spPr/>
    </dgm:pt>
    <dgm:pt modelId="{B4E2F46E-D7D3-415D-8D0F-6C5C572847C1}" type="pres">
      <dgm:prSet presAssocID="{272C9EBF-B7FA-40EB-965F-1618DFD4E661}" presName="background" presStyleLbl="node0" presStyleIdx="2" presStyleCnt="3"/>
      <dgm:spPr/>
    </dgm:pt>
    <dgm:pt modelId="{5CF73685-3B63-47CD-8CFE-64B24753F2A6}" type="pres">
      <dgm:prSet presAssocID="{272C9EBF-B7FA-40EB-965F-1618DFD4E661}" presName="text" presStyleLbl="fgAcc0" presStyleIdx="2" presStyleCnt="3">
        <dgm:presLayoutVars>
          <dgm:chPref val="3"/>
        </dgm:presLayoutVars>
      </dgm:prSet>
      <dgm:spPr/>
    </dgm:pt>
    <dgm:pt modelId="{56BDC0F9-4E4F-488C-AF90-6C26D96196C3}" type="pres">
      <dgm:prSet presAssocID="{272C9EBF-B7FA-40EB-965F-1618DFD4E661}" presName="hierChild2" presStyleCnt="0"/>
      <dgm:spPr/>
    </dgm:pt>
  </dgm:ptLst>
  <dgm:cxnLst>
    <dgm:cxn modelId="{8502296B-144A-41B0-ABBE-611549D5B81E}" type="presOf" srcId="{1565F904-7E98-4C07-A617-D7B77B350D19}" destId="{7ABD3E3C-04D0-4043-B286-362A3E578C19}" srcOrd="0" destOrd="0" presId="urn:microsoft.com/office/officeart/2005/8/layout/hierarchy1"/>
    <dgm:cxn modelId="{7F3DC56E-CF96-40CE-9434-CEBBC5436D93}" srcId="{BD59714D-5DF4-403F-8175-F2C02419B9A3}" destId="{1565F904-7E98-4C07-A617-D7B77B350D19}" srcOrd="1" destOrd="0" parTransId="{D8AEB825-EF27-45B2-B0CD-B37265881B95}" sibTransId="{830FC803-0644-4591-B4E9-CBCEDC8AD812}"/>
    <dgm:cxn modelId="{DE845D98-CCDC-4E3E-AD18-E9BABF884EF5}" srcId="{BD59714D-5DF4-403F-8175-F2C02419B9A3}" destId="{B0BC0FCC-6060-474E-A7C9-4D4BC0B197E7}" srcOrd="0" destOrd="0" parTransId="{2EDA0F55-DA40-4647-ADDB-C1FB30C186DA}" sibTransId="{D9A1D042-6A06-4A17-9126-F01D1723F90E}"/>
    <dgm:cxn modelId="{C8D2E0D8-F9E4-4FEA-AEAF-11832055FB4E}" type="presOf" srcId="{BD59714D-5DF4-403F-8175-F2C02419B9A3}" destId="{04819D2B-CB09-4935-92B6-63599375711F}" srcOrd="0" destOrd="0" presId="urn:microsoft.com/office/officeart/2005/8/layout/hierarchy1"/>
    <dgm:cxn modelId="{15A877E3-1E9C-477F-B8C2-E363FEFFB290}" srcId="{BD59714D-5DF4-403F-8175-F2C02419B9A3}" destId="{272C9EBF-B7FA-40EB-965F-1618DFD4E661}" srcOrd="2" destOrd="0" parTransId="{D6215D82-FF4D-4475-859F-ABDD460302F7}" sibTransId="{CE8AE309-9C9F-470C-8FC1-0FDB4E11C798}"/>
    <dgm:cxn modelId="{2B8956F9-A176-4D52-94C8-2A92C66F6F1F}" type="presOf" srcId="{B0BC0FCC-6060-474E-A7C9-4D4BC0B197E7}" destId="{9794F53E-1403-4492-AD2B-8B8C45D97979}" srcOrd="0" destOrd="0" presId="urn:microsoft.com/office/officeart/2005/8/layout/hierarchy1"/>
    <dgm:cxn modelId="{285613FE-B683-4639-B89D-89A2F8750037}" type="presOf" srcId="{272C9EBF-B7FA-40EB-965F-1618DFD4E661}" destId="{5CF73685-3B63-47CD-8CFE-64B24753F2A6}" srcOrd="0" destOrd="0" presId="urn:microsoft.com/office/officeart/2005/8/layout/hierarchy1"/>
    <dgm:cxn modelId="{6744E8D7-1E88-4462-A4D2-EB5608244894}" type="presParOf" srcId="{04819D2B-CB09-4935-92B6-63599375711F}" destId="{E2A3C51B-4BE6-4372-812F-4BE17B7FB75A}" srcOrd="0" destOrd="0" presId="urn:microsoft.com/office/officeart/2005/8/layout/hierarchy1"/>
    <dgm:cxn modelId="{45193E76-C5FB-4E4D-AEFE-5ED48D7C9EA8}" type="presParOf" srcId="{E2A3C51B-4BE6-4372-812F-4BE17B7FB75A}" destId="{C890F6A5-1109-447F-9B1E-39526A8E8A6E}" srcOrd="0" destOrd="0" presId="urn:microsoft.com/office/officeart/2005/8/layout/hierarchy1"/>
    <dgm:cxn modelId="{12F9BA40-F6CB-4C17-9186-DCCA6931C148}" type="presParOf" srcId="{C890F6A5-1109-447F-9B1E-39526A8E8A6E}" destId="{7CB83270-1D2C-4A50-B711-552E620A6DC1}" srcOrd="0" destOrd="0" presId="urn:microsoft.com/office/officeart/2005/8/layout/hierarchy1"/>
    <dgm:cxn modelId="{3F18090E-3B79-4EF8-AF6A-21DBFE537457}" type="presParOf" srcId="{C890F6A5-1109-447F-9B1E-39526A8E8A6E}" destId="{9794F53E-1403-4492-AD2B-8B8C45D97979}" srcOrd="1" destOrd="0" presId="urn:microsoft.com/office/officeart/2005/8/layout/hierarchy1"/>
    <dgm:cxn modelId="{DA6C14E9-818C-4D77-946A-E81CAAEBA714}" type="presParOf" srcId="{E2A3C51B-4BE6-4372-812F-4BE17B7FB75A}" destId="{C3A3D501-892C-4458-B0C0-10F3CCE76CE2}" srcOrd="1" destOrd="0" presId="urn:microsoft.com/office/officeart/2005/8/layout/hierarchy1"/>
    <dgm:cxn modelId="{8D588C9B-6D31-49D1-B021-E6027A94581D}" type="presParOf" srcId="{04819D2B-CB09-4935-92B6-63599375711F}" destId="{1C929F87-8A65-4D6F-9AC3-2C2DE257D27C}" srcOrd="1" destOrd="0" presId="urn:microsoft.com/office/officeart/2005/8/layout/hierarchy1"/>
    <dgm:cxn modelId="{DF3BBD1A-DF50-41A5-AE4E-A3F3EB7AE1E3}" type="presParOf" srcId="{1C929F87-8A65-4D6F-9AC3-2C2DE257D27C}" destId="{1C198443-84B5-4DAB-8D03-4FB84CFF0F60}" srcOrd="0" destOrd="0" presId="urn:microsoft.com/office/officeart/2005/8/layout/hierarchy1"/>
    <dgm:cxn modelId="{4C77404D-15BA-466F-BDB0-728BE5F36742}" type="presParOf" srcId="{1C198443-84B5-4DAB-8D03-4FB84CFF0F60}" destId="{95EF5275-7F43-4DD0-9B97-FBD0626F83A3}" srcOrd="0" destOrd="0" presId="urn:microsoft.com/office/officeart/2005/8/layout/hierarchy1"/>
    <dgm:cxn modelId="{5CCDA98D-9C58-496A-8B48-F387E81DF319}" type="presParOf" srcId="{1C198443-84B5-4DAB-8D03-4FB84CFF0F60}" destId="{7ABD3E3C-04D0-4043-B286-362A3E578C19}" srcOrd="1" destOrd="0" presId="urn:microsoft.com/office/officeart/2005/8/layout/hierarchy1"/>
    <dgm:cxn modelId="{BEE9904E-F0C4-4247-8C65-24F6798140FA}" type="presParOf" srcId="{1C929F87-8A65-4D6F-9AC3-2C2DE257D27C}" destId="{07D3C40C-20AA-4AD7-8E4E-D74C3F7CA2D7}" srcOrd="1" destOrd="0" presId="urn:microsoft.com/office/officeart/2005/8/layout/hierarchy1"/>
    <dgm:cxn modelId="{5AA682E9-0EF8-4806-9DF7-17759E03163B}" type="presParOf" srcId="{04819D2B-CB09-4935-92B6-63599375711F}" destId="{029C1688-0D16-45C8-A1BD-B39CC390B078}" srcOrd="2" destOrd="0" presId="urn:microsoft.com/office/officeart/2005/8/layout/hierarchy1"/>
    <dgm:cxn modelId="{C725F0B5-0021-4D9C-8060-3749150EF104}" type="presParOf" srcId="{029C1688-0D16-45C8-A1BD-B39CC390B078}" destId="{CCB62333-8ED7-4F94-B809-3C4109E01675}" srcOrd="0" destOrd="0" presId="urn:microsoft.com/office/officeart/2005/8/layout/hierarchy1"/>
    <dgm:cxn modelId="{694B997D-7D39-4D4D-A269-3BEFD092CEAE}" type="presParOf" srcId="{CCB62333-8ED7-4F94-B809-3C4109E01675}" destId="{B4E2F46E-D7D3-415D-8D0F-6C5C572847C1}" srcOrd="0" destOrd="0" presId="urn:microsoft.com/office/officeart/2005/8/layout/hierarchy1"/>
    <dgm:cxn modelId="{619951BF-F703-4768-AD89-8FB67FF8F0F8}" type="presParOf" srcId="{CCB62333-8ED7-4F94-B809-3C4109E01675}" destId="{5CF73685-3B63-47CD-8CFE-64B24753F2A6}" srcOrd="1" destOrd="0" presId="urn:microsoft.com/office/officeart/2005/8/layout/hierarchy1"/>
    <dgm:cxn modelId="{C3B16908-0160-4D16-AA4B-94B4A88DAAC4}" type="presParOf" srcId="{029C1688-0D16-45C8-A1BD-B39CC390B078}" destId="{56BDC0F9-4E4F-488C-AF90-6C26D96196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2825F-1340-45D4-8B3A-0A9C799B2275}">
      <dsp:nvSpPr>
        <dsp:cNvPr id="0" name=""/>
        <dsp:cNvSpPr/>
      </dsp:nvSpPr>
      <dsp:spPr>
        <a:xfrm>
          <a:off x="774129" y="709809"/>
          <a:ext cx="1255425" cy="12554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4807C-2690-408D-9564-B35EBE435CFD}">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ED82B2-E867-4375-BFD2-46CF5E676D1C}">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Thermal</a:t>
          </a:r>
        </a:p>
      </dsp:txBody>
      <dsp:txXfrm>
        <a:off x="372805" y="2356270"/>
        <a:ext cx="2058075" cy="720000"/>
      </dsp:txXfrm>
    </dsp:sp>
    <dsp:sp modelId="{E032BFC2-4EB2-4CDA-ACF1-9C6783FBB1B9}">
      <dsp:nvSpPr>
        <dsp:cNvPr id="0" name=""/>
        <dsp:cNvSpPr/>
      </dsp:nvSpPr>
      <dsp:spPr>
        <a:xfrm>
          <a:off x="3192368" y="709809"/>
          <a:ext cx="1255425" cy="12554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1CF9B-D04B-4C62-A87A-58EE67C6F788}">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37CB45-3B6C-4327-96ED-2C230F666916}">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Electrical </a:t>
          </a:r>
        </a:p>
      </dsp:txBody>
      <dsp:txXfrm>
        <a:off x="2791043" y="2356270"/>
        <a:ext cx="2058075" cy="720000"/>
      </dsp:txXfrm>
    </dsp:sp>
    <dsp:sp modelId="{E6366FB1-48E4-48A3-A7F7-E558C3EA60A2}">
      <dsp:nvSpPr>
        <dsp:cNvPr id="0" name=""/>
        <dsp:cNvSpPr/>
      </dsp:nvSpPr>
      <dsp:spPr>
        <a:xfrm>
          <a:off x="5610606" y="709809"/>
          <a:ext cx="1255425" cy="12554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97111-4622-404E-A16F-A13464B1022A}">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57657C-A158-4DD0-A323-28D255355E61}">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Chemical</a:t>
          </a:r>
        </a:p>
      </dsp:txBody>
      <dsp:txXfrm>
        <a:off x="5209281" y="2356270"/>
        <a:ext cx="2058075" cy="720000"/>
      </dsp:txXfrm>
    </dsp:sp>
    <dsp:sp modelId="{DDD1F55F-ACB4-4195-AAC2-43E3DBC23E5D}">
      <dsp:nvSpPr>
        <dsp:cNvPr id="0" name=""/>
        <dsp:cNvSpPr/>
      </dsp:nvSpPr>
      <dsp:spPr>
        <a:xfrm>
          <a:off x="8028844" y="709809"/>
          <a:ext cx="1255425" cy="125542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7F11E-80FD-4717-83BF-19EB87278C42}">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5EE196-E0C5-4C9F-AF5F-6EC425032B7D}">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Inhalation </a:t>
          </a:r>
        </a:p>
      </dsp:txBody>
      <dsp:txXfrm>
        <a:off x="7627519" y="2356270"/>
        <a:ext cx="20580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35C4F-50EC-489C-9A34-E0C83845E19C}">
      <dsp:nvSpPr>
        <dsp:cNvPr id="0" name=""/>
        <dsp:cNvSpPr/>
      </dsp:nvSpPr>
      <dsp:spPr>
        <a:xfrm>
          <a:off x="1964" y="187075"/>
          <a:ext cx="4189362" cy="25136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Upper airways usually sustain the most thermal injuries</a:t>
          </a:r>
        </a:p>
      </dsp:txBody>
      <dsp:txXfrm>
        <a:off x="75585" y="260696"/>
        <a:ext cx="4042120" cy="2366375"/>
      </dsp:txXfrm>
    </dsp:sp>
    <dsp:sp modelId="{E3602766-13BE-4915-A123-EFFD3E8038F6}">
      <dsp:nvSpPr>
        <dsp:cNvPr id="0" name=""/>
        <dsp:cNvSpPr/>
      </dsp:nvSpPr>
      <dsp:spPr>
        <a:xfrm>
          <a:off x="4559991" y="924403"/>
          <a:ext cx="888144" cy="1038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559991" y="1132195"/>
        <a:ext cx="621701" cy="623377"/>
      </dsp:txXfrm>
    </dsp:sp>
    <dsp:sp modelId="{3FE0AEC1-C287-43E1-91B5-C1BD5C704DF7}">
      <dsp:nvSpPr>
        <dsp:cNvPr id="0" name=""/>
        <dsp:cNvSpPr/>
      </dsp:nvSpPr>
      <dsp:spPr>
        <a:xfrm>
          <a:off x="5867072" y="187075"/>
          <a:ext cx="4189362" cy="25136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Lower airways more effected by irritants </a:t>
          </a:r>
        </a:p>
      </dsp:txBody>
      <dsp:txXfrm>
        <a:off x="5940693" y="260696"/>
        <a:ext cx="4042120" cy="2366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3270-1D2C-4A50-B711-552E620A6DC1}">
      <dsp:nvSpPr>
        <dsp:cNvPr id="0" name=""/>
        <dsp:cNvSpPr/>
      </dsp:nvSpPr>
      <dsp:spPr>
        <a:xfrm>
          <a:off x="9538" y="315639"/>
          <a:ext cx="2962334" cy="18810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4F53E-1403-4492-AD2B-8B8C45D97979}">
      <dsp:nvSpPr>
        <dsp:cNvPr id="0" name=""/>
        <dsp:cNvSpPr/>
      </dsp:nvSpPr>
      <dsp:spPr>
        <a:xfrm>
          <a:off x="338686" y="628330"/>
          <a:ext cx="2962334" cy="18810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1" kern="1200"/>
            <a:t>20%</a:t>
          </a:r>
          <a:r>
            <a:rPr lang="en-US" sz="2200" kern="1200"/>
            <a:t> of burn victims have some degree of an </a:t>
          </a:r>
          <a:r>
            <a:rPr lang="en-US" sz="2200" b="1" i="1" kern="1200"/>
            <a:t>inhalation injury</a:t>
          </a:r>
          <a:endParaRPr lang="en-US" sz="2200" kern="1200"/>
        </a:p>
      </dsp:txBody>
      <dsp:txXfrm>
        <a:off x="393781" y="683425"/>
        <a:ext cx="2852144" cy="1770892"/>
      </dsp:txXfrm>
    </dsp:sp>
    <dsp:sp modelId="{95EF5275-7F43-4DD0-9B97-FBD0626F83A3}">
      <dsp:nvSpPr>
        <dsp:cNvPr id="0" name=""/>
        <dsp:cNvSpPr/>
      </dsp:nvSpPr>
      <dsp:spPr>
        <a:xfrm>
          <a:off x="3620631" y="325157"/>
          <a:ext cx="2962334" cy="18810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D3E3C-04D0-4043-B286-362A3E578C19}">
      <dsp:nvSpPr>
        <dsp:cNvPr id="0" name=""/>
        <dsp:cNvSpPr/>
      </dsp:nvSpPr>
      <dsp:spPr>
        <a:xfrm>
          <a:off x="3949779" y="637848"/>
          <a:ext cx="2962334" cy="18810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1" kern="1200"/>
            <a:t>70%</a:t>
          </a:r>
          <a:r>
            <a:rPr lang="en-US" sz="2200" kern="1200"/>
            <a:t> of inhalation injuries will lead to </a:t>
          </a:r>
          <a:r>
            <a:rPr lang="en-US" sz="2200" b="1" i="1" kern="1200"/>
            <a:t>respiratory failure</a:t>
          </a:r>
          <a:endParaRPr lang="en-US" sz="2200" kern="1200"/>
        </a:p>
      </dsp:txBody>
      <dsp:txXfrm>
        <a:off x="4004874" y="692943"/>
        <a:ext cx="2852144" cy="1770892"/>
      </dsp:txXfrm>
    </dsp:sp>
    <dsp:sp modelId="{B4E2F46E-D7D3-415D-8D0F-6C5C572847C1}">
      <dsp:nvSpPr>
        <dsp:cNvPr id="0" name=""/>
        <dsp:cNvSpPr/>
      </dsp:nvSpPr>
      <dsp:spPr>
        <a:xfrm>
          <a:off x="7241262" y="325157"/>
          <a:ext cx="2962334" cy="18810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F73685-3B63-47CD-8CFE-64B24753F2A6}">
      <dsp:nvSpPr>
        <dsp:cNvPr id="0" name=""/>
        <dsp:cNvSpPr/>
      </dsp:nvSpPr>
      <dsp:spPr>
        <a:xfrm>
          <a:off x="7570410" y="637848"/>
          <a:ext cx="2962334" cy="18810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1" kern="1200"/>
            <a:t>30%</a:t>
          </a:r>
          <a:r>
            <a:rPr lang="en-US" sz="2200" kern="1200"/>
            <a:t> of patients suffering respiratory failure due to an inhalation injury will </a:t>
          </a:r>
          <a:r>
            <a:rPr lang="en-US" sz="2200" b="1" i="1" kern="1200"/>
            <a:t>expire</a:t>
          </a:r>
          <a:r>
            <a:rPr lang="en-US" sz="2200" kern="1200"/>
            <a:t> </a:t>
          </a:r>
        </a:p>
      </dsp:txBody>
      <dsp:txXfrm>
        <a:off x="7625505" y="692943"/>
        <a:ext cx="2852144" cy="177089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C3AAE2-4EA8-44EE-9835-8FD4B20A99E1}"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37E40-220E-4215-B5D2-21DE7B6D28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85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3AAE2-4EA8-44EE-9835-8FD4B20A99E1}"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359003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3AAE2-4EA8-44EE-9835-8FD4B20A99E1}"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90337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3AAE2-4EA8-44EE-9835-8FD4B20A99E1}"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15834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3AAE2-4EA8-44EE-9835-8FD4B20A99E1}"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37E40-220E-4215-B5D2-21DE7B6D28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42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C3AAE2-4EA8-44EE-9835-8FD4B20A99E1}"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62105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C3AAE2-4EA8-44EE-9835-8FD4B20A99E1}"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137150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C3AAE2-4EA8-44EE-9835-8FD4B20A99E1}"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317837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C3AAE2-4EA8-44EE-9835-8FD4B20A99E1}" type="datetimeFigureOut">
              <a:rPr lang="en-US" smtClean="0"/>
              <a:t>10/3/2023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5764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C3AAE2-4EA8-44EE-9835-8FD4B20A99E1}" type="datetimeFigureOut">
              <a:rPr lang="en-US" smtClean="0"/>
              <a:t>10/3/2023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B37E40-220E-4215-B5D2-21DE7B6D289E}" type="slidenum">
              <a:rPr lang="en-US" smtClean="0"/>
              <a:t>‹#›</a:t>
            </a:fld>
            <a:endParaRPr lang="en-US"/>
          </a:p>
        </p:txBody>
      </p:sp>
    </p:spTree>
    <p:extLst>
      <p:ext uri="{BB962C8B-B14F-4D97-AF65-F5344CB8AC3E}">
        <p14:creationId xmlns:p14="http://schemas.microsoft.com/office/powerpoint/2010/main" val="270465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3AAE2-4EA8-44EE-9835-8FD4B20A99E1}"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37E40-220E-4215-B5D2-21DE7B6D289E}" type="slidenum">
              <a:rPr lang="en-US" smtClean="0"/>
              <a:t>‹#›</a:t>
            </a:fld>
            <a:endParaRPr lang="en-US"/>
          </a:p>
        </p:txBody>
      </p:sp>
    </p:spTree>
    <p:extLst>
      <p:ext uri="{BB962C8B-B14F-4D97-AF65-F5344CB8AC3E}">
        <p14:creationId xmlns:p14="http://schemas.microsoft.com/office/powerpoint/2010/main" val="141415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3AAE2-4EA8-44EE-9835-8FD4B20A99E1}" type="datetimeFigureOut">
              <a:rPr lang="en-US" smtClean="0"/>
              <a:t>10/3/2023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B37E40-220E-4215-B5D2-21DE7B6D289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552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pubmed.ncbi.nlm.nih.gov/?term=Traber%20LD%5BAuthor%5D" TargetMode="External"/><Relationship Id="rId13" Type="http://schemas.openxmlformats.org/officeDocument/2006/relationships/hyperlink" Target="https://pubmed.ncbi.nlm.nih.gov/?term=Enkhbaatar+P&amp;cauthor_id=16607229" TargetMode="External"/><Relationship Id="rId18" Type="http://schemas.openxmlformats.org/officeDocument/2006/relationships/hyperlink" Target="https://pubmed.ncbi.nlm.nih.gov/?term=Herndon+DN&amp;cauthor_id=16607229" TargetMode="External"/><Relationship Id="rId3" Type="http://schemas.openxmlformats.org/officeDocument/2006/relationships/hyperlink" Target="https://pubmed.ncbi.nlm.nih.gov/?term=Hamahata%20A%5BAuthor%5D" TargetMode="External"/><Relationship Id="rId7" Type="http://schemas.openxmlformats.org/officeDocument/2006/relationships/hyperlink" Target="https://pubmed.ncbi.nlm.nih.gov/?term=Nakano%20Y%5BAuthor%5D" TargetMode="External"/><Relationship Id="rId12" Type="http://schemas.openxmlformats.org/officeDocument/2006/relationships/hyperlink" Target="https://pubmed.ncbi.nlm.nih.gov/16607229/#full-view-affiliation-1" TargetMode="External"/><Relationship Id="rId17" Type="http://schemas.openxmlformats.org/officeDocument/2006/relationships/hyperlink" Target="https://pubmed.ncbi.nlm.nih.gov/?term=Hawkins+HK&amp;cauthor_id=16607229" TargetMode="External"/><Relationship Id="rId2" Type="http://schemas.openxmlformats.org/officeDocument/2006/relationships/hyperlink" Target="https://pubmed.ncbi.nlm.nih.gov/?term=Lange%20M%5BAuthor%5D" TargetMode="External"/><Relationship Id="rId16" Type="http://schemas.openxmlformats.org/officeDocument/2006/relationships/hyperlink" Target="https://pubmed.ncbi.nlm.nih.gov/?term=Cox+RA&amp;cauthor_id=16607229" TargetMode="External"/><Relationship Id="rId20" Type="http://schemas.openxmlformats.org/officeDocument/2006/relationships/hyperlink" Target="https://pubmed.ncbi.nlm.nih.gov/?term=Traber+DL&amp;cauthor_id=16607229" TargetMode="External"/><Relationship Id="rId1" Type="http://schemas.openxmlformats.org/officeDocument/2006/relationships/slideLayout" Target="../slideLayouts/slideLayout2.xml"/><Relationship Id="rId6" Type="http://schemas.openxmlformats.org/officeDocument/2006/relationships/hyperlink" Target="https://pubmed.ncbi.nlm.nih.gov/?term=Kulp%20GA%5BAuthor%5D" TargetMode="External"/><Relationship Id="rId11" Type="http://schemas.openxmlformats.org/officeDocument/2006/relationships/hyperlink" Target="https://pubmed.ncbi.nlm.nih.gov/?term=Palmieri+TL&amp;cauthor_id=16607229" TargetMode="External"/><Relationship Id="rId5" Type="http://schemas.openxmlformats.org/officeDocument/2006/relationships/hyperlink" Target="https://pubmed.ncbi.nlm.nih.gov/?term=Cox%20RA%5BAuthor%5D" TargetMode="External"/><Relationship Id="rId15" Type="http://schemas.openxmlformats.org/officeDocument/2006/relationships/hyperlink" Target="https://pubmed.ncbi.nlm.nih.gov/?term=Traber+LD&amp;cauthor_id=16607229" TargetMode="External"/><Relationship Id="rId10" Type="http://schemas.openxmlformats.org/officeDocument/2006/relationships/hyperlink" Target="https://pubmed.ncbi.nlm.nih.gov/?term=Enkhbaatar%20P%5BAuthor%5D" TargetMode="External"/><Relationship Id="rId19" Type="http://schemas.openxmlformats.org/officeDocument/2006/relationships/hyperlink" Target="https://pubmed.ncbi.nlm.nih.gov/?term=Greenhalgh+DG&amp;cauthor_id=16607229" TargetMode="External"/><Relationship Id="rId4" Type="http://schemas.openxmlformats.org/officeDocument/2006/relationships/hyperlink" Target="https://pubmed.ncbi.nlm.nih.gov/?term=Traber%20DL%5BAuthor%5D" TargetMode="External"/><Relationship Id="rId9" Type="http://schemas.openxmlformats.org/officeDocument/2006/relationships/hyperlink" Target="https://pubmed.ncbi.nlm.nih.gov/?term=Herndon%20DN%5BAuthor%5D" TargetMode="External"/><Relationship Id="rId14" Type="http://schemas.openxmlformats.org/officeDocument/2006/relationships/hyperlink" Target="https://pubmed.ncbi.nlm.nih.gov/?term=Bayliss+R&amp;cauthor_id=1660722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iosh/topics/co-comp/default.html" TargetMode="External"/><Relationship Id="rId2" Type="http://schemas.openxmlformats.org/officeDocument/2006/relationships/hyperlink" Target="http://www.uptodate.com/contents/smoke-inhal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B4D8-3242-B0AB-A7C2-2765D0B8C78A}"/>
              </a:ext>
            </a:extLst>
          </p:cNvPr>
          <p:cNvSpPr>
            <a:spLocks noGrp="1"/>
          </p:cNvSpPr>
          <p:nvPr>
            <p:ph type="ctrTitle"/>
          </p:nvPr>
        </p:nvSpPr>
        <p:spPr/>
        <p:txBody>
          <a:bodyPr/>
          <a:lstStyle/>
          <a:p>
            <a:r>
              <a:rPr lang="en-US" dirty="0"/>
              <a:t>Inhalation Injury Management </a:t>
            </a:r>
          </a:p>
        </p:txBody>
      </p:sp>
      <p:sp>
        <p:nvSpPr>
          <p:cNvPr id="3" name="Subtitle 2">
            <a:extLst>
              <a:ext uri="{FF2B5EF4-FFF2-40B4-BE49-F238E27FC236}">
                <a16:creationId xmlns:a16="http://schemas.microsoft.com/office/drawing/2014/main" id="{472C22EC-AC6E-04D9-9C0F-B94E25F6095A}"/>
              </a:ext>
            </a:extLst>
          </p:cNvPr>
          <p:cNvSpPr>
            <a:spLocks noGrp="1"/>
          </p:cNvSpPr>
          <p:nvPr>
            <p:ph type="subTitle" idx="1"/>
          </p:nvPr>
        </p:nvSpPr>
        <p:spPr>
          <a:xfrm>
            <a:off x="1097280" y="4783138"/>
            <a:ext cx="9144000" cy="1617662"/>
          </a:xfrm>
        </p:spPr>
        <p:txBody>
          <a:bodyPr/>
          <a:lstStyle/>
          <a:p>
            <a:r>
              <a:rPr lang="en-US" dirty="0"/>
              <a:t>Presented by: Nicole McClure RRT, RRT-ACCS</a:t>
            </a:r>
          </a:p>
        </p:txBody>
      </p:sp>
    </p:spTree>
    <p:extLst>
      <p:ext uri="{BB962C8B-B14F-4D97-AF65-F5344CB8AC3E}">
        <p14:creationId xmlns:p14="http://schemas.microsoft.com/office/powerpoint/2010/main" val="330392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8B04-A291-5DD6-FB5C-08373DFE12A9}"/>
              </a:ext>
            </a:extLst>
          </p:cNvPr>
          <p:cNvSpPr>
            <a:spLocks noGrp="1"/>
          </p:cNvSpPr>
          <p:nvPr>
            <p:ph type="title"/>
          </p:nvPr>
        </p:nvSpPr>
        <p:spPr/>
        <p:txBody>
          <a:bodyPr/>
          <a:lstStyle/>
          <a:p>
            <a:r>
              <a:rPr lang="en-US" dirty="0"/>
              <a:t>Other Considerations Pre-Hospital: Carbon Monoxide Poisoning  </a:t>
            </a:r>
          </a:p>
        </p:txBody>
      </p:sp>
      <p:sp>
        <p:nvSpPr>
          <p:cNvPr id="3" name="Content Placeholder 2">
            <a:extLst>
              <a:ext uri="{FF2B5EF4-FFF2-40B4-BE49-F238E27FC236}">
                <a16:creationId xmlns:a16="http://schemas.microsoft.com/office/drawing/2014/main" id="{F1B5098A-8637-EE89-BD2C-51CCF45C22AD}"/>
              </a:ext>
            </a:extLst>
          </p:cNvPr>
          <p:cNvSpPr>
            <a:spLocks noGrp="1"/>
          </p:cNvSpPr>
          <p:nvPr>
            <p:ph idx="1"/>
          </p:nvPr>
        </p:nvSpPr>
        <p:spPr>
          <a:xfrm>
            <a:off x="967750" y="1954691"/>
            <a:ext cx="5395884" cy="3827273"/>
          </a:xfrm>
        </p:spPr>
        <p:txBody>
          <a:bodyPr>
            <a:normAutofit fontScale="92500"/>
          </a:bodyPr>
          <a:lstStyle/>
          <a:p>
            <a:pPr>
              <a:buFont typeface="Wingdings" panose="05000000000000000000" pitchFamily="2" charset="2"/>
              <a:buChar char="Ø"/>
            </a:pPr>
            <a:r>
              <a:rPr lang="en-US" dirty="0"/>
              <a:t> </a:t>
            </a:r>
            <a:r>
              <a:rPr lang="en-US" sz="2100" dirty="0"/>
              <a:t>Produced from partial combustion from carbon-containing materials</a:t>
            </a:r>
          </a:p>
          <a:p>
            <a:pPr>
              <a:buFont typeface="Wingdings" panose="05000000000000000000" pitchFamily="2" charset="2"/>
              <a:buChar char="Ø"/>
            </a:pPr>
            <a:r>
              <a:rPr lang="en-US" sz="2100" dirty="0"/>
              <a:t> Colorless, odorless</a:t>
            </a:r>
          </a:p>
          <a:p>
            <a:pPr>
              <a:buFont typeface="Wingdings" panose="05000000000000000000" pitchFamily="2" charset="2"/>
              <a:buChar char="Ø"/>
            </a:pPr>
            <a:r>
              <a:rPr lang="en-US" sz="2100" dirty="0"/>
              <a:t> Binds to Hb creating Carboxyhemoglobin (</a:t>
            </a:r>
            <a:r>
              <a:rPr lang="en-US" sz="2100" dirty="0" err="1"/>
              <a:t>COHb</a:t>
            </a:r>
            <a:r>
              <a:rPr lang="en-US" sz="2100" dirty="0"/>
              <a:t>)</a:t>
            </a:r>
          </a:p>
          <a:p>
            <a:pPr marL="0" indent="0" algn="ctr">
              <a:buNone/>
            </a:pPr>
            <a:r>
              <a:rPr lang="en-US" sz="2100" dirty="0"/>
              <a:t> *CO has a 300 times greater binding affinity than Oxygen*</a:t>
            </a:r>
          </a:p>
          <a:p>
            <a:pPr>
              <a:buFont typeface="Wingdings" panose="05000000000000000000" pitchFamily="2" charset="2"/>
              <a:buChar char="Ø"/>
            </a:pPr>
            <a:r>
              <a:rPr lang="en-US" sz="2100" dirty="0"/>
              <a:t> Causes tissue hypoxia</a:t>
            </a:r>
          </a:p>
          <a:p>
            <a:pPr>
              <a:buFont typeface="Wingdings" panose="05000000000000000000" pitchFamily="2" charset="2"/>
              <a:buChar char="Ø"/>
            </a:pPr>
            <a:r>
              <a:rPr lang="en-US" sz="2100" dirty="0"/>
              <a:t> Can cause cardiac injury in “healthy” patients </a:t>
            </a:r>
          </a:p>
          <a:p>
            <a:pPr marL="0" indent="0">
              <a:buNone/>
            </a:pPr>
            <a:endParaRPr lang="en-US" sz="1000" dirty="0"/>
          </a:p>
          <a:p>
            <a:pPr marL="0" indent="0">
              <a:buNone/>
            </a:pPr>
            <a:r>
              <a:rPr lang="en-US" dirty="0"/>
              <a:t> </a:t>
            </a:r>
          </a:p>
        </p:txBody>
      </p:sp>
      <p:graphicFrame>
        <p:nvGraphicFramePr>
          <p:cNvPr id="4" name="Table 3">
            <a:extLst>
              <a:ext uri="{FF2B5EF4-FFF2-40B4-BE49-F238E27FC236}">
                <a16:creationId xmlns:a16="http://schemas.microsoft.com/office/drawing/2014/main" id="{6C16F612-00FC-5D60-7DD7-0F25F757B3C8}"/>
              </a:ext>
            </a:extLst>
          </p:cNvPr>
          <p:cNvGraphicFramePr>
            <a:graphicFrameLocks noGrp="1"/>
          </p:cNvGraphicFramePr>
          <p:nvPr>
            <p:extLst>
              <p:ext uri="{D42A27DB-BD31-4B8C-83A1-F6EECF244321}">
                <p14:modId xmlns:p14="http://schemas.microsoft.com/office/powerpoint/2010/main" val="1878320778"/>
              </p:ext>
            </p:extLst>
          </p:nvPr>
        </p:nvGraphicFramePr>
        <p:xfrm>
          <a:off x="6633060" y="1845732"/>
          <a:ext cx="4829267" cy="4342633"/>
        </p:xfrm>
        <a:graphic>
          <a:graphicData uri="http://schemas.openxmlformats.org/drawingml/2006/table">
            <a:tbl>
              <a:tblPr firstRow="1" bandRow="1">
                <a:tableStyleId>{5C22544A-7EE6-4342-B048-85BDC9FD1C3A}</a:tableStyleId>
              </a:tblPr>
              <a:tblGrid>
                <a:gridCol w="1975938">
                  <a:extLst>
                    <a:ext uri="{9D8B030D-6E8A-4147-A177-3AD203B41FA5}">
                      <a16:colId xmlns:a16="http://schemas.microsoft.com/office/drawing/2014/main" val="2551091903"/>
                    </a:ext>
                  </a:extLst>
                </a:gridCol>
                <a:gridCol w="2853329">
                  <a:extLst>
                    <a:ext uri="{9D8B030D-6E8A-4147-A177-3AD203B41FA5}">
                      <a16:colId xmlns:a16="http://schemas.microsoft.com/office/drawing/2014/main" val="4029682727"/>
                    </a:ext>
                  </a:extLst>
                </a:gridCol>
              </a:tblGrid>
              <a:tr h="573575">
                <a:tc>
                  <a:txBody>
                    <a:bodyPr/>
                    <a:lstStyle/>
                    <a:p>
                      <a:pPr algn="ctr"/>
                      <a:r>
                        <a:rPr lang="en-US" sz="1400" dirty="0"/>
                        <a:t>Carboxyhemoglobin Saturation (</a:t>
                      </a:r>
                      <a:r>
                        <a:rPr lang="en-US" sz="1400" dirty="0" err="1"/>
                        <a:t>COHb</a:t>
                      </a:r>
                      <a:r>
                        <a:rPr lang="en-US" sz="1400" dirty="0"/>
                        <a:t>)</a:t>
                      </a:r>
                    </a:p>
                  </a:txBody>
                  <a:tcPr marL="68580" marR="68580" marT="34290" marB="34290" anchor="ctr"/>
                </a:tc>
                <a:tc>
                  <a:txBody>
                    <a:bodyPr/>
                    <a:lstStyle/>
                    <a:p>
                      <a:pPr algn="ctr"/>
                      <a:r>
                        <a:rPr lang="en-US" sz="1600" dirty="0"/>
                        <a:t>Signs/Symptoms</a:t>
                      </a:r>
                    </a:p>
                  </a:txBody>
                  <a:tcPr marL="68580" marR="68580" marT="34290" marB="34290" anchor="ctr"/>
                </a:tc>
                <a:extLst>
                  <a:ext uri="{0D108BD9-81ED-4DB2-BD59-A6C34878D82A}">
                    <a16:rowId xmlns:a16="http://schemas.microsoft.com/office/drawing/2014/main" val="907138425"/>
                  </a:ext>
                </a:extLst>
              </a:tr>
              <a:tr h="724519">
                <a:tc>
                  <a:txBody>
                    <a:bodyPr/>
                    <a:lstStyle/>
                    <a:p>
                      <a:pPr algn="ctr"/>
                      <a:r>
                        <a:rPr lang="en-US" sz="1600" b="1" dirty="0">
                          <a:solidFill>
                            <a:schemeClr val="accent5">
                              <a:lumMod val="50000"/>
                            </a:schemeClr>
                          </a:solidFill>
                        </a:rPr>
                        <a:t>0 to 9%</a:t>
                      </a:r>
                    </a:p>
                  </a:txBody>
                  <a:tcPr marL="68580" marR="68580" marT="34290" marB="34290" anchor="ctr"/>
                </a:tc>
                <a:tc>
                  <a:txBody>
                    <a:bodyPr/>
                    <a:lstStyle/>
                    <a:p>
                      <a:r>
                        <a:rPr lang="en-US" sz="1200" dirty="0"/>
                        <a:t>None.  Smokers</a:t>
                      </a:r>
                      <a:r>
                        <a:rPr lang="en-US" sz="1200" baseline="0" dirty="0"/>
                        <a:t> and those in areas with heavy smog may normally present with 5 to 10% </a:t>
                      </a:r>
                      <a:r>
                        <a:rPr lang="en-US" sz="1200" baseline="0" dirty="0" err="1"/>
                        <a:t>COHb</a:t>
                      </a:r>
                      <a:r>
                        <a:rPr lang="en-US" sz="1200" baseline="0" dirty="0"/>
                        <a:t>.</a:t>
                      </a:r>
                      <a:endParaRPr lang="en-US" sz="1200" dirty="0"/>
                    </a:p>
                  </a:txBody>
                  <a:tcPr marL="68580" marR="68580" marT="34290" marB="34290" anchor="ctr"/>
                </a:tc>
                <a:extLst>
                  <a:ext uri="{0D108BD9-81ED-4DB2-BD59-A6C34878D82A}">
                    <a16:rowId xmlns:a16="http://schemas.microsoft.com/office/drawing/2014/main" val="2201927626"/>
                  </a:ext>
                </a:extLst>
              </a:tr>
              <a:tr h="513200">
                <a:tc>
                  <a:txBody>
                    <a:bodyPr/>
                    <a:lstStyle/>
                    <a:p>
                      <a:pPr algn="ctr"/>
                      <a:r>
                        <a:rPr lang="en-US" sz="1600" b="1" dirty="0">
                          <a:solidFill>
                            <a:schemeClr val="accent5">
                              <a:lumMod val="50000"/>
                            </a:schemeClr>
                          </a:solidFill>
                        </a:rPr>
                        <a:t>10 to 20%</a:t>
                      </a:r>
                    </a:p>
                  </a:txBody>
                  <a:tcPr marL="68580" marR="68580" marT="34290" marB="34290" anchor="ctr"/>
                </a:tc>
                <a:tc>
                  <a:txBody>
                    <a:bodyPr/>
                    <a:lstStyle/>
                    <a:p>
                      <a:r>
                        <a:rPr lang="en-US" sz="1200" dirty="0"/>
                        <a:t>Tension in forehead</a:t>
                      </a:r>
                      <a:r>
                        <a:rPr lang="en-US" sz="1200" baseline="0" dirty="0"/>
                        <a:t> and dilation of skin vessels.</a:t>
                      </a:r>
                      <a:endParaRPr lang="en-US" sz="1200" dirty="0"/>
                    </a:p>
                  </a:txBody>
                  <a:tcPr marL="68580" marR="68580" marT="34290" marB="34290" anchor="ctr"/>
                </a:tc>
                <a:extLst>
                  <a:ext uri="{0D108BD9-81ED-4DB2-BD59-A6C34878D82A}">
                    <a16:rowId xmlns:a16="http://schemas.microsoft.com/office/drawing/2014/main" val="2021777034"/>
                  </a:ext>
                </a:extLst>
              </a:tr>
              <a:tr h="344717">
                <a:tc>
                  <a:txBody>
                    <a:bodyPr/>
                    <a:lstStyle/>
                    <a:p>
                      <a:pPr algn="ctr"/>
                      <a:r>
                        <a:rPr lang="en-US" sz="1600" b="1" dirty="0">
                          <a:solidFill>
                            <a:schemeClr val="accent5">
                              <a:lumMod val="50000"/>
                            </a:schemeClr>
                          </a:solidFill>
                        </a:rPr>
                        <a:t>20 to 30%</a:t>
                      </a:r>
                    </a:p>
                  </a:txBody>
                  <a:tcPr marL="68580" marR="68580" marT="34290" marB="34290" anchor="ctr"/>
                </a:tc>
                <a:tc>
                  <a:txBody>
                    <a:bodyPr/>
                    <a:lstStyle/>
                    <a:p>
                      <a:r>
                        <a:rPr lang="en-US" sz="1200" dirty="0"/>
                        <a:t>Headache and pulsating temples.</a:t>
                      </a:r>
                    </a:p>
                  </a:txBody>
                  <a:tcPr marL="68580" marR="68580" marT="34290" marB="34290" anchor="ctr"/>
                </a:tc>
                <a:extLst>
                  <a:ext uri="{0D108BD9-81ED-4DB2-BD59-A6C34878D82A}">
                    <a16:rowId xmlns:a16="http://schemas.microsoft.com/office/drawing/2014/main" val="4077368816"/>
                  </a:ext>
                </a:extLst>
              </a:tr>
              <a:tr h="513200">
                <a:tc>
                  <a:txBody>
                    <a:bodyPr/>
                    <a:lstStyle/>
                    <a:p>
                      <a:pPr algn="ctr"/>
                      <a:r>
                        <a:rPr lang="en-US" sz="1600" b="1" dirty="0">
                          <a:solidFill>
                            <a:schemeClr val="accent5">
                              <a:lumMod val="50000"/>
                            </a:schemeClr>
                          </a:solidFill>
                        </a:rPr>
                        <a:t>30 to 40%</a:t>
                      </a:r>
                    </a:p>
                  </a:txBody>
                  <a:tcPr marL="68580" marR="68580" marT="34290" marB="34290" anchor="ctr"/>
                </a:tc>
                <a:tc>
                  <a:txBody>
                    <a:bodyPr/>
                    <a:lstStyle/>
                    <a:p>
                      <a:r>
                        <a:rPr lang="en-US" sz="1200" dirty="0"/>
                        <a:t>Severe headache, vision changes, nausea,</a:t>
                      </a:r>
                      <a:r>
                        <a:rPr lang="en-US" sz="1200" baseline="0" dirty="0"/>
                        <a:t> vomiting, fatigue.</a:t>
                      </a:r>
                      <a:endParaRPr lang="en-US" sz="1200" dirty="0"/>
                    </a:p>
                  </a:txBody>
                  <a:tcPr marL="68580" marR="68580" marT="34290" marB="34290" anchor="ctr"/>
                </a:tc>
                <a:extLst>
                  <a:ext uri="{0D108BD9-81ED-4DB2-BD59-A6C34878D82A}">
                    <a16:rowId xmlns:a16="http://schemas.microsoft.com/office/drawing/2014/main" val="3713730688"/>
                  </a:ext>
                </a:extLst>
              </a:tr>
              <a:tr h="513200">
                <a:tc>
                  <a:txBody>
                    <a:bodyPr/>
                    <a:lstStyle/>
                    <a:p>
                      <a:pPr algn="ctr"/>
                      <a:r>
                        <a:rPr lang="en-US" sz="1600" b="1" dirty="0">
                          <a:solidFill>
                            <a:schemeClr val="accent5">
                              <a:lumMod val="50000"/>
                            </a:schemeClr>
                          </a:solidFill>
                        </a:rPr>
                        <a:t>40 to 50%</a:t>
                      </a:r>
                    </a:p>
                  </a:txBody>
                  <a:tcPr marL="68580" marR="68580" marT="34290" marB="34290" anchor="ctr"/>
                </a:tc>
                <a:tc>
                  <a:txBody>
                    <a:bodyPr/>
                    <a:lstStyle/>
                    <a:p>
                      <a:r>
                        <a:rPr lang="en-US" sz="1200" dirty="0"/>
                        <a:t>Same</a:t>
                      </a:r>
                      <a:r>
                        <a:rPr lang="en-US" sz="1200" baseline="0" dirty="0"/>
                        <a:t> as above with tachypnea, tachycardia. Risk for asphyxiation.</a:t>
                      </a:r>
                      <a:endParaRPr lang="en-US" sz="1200" dirty="0"/>
                    </a:p>
                  </a:txBody>
                  <a:tcPr marL="68580" marR="68580" marT="34290" marB="34290" anchor="ctr"/>
                </a:tc>
                <a:extLst>
                  <a:ext uri="{0D108BD9-81ED-4DB2-BD59-A6C34878D82A}">
                    <a16:rowId xmlns:a16="http://schemas.microsoft.com/office/drawing/2014/main" val="3683879041"/>
                  </a:ext>
                </a:extLst>
              </a:tr>
              <a:tr h="580111">
                <a:tc>
                  <a:txBody>
                    <a:bodyPr/>
                    <a:lstStyle/>
                    <a:p>
                      <a:pPr algn="ctr"/>
                      <a:r>
                        <a:rPr lang="en-US" sz="1600" b="1" dirty="0">
                          <a:solidFill>
                            <a:schemeClr val="accent5">
                              <a:lumMod val="50000"/>
                            </a:schemeClr>
                          </a:solidFill>
                        </a:rPr>
                        <a:t>50</a:t>
                      </a:r>
                      <a:r>
                        <a:rPr lang="en-US" sz="1600" b="1" baseline="0" dirty="0">
                          <a:solidFill>
                            <a:schemeClr val="accent5">
                              <a:lumMod val="50000"/>
                            </a:schemeClr>
                          </a:solidFill>
                        </a:rPr>
                        <a:t> to 60%</a:t>
                      </a:r>
                      <a:endParaRPr lang="en-US" sz="1600" b="1" dirty="0">
                        <a:solidFill>
                          <a:schemeClr val="accent5">
                            <a:lumMod val="50000"/>
                          </a:schemeClr>
                        </a:solidFill>
                      </a:endParaRPr>
                    </a:p>
                  </a:txBody>
                  <a:tcPr marL="68580" marR="68580" marT="34290" marB="34290" anchor="ctr"/>
                </a:tc>
                <a:tc>
                  <a:txBody>
                    <a:bodyPr/>
                    <a:lstStyle/>
                    <a:p>
                      <a:r>
                        <a:rPr lang="en-US" sz="1200" dirty="0"/>
                        <a:t>Same as above plus coma, seizures, and Cheyne-Stokes</a:t>
                      </a:r>
                      <a:r>
                        <a:rPr lang="en-US" sz="1200" baseline="0" dirty="0"/>
                        <a:t> respirations.</a:t>
                      </a:r>
                      <a:endParaRPr lang="en-US" sz="1200" dirty="0"/>
                    </a:p>
                  </a:txBody>
                  <a:tcPr marL="68580" marR="68580" marT="34290" marB="34290" anchor="ctr"/>
                </a:tc>
                <a:extLst>
                  <a:ext uri="{0D108BD9-81ED-4DB2-BD59-A6C34878D82A}">
                    <a16:rowId xmlns:a16="http://schemas.microsoft.com/office/drawing/2014/main" val="697065740"/>
                  </a:ext>
                </a:extLst>
              </a:tr>
              <a:tr h="580111">
                <a:tc>
                  <a:txBody>
                    <a:bodyPr/>
                    <a:lstStyle/>
                    <a:p>
                      <a:pPr algn="ctr"/>
                      <a:r>
                        <a:rPr lang="en-US" sz="1600" b="1" dirty="0">
                          <a:solidFill>
                            <a:schemeClr val="accent5">
                              <a:lumMod val="50000"/>
                            </a:schemeClr>
                          </a:solidFill>
                        </a:rPr>
                        <a:t>Greater than 60%</a:t>
                      </a:r>
                    </a:p>
                  </a:txBody>
                  <a:tcPr marL="68580" marR="68580" marT="34290" marB="34290" anchor="ctr"/>
                </a:tc>
                <a:tc>
                  <a:txBody>
                    <a:bodyPr/>
                    <a:lstStyle/>
                    <a:p>
                      <a:r>
                        <a:rPr lang="en-US" sz="1200" dirty="0"/>
                        <a:t>Coma,</a:t>
                      </a:r>
                      <a:r>
                        <a:rPr lang="en-US" sz="1200" baseline="0" dirty="0"/>
                        <a:t> seizures, weak respirations, and weak pulse.  Death is possible.</a:t>
                      </a:r>
                      <a:endParaRPr lang="en-US" sz="1200" dirty="0"/>
                    </a:p>
                  </a:txBody>
                  <a:tcPr marL="68580" marR="68580" marT="34290" marB="34290" anchor="ctr"/>
                </a:tc>
                <a:extLst>
                  <a:ext uri="{0D108BD9-81ED-4DB2-BD59-A6C34878D82A}">
                    <a16:rowId xmlns:a16="http://schemas.microsoft.com/office/drawing/2014/main" val="2137028842"/>
                  </a:ext>
                </a:extLst>
              </a:tr>
            </a:tbl>
          </a:graphicData>
        </a:graphic>
      </p:graphicFrame>
      <p:sp>
        <p:nvSpPr>
          <p:cNvPr id="5" name="TextBox 4">
            <a:extLst>
              <a:ext uri="{FF2B5EF4-FFF2-40B4-BE49-F238E27FC236}">
                <a16:creationId xmlns:a16="http://schemas.microsoft.com/office/drawing/2014/main" id="{09D644FF-9168-3C68-5562-460AE63C6A19}"/>
              </a:ext>
            </a:extLst>
          </p:cNvPr>
          <p:cNvSpPr txBox="1"/>
          <p:nvPr/>
        </p:nvSpPr>
        <p:spPr>
          <a:xfrm>
            <a:off x="11731753" y="5964984"/>
            <a:ext cx="460232" cy="369332"/>
          </a:xfrm>
          <a:prstGeom prst="rect">
            <a:avLst/>
          </a:prstGeom>
          <a:noFill/>
        </p:spPr>
        <p:txBody>
          <a:bodyPr wrap="square" rtlCol="0">
            <a:spAutoFit/>
          </a:bodyPr>
          <a:lstStyle/>
          <a:p>
            <a:pPr algn="ctr"/>
            <a:r>
              <a:rPr lang="en-US" dirty="0"/>
              <a:t>[9]</a:t>
            </a:r>
          </a:p>
        </p:txBody>
      </p:sp>
      <p:sp>
        <p:nvSpPr>
          <p:cNvPr id="6" name="TextBox 5">
            <a:extLst>
              <a:ext uri="{FF2B5EF4-FFF2-40B4-BE49-F238E27FC236}">
                <a16:creationId xmlns:a16="http://schemas.microsoft.com/office/drawing/2014/main" id="{A40213A2-B574-661E-6A56-C96AB032A8FF}"/>
              </a:ext>
            </a:extLst>
          </p:cNvPr>
          <p:cNvSpPr txBox="1"/>
          <p:nvPr/>
        </p:nvSpPr>
        <p:spPr>
          <a:xfrm>
            <a:off x="1097280" y="5318653"/>
            <a:ext cx="4998720" cy="646331"/>
          </a:xfrm>
          <a:prstGeom prst="rect">
            <a:avLst/>
          </a:prstGeom>
          <a:noFill/>
        </p:spPr>
        <p:txBody>
          <a:bodyPr wrap="square" rtlCol="0">
            <a:spAutoFit/>
          </a:bodyPr>
          <a:lstStyle/>
          <a:p>
            <a:pPr algn="ctr"/>
            <a:r>
              <a:rPr lang="en-US" i="1" u="sng" dirty="0"/>
              <a:t>Most fatalities related to trauma from fire are from asphyxiation and/or CO poisoning. </a:t>
            </a:r>
          </a:p>
        </p:txBody>
      </p:sp>
      <p:sp>
        <p:nvSpPr>
          <p:cNvPr id="7" name="TextBox 6">
            <a:extLst>
              <a:ext uri="{FF2B5EF4-FFF2-40B4-BE49-F238E27FC236}">
                <a16:creationId xmlns:a16="http://schemas.microsoft.com/office/drawing/2014/main" id="{6F8ADA40-EA3A-88DB-6654-BB66A5570809}"/>
              </a:ext>
            </a:extLst>
          </p:cNvPr>
          <p:cNvSpPr txBox="1"/>
          <p:nvPr/>
        </p:nvSpPr>
        <p:spPr>
          <a:xfrm>
            <a:off x="3216027" y="4329986"/>
            <a:ext cx="561960" cy="246221"/>
          </a:xfrm>
          <a:prstGeom prst="rect">
            <a:avLst/>
          </a:prstGeom>
          <a:noFill/>
        </p:spPr>
        <p:txBody>
          <a:bodyPr wrap="square" rtlCol="0">
            <a:spAutoFit/>
          </a:bodyPr>
          <a:lstStyle/>
          <a:p>
            <a:pPr algn="ctr"/>
            <a:r>
              <a:rPr lang="en-US" sz="1000" dirty="0"/>
              <a:t>[13]</a:t>
            </a:r>
          </a:p>
        </p:txBody>
      </p:sp>
      <p:sp>
        <p:nvSpPr>
          <p:cNvPr id="8" name="TextBox 7">
            <a:extLst>
              <a:ext uri="{FF2B5EF4-FFF2-40B4-BE49-F238E27FC236}">
                <a16:creationId xmlns:a16="http://schemas.microsoft.com/office/drawing/2014/main" id="{2A4377B2-34AF-C837-96DC-DF9BAF1F3592}"/>
              </a:ext>
            </a:extLst>
          </p:cNvPr>
          <p:cNvSpPr txBox="1"/>
          <p:nvPr/>
        </p:nvSpPr>
        <p:spPr>
          <a:xfrm>
            <a:off x="5543277" y="4757897"/>
            <a:ext cx="561960" cy="246221"/>
          </a:xfrm>
          <a:prstGeom prst="rect">
            <a:avLst/>
          </a:prstGeom>
          <a:noFill/>
        </p:spPr>
        <p:txBody>
          <a:bodyPr wrap="square" rtlCol="0">
            <a:spAutoFit/>
          </a:bodyPr>
          <a:lstStyle/>
          <a:p>
            <a:pPr algn="ctr"/>
            <a:r>
              <a:rPr lang="en-US" sz="1000" dirty="0"/>
              <a:t>[12]</a:t>
            </a:r>
          </a:p>
        </p:txBody>
      </p:sp>
    </p:spTree>
    <p:extLst>
      <p:ext uri="{BB962C8B-B14F-4D97-AF65-F5344CB8AC3E}">
        <p14:creationId xmlns:p14="http://schemas.microsoft.com/office/powerpoint/2010/main" val="209029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5E97B-AE37-7C0E-5BBB-06F300425F6B}"/>
              </a:ext>
            </a:extLst>
          </p:cNvPr>
          <p:cNvSpPr>
            <a:spLocks noGrp="1"/>
          </p:cNvSpPr>
          <p:nvPr>
            <p:ph type="title"/>
          </p:nvPr>
        </p:nvSpPr>
        <p:spPr>
          <a:xfrm>
            <a:off x="4974771" y="634946"/>
            <a:ext cx="6574972" cy="1450757"/>
          </a:xfrm>
        </p:spPr>
        <p:txBody>
          <a:bodyPr>
            <a:normAutofit/>
          </a:bodyPr>
          <a:lstStyle/>
          <a:p>
            <a:r>
              <a:rPr lang="en-US"/>
              <a:t>Special Considerations/ Treatment</a:t>
            </a:r>
            <a:endParaRPr lang="en-US" dirty="0"/>
          </a:p>
        </p:txBody>
      </p:sp>
      <p:pic>
        <p:nvPicPr>
          <p:cNvPr id="8" name="Picture 7">
            <a:extLst>
              <a:ext uri="{FF2B5EF4-FFF2-40B4-BE49-F238E27FC236}">
                <a16:creationId xmlns:a16="http://schemas.microsoft.com/office/drawing/2014/main" id="{745C0CAD-BEF0-0A5F-AFB4-09B5D9A67775}"/>
              </a:ext>
            </a:extLst>
          </p:cNvPr>
          <p:cNvPicPr>
            <a:picLocks noChangeAspect="1"/>
          </p:cNvPicPr>
          <p:nvPr/>
        </p:nvPicPr>
        <p:blipFill>
          <a:blip r:embed="rId2"/>
          <a:stretch>
            <a:fillRect/>
          </a:stretch>
        </p:blipFill>
        <p:spPr>
          <a:xfrm>
            <a:off x="1193937" y="640081"/>
            <a:ext cx="2881439" cy="5314406"/>
          </a:xfrm>
          <a:prstGeom prst="rect">
            <a:avLst/>
          </a:prstGeom>
        </p:spPr>
      </p:pic>
      <p:cxnSp>
        <p:nvCxnSpPr>
          <p:cNvPr id="15" name="Straight Connector 14">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40ECA7-C67F-9F84-5DDE-CFF2BCAF8F0C}"/>
              </a:ext>
            </a:extLst>
          </p:cNvPr>
          <p:cNvSpPr>
            <a:spLocks noGrp="1"/>
          </p:cNvSpPr>
          <p:nvPr>
            <p:ph idx="1"/>
          </p:nvPr>
        </p:nvSpPr>
        <p:spPr>
          <a:xfrm>
            <a:off x="4974769" y="2198914"/>
            <a:ext cx="6574973" cy="3670180"/>
          </a:xfrm>
        </p:spPr>
        <p:txBody>
          <a:bodyPr>
            <a:normAutofit/>
          </a:bodyPr>
          <a:lstStyle/>
          <a:p>
            <a:pPr>
              <a:buFont typeface="Wingdings" panose="05000000000000000000" pitchFamily="2" charset="2"/>
              <a:buChar char="Ø"/>
            </a:pPr>
            <a:r>
              <a:rPr lang="en-US" dirty="0"/>
              <a:t> </a:t>
            </a:r>
            <a:r>
              <a:rPr lang="en-US" i="1" u="sng" dirty="0"/>
              <a:t>Don’t trust the Pulse Oximeter!</a:t>
            </a:r>
          </a:p>
          <a:p>
            <a:pPr lvl="1">
              <a:buFont typeface="Arial" panose="020B0604020202020204" pitchFamily="34" charset="0"/>
              <a:buChar char="•"/>
            </a:pPr>
            <a:r>
              <a:rPr lang="en-US" dirty="0"/>
              <a:t>Hemoglobin reflects light back to the pulse ox to give an estimate of how saturated it is.  CO and O2 bind the same to Hb.  The pulse ox cannot differentiate between the two.</a:t>
            </a:r>
          </a:p>
          <a:p>
            <a:pPr lvl="1">
              <a:buFont typeface="Arial" panose="020B0604020202020204" pitchFamily="34" charset="0"/>
              <a:buChar char="•"/>
            </a:pPr>
            <a:r>
              <a:rPr lang="en-US" dirty="0"/>
              <a:t>ABGs are needed to show true oxygen content and COHB</a:t>
            </a:r>
          </a:p>
          <a:p>
            <a:pPr>
              <a:buFont typeface="Wingdings" panose="05000000000000000000" pitchFamily="2" charset="2"/>
              <a:buChar char="Ø"/>
            </a:pPr>
            <a:r>
              <a:rPr lang="en-US" i="1" u="sng" dirty="0"/>
              <a:t>Treatment-</a:t>
            </a:r>
            <a:r>
              <a:rPr lang="en-US" dirty="0"/>
              <a:t>  100 % oxygen wash out</a:t>
            </a:r>
          </a:p>
          <a:p>
            <a:pPr>
              <a:buFont typeface="Wingdings" panose="05000000000000000000" pitchFamily="2" charset="2"/>
              <a:buChar char="Ø"/>
            </a:pPr>
            <a:r>
              <a:rPr lang="en-US" i="1" u="sng" dirty="0"/>
              <a:t> Additional testing-</a:t>
            </a:r>
            <a:r>
              <a:rPr lang="en-US" dirty="0"/>
              <a:t> Since CO can cause cardiac events, testing cardiac enzyme levels and/or electrocardiograms can be beneficial in the management long lasting effects.   </a:t>
            </a:r>
          </a:p>
          <a:p>
            <a:pPr>
              <a:buFont typeface="Wingdings" panose="05000000000000000000" pitchFamily="2" charset="2"/>
              <a:buChar char="Ø"/>
            </a:pPr>
            <a:r>
              <a:rPr lang="en-US" i="1" u="sng" dirty="0"/>
              <a:t> Hyperbaric therapy?</a:t>
            </a:r>
          </a:p>
          <a:p>
            <a:pPr marL="201168" lvl="1" indent="0">
              <a:buNone/>
            </a:pPr>
            <a:endParaRPr lang="en-US" dirty="0"/>
          </a:p>
        </p:txBody>
      </p:sp>
      <p:sp>
        <p:nvSpPr>
          <p:cNvPr id="17" name="Rectangle 16">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6ACBC32B-1087-AE9C-E2E2-7325DD035F89}"/>
              </a:ext>
            </a:extLst>
          </p:cNvPr>
          <p:cNvSpPr txBox="1"/>
          <p:nvPr/>
        </p:nvSpPr>
        <p:spPr>
          <a:xfrm>
            <a:off x="7270530" y="5373857"/>
            <a:ext cx="561960" cy="246221"/>
          </a:xfrm>
          <a:prstGeom prst="rect">
            <a:avLst/>
          </a:prstGeom>
          <a:noFill/>
        </p:spPr>
        <p:txBody>
          <a:bodyPr wrap="square" rtlCol="0">
            <a:spAutoFit/>
          </a:bodyPr>
          <a:lstStyle/>
          <a:p>
            <a:pPr algn="ctr"/>
            <a:r>
              <a:rPr lang="en-US" sz="1000" dirty="0"/>
              <a:t>[12]</a:t>
            </a:r>
          </a:p>
        </p:txBody>
      </p:sp>
    </p:spTree>
    <p:extLst>
      <p:ext uri="{BB962C8B-B14F-4D97-AF65-F5344CB8AC3E}">
        <p14:creationId xmlns:p14="http://schemas.microsoft.com/office/powerpoint/2010/main" val="423608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43A4-B0F0-B00B-9B3A-6DB7B4C76A6B}"/>
              </a:ext>
            </a:extLst>
          </p:cNvPr>
          <p:cNvSpPr>
            <a:spLocks noGrp="1"/>
          </p:cNvSpPr>
          <p:nvPr>
            <p:ph type="title"/>
          </p:nvPr>
        </p:nvSpPr>
        <p:spPr/>
        <p:txBody>
          <a:bodyPr/>
          <a:lstStyle/>
          <a:p>
            <a:r>
              <a:rPr lang="en-US" dirty="0"/>
              <a:t>Cyanide Poisoning</a:t>
            </a:r>
          </a:p>
        </p:txBody>
      </p:sp>
      <p:sp>
        <p:nvSpPr>
          <p:cNvPr id="4" name="Content Placeholder 2">
            <a:extLst>
              <a:ext uri="{FF2B5EF4-FFF2-40B4-BE49-F238E27FC236}">
                <a16:creationId xmlns:a16="http://schemas.microsoft.com/office/drawing/2014/main" id="{4FE90414-D54A-D261-E9C9-DCCD8A4B983B}"/>
              </a:ext>
            </a:extLst>
          </p:cNvPr>
          <p:cNvSpPr>
            <a:spLocks noGrp="1"/>
          </p:cNvSpPr>
          <p:nvPr>
            <p:ph idx="1"/>
          </p:nvPr>
        </p:nvSpPr>
        <p:spPr>
          <a:xfrm>
            <a:off x="1097280" y="1873973"/>
            <a:ext cx="4760595" cy="4241077"/>
          </a:xfrm>
        </p:spPr>
        <p:txBody>
          <a:bodyPr>
            <a:normAutofit lnSpcReduction="10000"/>
          </a:bodyPr>
          <a:lstStyle/>
          <a:p>
            <a:pPr>
              <a:buFont typeface="Wingdings" panose="05000000000000000000" pitchFamily="2" charset="2"/>
              <a:buChar char="Ø"/>
            </a:pPr>
            <a:r>
              <a:rPr lang="en-US" dirty="0"/>
              <a:t> Caused by combustion of chemicals or synthetic materials</a:t>
            </a:r>
          </a:p>
          <a:p>
            <a:pPr>
              <a:buFont typeface="Wingdings" panose="05000000000000000000" pitchFamily="2" charset="2"/>
              <a:buChar char="Ø"/>
            </a:pPr>
            <a:r>
              <a:rPr lang="en-US" dirty="0"/>
              <a:t> Induces anaerobic metabolism and eventually hypoxemia </a:t>
            </a:r>
            <a:r>
              <a:rPr lang="en-US" sz="1000" dirty="0"/>
              <a:t>[10] </a:t>
            </a:r>
          </a:p>
          <a:p>
            <a:pPr>
              <a:buFont typeface="Wingdings" panose="05000000000000000000" pitchFamily="2" charset="2"/>
              <a:buChar char="Ø"/>
            </a:pPr>
            <a:r>
              <a:rPr lang="en-US" dirty="0"/>
              <a:t> Can cause restlessness, fatigue, headaches, dizziness but other wise are non-specific</a:t>
            </a:r>
          </a:p>
          <a:p>
            <a:pPr>
              <a:buFont typeface="Wingdings" panose="05000000000000000000" pitchFamily="2" charset="2"/>
              <a:buChar char="Ø"/>
            </a:pPr>
            <a:r>
              <a:rPr lang="en-US" dirty="0"/>
              <a:t> Lactate above 10 mmol/L can indicate possible cyanide poisoning </a:t>
            </a:r>
            <a:r>
              <a:rPr lang="en-US" sz="1000" dirty="0"/>
              <a:t>[14]  </a:t>
            </a:r>
          </a:p>
          <a:p>
            <a:pPr>
              <a:buFont typeface="Wingdings" panose="05000000000000000000" pitchFamily="2" charset="2"/>
              <a:buChar char="Ø"/>
            </a:pPr>
            <a:r>
              <a:rPr lang="en-US" dirty="0"/>
              <a:t> </a:t>
            </a:r>
            <a:r>
              <a:rPr lang="en-US" i="1" u="sng" dirty="0"/>
              <a:t>Treatment-</a:t>
            </a:r>
            <a:r>
              <a:rPr lang="en-US" dirty="0"/>
              <a:t>  </a:t>
            </a:r>
          </a:p>
          <a:p>
            <a:pPr lvl="1">
              <a:buFont typeface="Wingdings" panose="05000000000000000000" pitchFamily="2" charset="2"/>
              <a:buChar char="§"/>
            </a:pPr>
            <a:r>
              <a:rPr lang="en-US" dirty="0"/>
              <a:t>100% oxygen</a:t>
            </a:r>
          </a:p>
          <a:p>
            <a:pPr lvl="1">
              <a:buFont typeface="Wingdings" panose="05000000000000000000" pitchFamily="2" charset="2"/>
              <a:buChar char="§"/>
            </a:pPr>
            <a:r>
              <a:rPr lang="en-US" b="0" i="0" dirty="0">
                <a:effectLst/>
              </a:rPr>
              <a:t>Hydroxocobalamin</a:t>
            </a:r>
          </a:p>
          <a:p>
            <a:pPr lvl="1">
              <a:buFont typeface="Wingdings" panose="05000000000000000000" pitchFamily="2" charset="2"/>
              <a:buChar char="§"/>
            </a:pPr>
            <a:r>
              <a:rPr lang="en-US" dirty="0"/>
              <a:t>A</a:t>
            </a:r>
            <a:r>
              <a:rPr lang="en-US" b="0" i="0" dirty="0">
                <a:effectLst/>
              </a:rPr>
              <a:t>myl nitrite/sodium thiosulfate </a:t>
            </a:r>
            <a:r>
              <a:rPr lang="en-US" sz="1000" b="0" i="0" dirty="0">
                <a:effectLst/>
              </a:rPr>
              <a:t>[15]</a:t>
            </a:r>
            <a:r>
              <a:rPr lang="en-US" b="0" i="0" dirty="0">
                <a:effectLst/>
              </a:rPr>
              <a:t> </a:t>
            </a:r>
            <a:endParaRPr lang="en-US" i="1" u="sng" dirty="0"/>
          </a:p>
          <a:p>
            <a:pPr marL="0" indent="0">
              <a:buNone/>
            </a:pPr>
            <a:endParaRPr lang="en-US" dirty="0"/>
          </a:p>
          <a:p>
            <a:pPr marL="0" indent="0">
              <a:buNone/>
            </a:pPr>
            <a:endParaRPr lang="en-US" sz="1000" dirty="0"/>
          </a:p>
          <a:p>
            <a:pPr marL="0" indent="0">
              <a:buNone/>
            </a:pPr>
            <a:endParaRPr lang="en-US" sz="1000" dirty="0"/>
          </a:p>
          <a:p>
            <a:pPr marL="0" indent="0">
              <a:buNone/>
            </a:pPr>
            <a:endParaRPr lang="en-US" dirty="0"/>
          </a:p>
          <a:p>
            <a:pPr marL="0" indent="0">
              <a:buNone/>
            </a:pPr>
            <a:endParaRPr lang="en-US" dirty="0"/>
          </a:p>
          <a:p>
            <a:pPr marL="0" indent="0">
              <a:buNone/>
            </a:pPr>
            <a:endParaRPr lang="en-US" sz="1000" dirty="0"/>
          </a:p>
        </p:txBody>
      </p:sp>
      <p:pic>
        <p:nvPicPr>
          <p:cNvPr id="5" name="Picture 4">
            <a:extLst>
              <a:ext uri="{FF2B5EF4-FFF2-40B4-BE49-F238E27FC236}">
                <a16:creationId xmlns:a16="http://schemas.microsoft.com/office/drawing/2014/main" id="{D0CA6EB5-49F9-8B12-EBB7-01EDC7EF12F8}"/>
              </a:ext>
            </a:extLst>
          </p:cNvPr>
          <p:cNvPicPr>
            <a:picLocks noChangeAspect="1"/>
          </p:cNvPicPr>
          <p:nvPr/>
        </p:nvPicPr>
        <p:blipFill>
          <a:blip r:embed="rId2"/>
          <a:stretch>
            <a:fillRect/>
          </a:stretch>
        </p:blipFill>
        <p:spPr>
          <a:xfrm>
            <a:off x="6096000" y="1981200"/>
            <a:ext cx="5408942" cy="3648075"/>
          </a:xfrm>
          <a:prstGeom prst="rect">
            <a:avLst/>
          </a:prstGeom>
        </p:spPr>
      </p:pic>
    </p:spTree>
    <p:extLst>
      <p:ext uri="{BB962C8B-B14F-4D97-AF65-F5344CB8AC3E}">
        <p14:creationId xmlns:p14="http://schemas.microsoft.com/office/powerpoint/2010/main" val="300479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3A58-B03F-9609-9D28-A1F48365C72C}"/>
              </a:ext>
            </a:extLst>
          </p:cNvPr>
          <p:cNvSpPr>
            <a:spLocks noGrp="1"/>
          </p:cNvSpPr>
          <p:nvPr>
            <p:ph type="title"/>
          </p:nvPr>
        </p:nvSpPr>
        <p:spPr/>
        <p:txBody>
          <a:bodyPr/>
          <a:lstStyle/>
          <a:p>
            <a:r>
              <a:rPr lang="en-US" dirty="0"/>
              <a:t>Upon Arrival: Airway/Breathing</a:t>
            </a:r>
          </a:p>
        </p:txBody>
      </p:sp>
      <p:sp>
        <p:nvSpPr>
          <p:cNvPr id="3" name="Content Placeholder 2">
            <a:extLst>
              <a:ext uri="{FF2B5EF4-FFF2-40B4-BE49-F238E27FC236}">
                <a16:creationId xmlns:a16="http://schemas.microsoft.com/office/drawing/2014/main" id="{2FFA102D-9ACE-6E95-2193-A7BFC5022939}"/>
              </a:ext>
            </a:extLst>
          </p:cNvPr>
          <p:cNvSpPr>
            <a:spLocks noGrp="1"/>
          </p:cNvSpPr>
          <p:nvPr>
            <p:ph idx="1"/>
          </p:nvPr>
        </p:nvSpPr>
        <p:spPr>
          <a:xfrm>
            <a:off x="1097280" y="1845734"/>
            <a:ext cx="5876175" cy="4023360"/>
          </a:xfrm>
        </p:spPr>
        <p:txBody>
          <a:bodyPr/>
          <a:lstStyle/>
          <a:p>
            <a:pPr marL="0" indent="0">
              <a:buNone/>
            </a:pPr>
            <a:r>
              <a:rPr lang="en-US" sz="3200" i="1" u="sng" dirty="0"/>
              <a:t>Secondary Survey</a:t>
            </a:r>
          </a:p>
          <a:p>
            <a:pPr>
              <a:buFont typeface="Wingdings" panose="05000000000000000000" pitchFamily="2" charset="2"/>
              <a:buChar char="Ø"/>
            </a:pPr>
            <a:r>
              <a:rPr lang="en-US" dirty="0"/>
              <a:t> Vitals</a:t>
            </a:r>
          </a:p>
          <a:p>
            <a:pPr lvl="1">
              <a:buFont typeface="Wingdings" panose="05000000000000000000" pitchFamily="2" charset="2"/>
              <a:buChar char="§"/>
            </a:pPr>
            <a:r>
              <a:rPr lang="en-US" dirty="0"/>
              <a:t> Unless the ABG shows a normal COHB for that patient, keep the patient on 100% FiO2 even if the SpO2 is normal</a:t>
            </a:r>
          </a:p>
          <a:p>
            <a:pPr>
              <a:buFont typeface="Wingdings" panose="05000000000000000000" pitchFamily="2" charset="2"/>
              <a:buChar char="Ø"/>
            </a:pPr>
            <a:r>
              <a:rPr lang="en-US" dirty="0"/>
              <a:t> CT</a:t>
            </a:r>
          </a:p>
          <a:p>
            <a:pPr lvl="1">
              <a:buFont typeface="Wingdings" panose="05000000000000000000" pitchFamily="2" charset="2"/>
              <a:buChar char="§"/>
            </a:pPr>
            <a:r>
              <a:rPr lang="en-US" dirty="0"/>
              <a:t>Full body trauma scan to see any additional injuries </a:t>
            </a:r>
          </a:p>
          <a:p>
            <a:pPr>
              <a:buFont typeface="Wingdings" panose="05000000000000000000" pitchFamily="2" charset="2"/>
              <a:buChar char="Ø"/>
            </a:pPr>
            <a:r>
              <a:rPr lang="en-US" dirty="0"/>
              <a:t> Calculate true TBSA</a:t>
            </a:r>
          </a:p>
          <a:p>
            <a:pPr>
              <a:buFont typeface="Wingdings" panose="05000000000000000000" pitchFamily="2" charset="2"/>
              <a:buChar char="Ø"/>
            </a:pPr>
            <a:r>
              <a:rPr lang="en-US" dirty="0"/>
              <a:t> Initial Bronchoscopy</a:t>
            </a:r>
          </a:p>
          <a:p>
            <a:pPr lvl="1">
              <a:buFont typeface="Wingdings" panose="05000000000000000000" pitchFamily="2" charset="2"/>
              <a:buChar char="§"/>
            </a:pPr>
            <a:r>
              <a:rPr lang="en-US" dirty="0"/>
              <a:t>Needs to be performed for all fire/ smoke exposures even if there are no signs of inhalation injuries.</a:t>
            </a:r>
          </a:p>
        </p:txBody>
      </p:sp>
      <p:pic>
        <p:nvPicPr>
          <p:cNvPr id="5" name="Picture 4">
            <a:extLst>
              <a:ext uri="{FF2B5EF4-FFF2-40B4-BE49-F238E27FC236}">
                <a16:creationId xmlns:a16="http://schemas.microsoft.com/office/drawing/2014/main" id="{8BA95E48-F4F5-469F-5B4E-ED83F5E6F929}"/>
              </a:ext>
            </a:extLst>
          </p:cNvPr>
          <p:cNvPicPr>
            <a:picLocks noChangeAspect="1"/>
          </p:cNvPicPr>
          <p:nvPr/>
        </p:nvPicPr>
        <p:blipFill>
          <a:blip r:embed="rId2"/>
          <a:stretch>
            <a:fillRect/>
          </a:stretch>
        </p:blipFill>
        <p:spPr>
          <a:xfrm>
            <a:off x="7285614" y="1845734"/>
            <a:ext cx="4086225" cy="3810000"/>
          </a:xfrm>
          <a:prstGeom prst="rect">
            <a:avLst/>
          </a:prstGeom>
        </p:spPr>
      </p:pic>
    </p:spTree>
    <p:extLst>
      <p:ext uri="{BB962C8B-B14F-4D97-AF65-F5344CB8AC3E}">
        <p14:creationId xmlns:p14="http://schemas.microsoft.com/office/powerpoint/2010/main" val="417328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ECDF-FE1E-4C29-7F05-0D8951FEEB85}"/>
              </a:ext>
            </a:extLst>
          </p:cNvPr>
          <p:cNvSpPr>
            <a:spLocks noGrp="1"/>
          </p:cNvSpPr>
          <p:nvPr>
            <p:ph type="title"/>
          </p:nvPr>
        </p:nvSpPr>
        <p:spPr/>
        <p:txBody>
          <a:bodyPr/>
          <a:lstStyle/>
          <a:p>
            <a:r>
              <a:rPr lang="en-US" dirty="0"/>
              <a:t>Inhalation Injuries</a:t>
            </a:r>
          </a:p>
        </p:txBody>
      </p:sp>
      <p:graphicFrame>
        <p:nvGraphicFramePr>
          <p:cNvPr id="5" name="Content Placeholder 2">
            <a:extLst>
              <a:ext uri="{FF2B5EF4-FFF2-40B4-BE49-F238E27FC236}">
                <a16:creationId xmlns:a16="http://schemas.microsoft.com/office/drawing/2014/main" id="{7B3D46DB-ED42-2115-9669-983DF427B951}"/>
              </a:ext>
            </a:extLst>
          </p:cNvPr>
          <p:cNvGraphicFramePr>
            <a:graphicFrameLocks noGrp="1"/>
          </p:cNvGraphicFramePr>
          <p:nvPr>
            <p:ph idx="1"/>
            <p:extLst>
              <p:ext uri="{D42A27DB-BD31-4B8C-83A1-F6EECF244321}">
                <p14:modId xmlns:p14="http://schemas.microsoft.com/office/powerpoint/2010/main" val="4095059413"/>
              </p:ext>
            </p:extLst>
          </p:nvPr>
        </p:nvGraphicFramePr>
        <p:xfrm>
          <a:off x="1097280" y="2981325"/>
          <a:ext cx="10058400" cy="2887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01416E4-1F04-1DF3-C27A-6FE052D2E2DF}"/>
              </a:ext>
            </a:extLst>
          </p:cNvPr>
          <p:cNvSpPr txBox="1"/>
          <p:nvPr/>
        </p:nvSpPr>
        <p:spPr>
          <a:xfrm>
            <a:off x="1115753" y="1971492"/>
            <a:ext cx="10376132" cy="830997"/>
          </a:xfrm>
          <a:prstGeom prst="rect">
            <a:avLst/>
          </a:prstGeom>
          <a:noFill/>
        </p:spPr>
        <p:txBody>
          <a:bodyPr wrap="square">
            <a:spAutoFit/>
          </a:bodyPr>
          <a:lstStyle/>
          <a:p>
            <a:pPr lvl="0"/>
            <a:r>
              <a:rPr lang="en-US" sz="2400" i="1" u="sng" dirty="0">
                <a:solidFill>
                  <a:schemeClr val="tx1">
                    <a:lumMod val="75000"/>
                    <a:lumOff val="25000"/>
                  </a:schemeClr>
                </a:solidFill>
              </a:rPr>
              <a:t>Defined as:</a:t>
            </a:r>
          </a:p>
          <a:p>
            <a:pPr lvl="0"/>
            <a:r>
              <a:rPr lang="en-US" sz="2400" dirty="0">
                <a:solidFill>
                  <a:schemeClr val="tx1">
                    <a:lumMod val="75000"/>
                    <a:lumOff val="25000"/>
                  </a:schemeClr>
                </a:solidFill>
              </a:rPr>
              <a:t>Aspiration of superheated gasses, steam, and/or noxious chemical compounds </a:t>
            </a:r>
            <a:r>
              <a:rPr lang="en-US" sz="1000" dirty="0">
                <a:solidFill>
                  <a:schemeClr val="tx1">
                    <a:lumMod val="75000"/>
                    <a:lumOff val="25000"/>
                  </a:schemeClr>
                </a:solidFill>
              </a:rPr>
              <a:t>[16]</a:t>
            </a:r>
          </a:p>
        </p:txBody>
      </p:sp>
    </p:spTree>
    <p:extLst>
      <p:ext uri="{BB962C8B-B14F-4D97-AF65-F5344CB8AC3E}">
        <p14:creationId xmlns:p14="http://schemas.microsoft.com/office/powerpoint/2010/main" val="217208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472B71-8700-C2E6-CC13-C910F2B43C63}"/>
              </a:ext>
            </a:extLst>
          </p:cNvPr>
          <p:cNvSpPr>
            <a:spLocks noGrp="1"/>
          </p:cNvSpPr>
          <p:nvPr>
            <p:ph type="title"/>
          </p:nvPr>
        </p:nvSpPr>
        <p:spPr>
          <a:xfrm>
            <a:off x="1096963" y="287338"/>
            <a:ext cx="10058400" cy="1449387"/>
          </a:xfrm>
        </p:spPr>
        <p:txBody>
          <a:bodyPr/>
          <a:lstStyle/>
          <a:p>
            <a:r>
              <a:rPr lang="en-US" dirty="0"/>
              <a:t>Inhalation Injuries</a:t>
            </a:r>
          </a:p>
        </p:txBody>
      </p:sp>
      <p:sp>
        <p:nvSpPr>
          <p:cNvPr id="5" name="Content Placeholder 2">
            <a:extLst>
              <a:ext uri="{FF2B5EF4-FFF2-40B4-BE49-F238E27FC236}">
                <a16:creationId xmlns:a16="http://schemas.microsoft.com/office/drawing/2014/main" id="{DA6B6AFD-E709-9076-3835-EDC6F2AFF942}"/>
              </a:ext>
            </a:extLst>
          </p:cNvPr>
          <p:cNvSpPr>
            <a:spLocks noGrp="1"/>
          </p:cNvSpPr>
          <p:nvPr>
            <p:ph idx="1"/>
          </p:nvPr>
        </p:nvSpPr>
        <p:spPr>
          <a:xfrm>
            <a:off x="1096962" y="1846263"/>
            <a:ext cx="10430019" cy="1912937"/>
          </a:xfrm>
        </p:spPr>
        <p:txBody>
          <a:bodyPr/>
          <a:lstStyle/>
          <a:p>
            <a:pPr marL="0" indent="0">
              <a:buNone/>
            </a:pPr>
            <a:r>
              <a:rPr lang="en-US" sz="2400" u="sng" dirty="0"/>
              <a:t>Thermal Injuries</a:t>
            </a:r>
          </a:p>
          <a:p>
            <a:pPr>
              <a:buFont typeface="Wingdings" panose="05000000000000000000" pitchFamily="2" charset="2"/>
              <a:buChar char="Ø"/>
            </a:pPr>
            <a:r>
              <a:rPr lang="en-US" dirty="0"/>
              <a:t> Concerns for obstruction of airway due to significant swelling </a:t>
            </a:r>
            <a:r>
              <a:rPr lang="en-US" sz="1000" dirty="0"/>
              <a:t>[12]</a:t>
            </a:r>
          </a:p>
          <a:p>
            <a:pPr>
              <a:buFont typeface="Wingdings" panose="05000000000000000000" pitchFamily="2" charset="2"/>
              <a:buChar char="Ø"/>
            </a:pPr>
            <a:r>
              <a:rPr lang="en-US" dirty="0"/>
              <a:t> Best to obtain airway immediately if there is suspicion of upper airway injury even if the patient still appears to be clinically stable</a:t>
            </a:r>
          </a:p>
          <a:p>
            <a:pPr lvl="1">
              <a:buFont typeface="Wingdings" panose="05000000000000000000" pitchFamily="2" charset="2"/>
              <a:buChar char="§"/>
            </a:pPr>
            <a:r>
              <a:rPr lang="en-US" dirty="0"/>
              <a:t>Edema will occur with burn patients due to the aggressive fluid resuscitation protocols</a:t>
            </a:r>
          </a:p>
        </p:txBody>
      </p:sp>
      <p:sp>
        <p:nvSpPr>
          <p:cNvPr id="6" name="TextBox 5">
            <a:extLst>
              <a:ext uri="{FF2B5EF4-FFF2-40B4-BE49-F238E27FC236}">
                <a16:creationId xmlns:a16="http://schemas.microsoft.com/office/drawing/2014/main" id="{81D67BCD-542E-F31E-8663-7E6234E8CC4C}"/>
              </a:ext>
            </a:extLst>
          </p:cNvPr>
          <p:cNvSpPr txBox="1"/>
          <p:nvPr/>
        </p:nvSpPr>
        <p:spPr>
          <a:xfrm>
            <a:off x="1953179" y="4711346"/>
            <a:ext cx="7929727" cy="369332"/>
          </a:xfrm>
          <a:prstGeom prst="rect">
            <a:avLst/>
          </a:prstGeom>
          <a:noFill/>
          <a:ln w="19050">
            <a:solidFill>
              <a:srgbClr val="400000"/>
            </a:solidFill>
          </a:ln>
        </p:spPr>
        <p:txBody>
          <a:bodyPr wrap="square" rtlCol="0">
            <a:spAutoFit/>
          </a:bodyPr>
          <a:lstStyle/>
          <a:p>
            <a:pPr algn="ctr"/>
            <a:r>
              <a:rPr lang="en-US" sz="1800" dirty="0">
                <a:solidFill>
                  <a:schemeClr val="tx1">
                    <a:lumMod val="75000"/>
                    <a:lumOff val="25000"/>
                  </a:schemeClr>
                </a:solidFill>
              </a:rPr>
              <a:t>Fluid needs in mL = </a:t>
            </a:r>
            <a:r>
              <a:rPr lang="en-US" sz="1800" b="1" dirty="0">
                <a:solidFill>
                  <a:schemeClr val="tx1">
                    <a:lumMod val="75000"/>
                    <a:lumOff val="25000"/>
                  </a:schemeClr>
                </a:solidFill>
              </a:rPr>
              <a:t>mL</a:t>
            </a:r>
            <a:r>
              <a:rPr lang="en-US" sz="1800" dirty="0">
                <a:solidFill>
                  <a:schemeClr val="tx1">
                    <a:lumMod val="75000"/>
                    <a:lumOff val="25000"/>
                  </a:schemeClr>
                </a:solidFill>
              </a:rPr>
              <a:t> x body weight in kg x percent of 2</a:t>
            </a:r>
            <a:r>
              <a:rPr lang="en-US" sz="1800" baseline="30000" dirty="0">
                <a:solidFill>
                  <a:schemeClr val="tx1">
                    <a:lumMod val="75000"/>
                    <a:lumOff val="25000"/>
                  </a:schemeClr>
                </a:solidFill>
              </a:rPr>
              <a:t>nd</a:t>
            </a:r>
            <a:r>
              <a:rPr lang="en-US" sz="1800" dirty="0">
                <a:solidFill>
                  <a:schemeClr val="tx1">
                    <a:lumMod val="75000"/>
                    <a:lumOff val="25000"/>
                  </a:schemeClr>
                </a:solidFill>
              </a:rPr>
              <a:t> and 3</a:t>
            </a:r>
            <a:r>
              <a:rPr lang="en-US" sz="1800" baseline="30000" dirty="0">
                <a:solidFill>
                  <a:schemeClr val="tx1">
                    <a:lumMod val="75000"/>
                    <a:lumOff val="25000"/>
                  </a:schemeClr>
                </a:solidFill>
              </a:rPr>
              <a:t>rd</a:t>
            </a:r>
            <a:r>
              <a:rPr lang="en-US" sz="1800" dirty="0">
                <a:solidFill>
                  <a:schemeClr val="tx1">
                    <a:lumMod val="75000"/>
                    <a:lumOff val="25000"/>
                  </a:schemeClr>
                </a:solidFill>
              </a:rPr>
              <a:t> degree burns</a:t>
            </a:r>
          </a:p>
        </p:txBody>
      </p:sp>
      <p:sp>
        <p:nvSpPr>
          <p:cNvPr id="8" name="Rectangle: Rounded Corners 7">
            <a:extLst>
              <a:ext uri="{FF2B5EF4-FFF2-40B4-BE49-F238E27FC236}">
                <a16:creationId xmlns:a16="http://schemas.microsoft.com/office/drawing/2014/main" id="{7226BFF4-5272-BE10-1EE2-DFC6F29A4F33}"/>
              </a:ext>
            </a:extLst>
          </p:cNvPr>
          <p:cNvSpPr/>
          <p:nvPr/>
        </p:nvSpPr>
        <p:spPr>
          <a:xfrm>
            <a:off x="2939313" y="3846513"/>
            <a:ext cx="5957455" cy="71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Amount of fluid given is wound and body weight dependent.</a:t>
            </a:r>
          </a:p>
          <a:p>
            <a:pPr algn="ctr"/>
            <a:r>
              <a:rPr lang="en-US" dirty="0"/>
              <a:t>Half of the needed </a:t>
            </a:r>
            <a:r>
              <a:rPr lang="en-US" dirty="0" err="1"/>
              <a:t>mls</a:t>
            </a:r>
            <a:r>
              <a:rPr lang="en-US" dirty="0"/>
              <a:t> normally given in the first 8 hours.</a:t>
            </a:r>
          </a:p>
        </p:txBody>
      </p:sp>
      <p:graphicFrame>
        <p:nvGraphicFramePr>
          <p:cNvPr id="9" name="Table 8">
            <a:extLst>
              <a:ext uri="{FF2B5EF4-FFF2-40B4-BE49-F238E27FC236}">
                <a16:creationId xmlns:a16="http://schemas.microsoft.com/office/drawing/2014/main" id="{D4039FE3-7587-7A4B-23BB-5358EC9EF302}"/>
              </a:ext>
            </a:extLst>
          </p:cNvPr>
          <p:cNvGraphicFramePr>
            <a:graphicFrameLocks noGrp="1"/>
          </p:cNvGraphicFramePr>
          <p:nvPr>
            <p:extLst>
              <p:ext uri="{D42A27DB-BD31-4B8C-83A1-F6EECF244321}">
                <p14:modId xmlns:p14="http://schemas.microsoft.com/office/powerpoint/2010/main" val="1418134315"/>
              </p:ext>
            </p:extLst>
          </p:nvPr>
        </p:nvGraphicFramePr>
        <p:xfrm>
          <a:off x="3271301" y="5201151"/>
          <a:ext cx="5293480" cy="1127760"/>
        </p:xfrm>
        <a:graphic>
          <a:graphicData uri="http://schemas.openxmlformats.org/drawingml/2006/table">
            <a:tbl>
              <a:tblPr firstRow="1" bandRow="1">
                <a:tableStyleId>{21E4AEA4-8DFA-4A89-87EB-49C32662AFE0}</a:tableStyleId>
              </a:tblPr>
              <a:tblGrid>
                <a:gridCol w="4007605">
                  <a:extLst>
                    <a:ext uri="{9D8B030D-6E8A-4147-A177-3AD203B41FA5}">
                      <a16:colId xmlns:a16="http://schemas.microsoft.com/office/drawing/2014/main" val="420338355"/>
                    </a:ext>
                  </a:extLst>
                </a:gridCol>
                <a:gridCol w="1285875">
                  <a:extLst>
                    <a:ext uri="{9D8B030D-6E8A-4147-A177-3AD203B41FA5}">
                      <a16:colId xmlns:a16="http://schemas.microsoft.com/office/drawing/2014/main" val="1611998165"/>
                    </a:ext>
                  </a:extLst>
                </a:gridCol>
              </a:tblGrid>
              <a:tr h="274320">
                <a:tc>
                  <a:txBody>
                    <a:bodyPr/>
                    <a:lstStyle/>
                    <a:p>
                      <a:r>
                        <a:rPr lang="en-US" sz="1400" dirty="0"/>
                        <a:t>Type of burn or patient:</a:t>
                      </a:r>
                    </a:p>
                  </a:txBody>
                  <a:tcPr marL="68580" marR="68580" marT="34290" marB="34290"/>
                </a:tc>
                <a:tc>
                  <a:txBody>
                    <a:bodyPr/>
                    <a:lstStyle/>
                    <a:p>
                      <a:pPr algn="ctr"/>
                      <a:r>
                        <a:rPr lang="en-US" sz="1400" dirty="0"/>
                        <a:t>ML is equal to:</a:t>
                      </a:r>
                    </a:p>
                  </a:txBody>
                  <a:tcPr marL="68580" marR="68580" marT="34290" marB="34290"/>
                </a:tc>
                <a:extLst>
                  <a:ext uri="{0D108BD9-81ED-4DB2-BD59-A6C34878D82A}">
                    <a16:rowId xmlns:a16="http://schemas.microsoft.com/office/drawing/2014/main" val="614792732"/>
                  </a:ext>
                </a:extLst>
              </a:tr>
              <a:tr h="274320">
                <a:tc>
                  <a:txBody>
                    <a:bodyPr/>
                    <a:lstStyle/>
                    <a:p>
                      <a:r>
                        <a:rPr lang="en-US" sz="1400" dirty="0"/>
                        <a:t>Thermal or chemical burn</a:t>
                      </a:r>
                    </a:p>
                  </a:txBody>
                  <a:tcPr marL="68580" marR="68580" marT="34290" marB="34290"/>
                </a:tc>
                <a:tc>
                  <a:txBody>
                    <a:bodyPr/>
                    <a:lstStyle/>
                    <a:p>
                      <a:pPr algn="ctr"/>
                      <a:r>
                        <a:rPr lang="en-US" sz="1400" dirty="0"/>
                        <a:t>2 mL</a:t>
                      </a:r>
                    </a:p>
                  </a:txBody>
                  <a:tcPr marL="68580" marR="68580" marT="34290" marB="34290"/>
                </a:tc>
                <a:extLst>
                  <a:ext uri="{0D108BD9-81ED-4DB2-BD59-A6C34878D82A}">
                    <a16:rowId xmlns:a16="http://schemas.microsoft.com/office/drawing/2014/main" val="3881139167"/>
                  </a:ext>
                </a:extLst>
              </a:tr>
              <a:tr h="274320">
                <a:tc>
                  <a:txBody>
                    <a:bodyPr/>
                    <a:lstStyle/>
                    <a:p>
                      <a:r>
                        <a:rPr lang="en-US" sz="1400" dirty="0"/>
                        <a:t>High</a:t>
                      </a:r>
                      <a:r>
                        <a:rPr lang="en-US" sz="1400" baseline="0" dirty="0"/>
                        <a:t>-voltage e</a:t>
                      </a:r>
                      <a:r>
                        <a:rPr lang="en-US" sz="1400" dirty="0"/>
                        <a:t>lectrical burn</a:t>
                      </a:r>
                    </a:p>
                  </a:txBody>
                  <a:tcPr marL="68580" marR="68580" marT="34290" marB="34290"/>
                </a:tc>
                <a:tc>
                  <a:txBody>
                    <a:bodyPr/>
                    <a:lstStyle/>
                    <a:p>
                      <a:pPr algn="ctr"/>
                      <a:r>
                        <a:rPr lang="en-US" sz="1400" dirty="0"/>
                        <a:t>4 mL</a:t>
                      </a:r>
                    </a:p>
                  </a:txBody>
                  <a:tcPr marL="68580" marR="68580" marT="34290" marB="34290"/>
                </a:tc>
                <a:extLst>
                  <a:ext uri="{0D108BD9-81ED-4DB2-BD59-A6C34878D82A}">
                    <a16:rowId xmlns:a16="http://schemas.microsoft.com/office/drawing/2014/main" val="2125442480"/>
                  </a:ext>
                </a:extLst>
              </a:tr>
              <a:tr h="274320">
                <a:tc>
                  <a:txBody>
                    <a:bodyPr/>
                    <a:lstStyle/>
                    <a:p>
                      <a:r>
                        <a:rPr lang="en-US" sz="1400" dirty="0"/>
                        <a:t>Pediatric burn </a:t>
                      </a:r>
                      <a:r>
                        <a:rPr lang="en-US" sz="1200" i="1" dirty="0"/>
                        <a:t>(14 years or younger</a:t>
                      </a:r>
                      <a:r>
                        <a:rPr lang="en-US" sz="1200" i="1" baseline="0" dirty="0"/>
                        <a:t> and less than 40 kg)</a:t>
                      </a:r>
                      <a:endParaRPr lang="en-US" sz="1400" i="1" dirty="0"/>
                    </a:p>
                  </a:txBody>
                  <a:tcPr marL="68580" marR="68580" marT="34290" marB="34290"/>
                </a:tc>
                <a:tc>
                  <a:txBody>
                    <a:bodyPr/>
                    <a:lstStyle/>
                    <a:p>
                      <a:pPr algn="ctr"/>
                      <a:r>
                        <a:rPr lang="en-US" sz="1400" dirty="0"/>
                        <a:t>3 mL</a:t>
                      </a:r>
                    </a:p>
                  </a:txBody>
                  <a:tcPr marL="68580" marR="68580" marT="34290" marB="34290"/>
                </a:tc>
                <a:extLst>
                  <a:ext uri="{0D108BD9-81ED-4DB2-BD59-A6C34878D82A}">
                    <a16:rowId xmlns:a16="http://schemas.microsoft.com/office/drawing/2014/main" val="3259082630"/>
                  </a:ext>
                </a:extLst>
              </a:tr>
            </a:tbl>
          </a:graphicData>
        </a:graphic>
      </p:graphicFrame>
    </p:spTree>
    <p:extLst>
      <p:ext uri="{BB962C8B-B14F-4D97-AF65-F5344CB8AC3E}">
        <p14:creationId xmlns:p14="http://schemas.microsoft.com/office/powerpoint/2010/main" val="873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2472B71-8700-C2E6-CC13-C910F2B43C63}"/>
              </a:ext>
            </a:extLst>
          </p:cNvPr>
          <p:cNvSpPr>
            <a:spLocks noGrp="1"/>
          </p:cNvSpPr>
          <p:nvPr>
            <p:ph type="title"/>
          </p:nvPr>
        </p:nvSpPr>
        <p:spPr>
          <a:xfrm>
            <a:off x="6411685" y="634946"/>
            <a:ext cx="5127171" cy="1450757"/>
          </a:xfrm>
        </p:spPr>
        <p:txBody>
          <a:bodyPr>
            <a:normAutofit/>
          </a:bodyPr>
          <a:lstStyle/>
          <a:p>
            <a:r>
              <a:rPr lang="en-US" dirty="0"/>
              <a:t>Inhalation Injuries</a:t>
            </a:r>
          </a:p>
        </p:txBody>
      </p:sp>
      <p:pic>
        <p:nvPicPr>
          <p:cNvPr id="3" name="Picture 2">
            <a:extLst>
              <a:ext uri="{FF2B5EF4-FFF2-40B4-BE49-F238E27FC236}">
                <a16:creationId xmlns:a16="http://schemas.microsoft.com/office/drawing/2014/main" id="{BBB5A732-C670-8C47-CB4B-206D29F2B7B0}"/>
              </a:ext>
            </a:extLst>
          </p:cNvPr>
          <p:cNvPicPr>
            <a:picLocks noChangeAspect="1"/>
          </p:cNvPicPr>
          <p:nvPr/>
        </p:nvPicPr>
        <p:blipFill>
          <a:blip r:embed="rId2"/>
          <a:stretch>
            <a:fillRect/>
          </a:stretch>
        </p:blipFill>
        <p:spPr>
          <a:xfrm>
            <a:off x="643192" y="1265507"/>
            <a:ext cx="5451627" cy="4006945"/>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DA6B6AFD-E709-9076-3835-EDC6F2AFF942}"/>
              </a:ext>
            </a:extLst>
          </p:cNvPr>
          <p:cNvSpPr>
            <a:spLocks noGrp="1"/>
          </p:cNvSpPr>
          <p:nvPr>
            <p:ph idx="1"/>
          </p:nvPr>
        </p:nvSpPr>
        <p:spPr>
          <a:xfrm>
            <a:off x="6421636" y="2206936"/>
            <a:ext cx="5127172" cy="3670180"/>
          </a:xfrm>
        </p:spPr>
        <p:txBody>
          <a:bodyPr>
            <a:normAutofit/>
          </a:bodyPr>
          <a:lstStyle/>
          <a:p>
            <a:pPr marL="0" indent="0">
              <a:buNone/>
            </a:pPr>
            <a:r>
              <a:rPr lang="en-US" sz="2400" u="sng" dirty="0"/>
              <a:t>Chemical Injuries</a:t>
            </a:r>
          </a:p>
          <a:p>
            <a:pPr>
              <a:buFont typeface="Wingdings" panose="05000000000000000000" pitchFamily="2" charset="2"/>
              <a:buChar char="Ø"/>
            </a:pPr>
            <a:r>
              <a:rPr lang="en-US" dirty="0"/>
              <a:t> Patients usually start to have a significant decline 24-36 hours post exposure event</a:t>
            </a:r>
          </a:p>
          <a:p>
            <a:pPr>
              <a:buFont typeface="Wingdings" panose="05000000000000000000" pitchFamily="2" charset="2"/>
              <a:buChar char="Ø"/>
            </a:pPr>
            <a:r>
              <a:rPr lang="en-US" dirty="0"/>
              <a:t> Triggers inflammatory response</a:t>
            </a:r>
          </a:p>
          <a:p>
            <a:pPr lvl="1">
              <a:buFont typeface="Wingdings" panose="05000000000000000000" pitchFamily="2" charset="2"/>
              <a:buChar char="§"/>
            </a:pPr>
            <a:r>
              <a:rPr lang="en-US" dirty="0"/>
              <a:t>Bronchospasms and increased sputum production </a:t>
            </a:r>
            <a:r>
              <a:rPr lang="en-US" sz="1000" dirty="0"/>
              <a:t>[12]</a:t>
            </a:r>
          </a:p>
          <a:p>
            <a:pPr>
              <a:buFont typeface="Wingdings" panose="05000000000000000000" pitchFamily="2" charset="2"/>
              <a:buChar char="Ø"/>
            </a:pPr>
            <a:r>
              <a:rPr lang="en-US" dirty="0"/>
              <a:t> Impairs oxygenation</a:t>
            </a:r>
          </a:p>
          <a:p>
            <a:pPr lvl="1">
              <a:buFont typeface="Wingdings" panose="05000000000000000000" pitchFamily="2" charset="2"/>
              <a:buChar char="§"/>
            </a:pPr>
            <a:r>
              <a:rPr lang="en-US" dirty="0"/>
              <a:t>Increased sputum production</a:t>
            </a:r>
          </a:p>
          <a:p>
            <a:pPr lvl="1">
              <a:buFont typeface="Wingdings" panose="05000000000000000000" pitchFamily="2" charset="2"/>
              <a:buChar char="§"/>
            </a:pPr>
            <a:r>
              <a:rPr lang="en-US" dirty="0"/>
              <a:t>Carbon monoxide or cyanide poisoning (systemic)</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8D9397C2-6024-EE55-9B45-F92F34441C9F}"/>
              </a:ext>
            </a:extLst>
          </p:cNvPr>
          <p:cNvSpPr txBox="1"/>
          <p:nvPr/>
        </p:nvSpPr>
        <p:spPr>
          <a:xfrm>
            <a:off x="5972272" y="5092715"/>
            <a:ext cx="561960" cy="246221"/>
          </a:xfrm>
          <a:prstGeom prst="rect">
            <a:avLst/>
          </a:prstGeom>
          <a:noFill/>
        </p:spPr>
        <p:txBody>
          <a:bodyPr wrap="square" rtlCol="0">
            <a:spAutoFit/>
          </a:bodyPr>
          <a:lstStyle/>
          <a:p>
            <a:pPr algn="ctr"/>
            <a:r>
              <a:rPr lang="en-US" sz="1000" dirty="0"/>
              <a:t>[16]</a:t>
            </a:r>
          </a:p>
        </p:txBody>
      </p:sp>
      <p:sp>
        <p:nvSpPr>
          <p:cNvPr id="11" name="TextBox 10">
            <a:extLst>
              <a:ext uri="{FF2B5EF4-FFF2-40B4-BE49-F238E27FC236}">
                <a16:creationId xmlns:a16="http://schemas.microsoft.com/office/drawing/2014/main" id="{FDF3D55D-A156-4C63-AF56-68D146077FFE}"/>
              </a:ext>
            </a:extLst>
          </p:cNvPr>
          <p:cNvSpPr txBox="1"/>
          <p:nvPr/>
        </p:nvSpPr>
        <p:spPr>
          <a:xfrm>
            <a:off x="1200749" y="5282628"/>
            <a:ext cx="4336512" cy="369332"/>
          </a:xfrm>
          <a:prstGeom prst="rect">
            <a:avLst/>
          </a:prstGeom>
          <a:noFill/>
        </p:spPr>
        <p:txBody>
          <a:bodyPr wrap="square" rtlCol="0">
            <a:spAutoFit/>
          </a:bodyPr>
          <a:lstStyle/>
          <a:p>
            <a:r>
              <a:rPr lang="en-US" dirty="0"/>
              <a:t>Inhalation injury 24 hours post admission</a:t>
            </a:r>
          </a:p>
        </p:txBody>
      </p:sp>
    </p:spTree>
    <p:extLst>
      <p:ext uri="{BB962C8B-B14F-4D97-AF65-F5344CB8AC3E}">
        <p14:creationId xmlns:p14="http://schemas.microsoft.com/office/powerpoint/2010/main" val="96829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27D1-73FB-B9A1-3B22-505DEDCB2853}"/>
              </a:ext>
            </a:extLst>
          </p:cNvPr>
          <p:cNvSpPr>
            <a:spLocks noGrp="1"/>
          </p:cNvSpPr>
          <p:nvPr>
            <p:ph type="title"/>
          </p:nvPr>
        </p:nvSpPr>
        <p:spPr/>
        <p:txBody>
          <a:bodyPr/>
          <a:lstStyle/>
          <a:p>
            <a:r>
              <a:rPr lang="en-US" dirty="0"/>
              <a:t>Grading Inhalation Injuries</a:t>
            </a:r>
          </a:p>
        </p:txBody>
      </p:sp>
      <p:sp>
        <p:nvSpPr>
          <p:cNvPr id="10" name="Content Placeholder 2">
            <a:extLst>
              <a:ext uri="{FF2B5EF4-FFF2-40B4-BE49-F238E27FC236}">
                <a16:creationId xmlns:a16="http://schemas.microsoft.com/office/drawing/2014/main" id="{D44D1C1E-F2FF-84D8-8082-4642F2A9279C}"/>
              </a:ext>
            </a:extLst>
          </p:cNvPr>
          <p:cNvSpPr txBox="1">
            <a:spLocks/>
          </p:cNvSpPr>
          <p:nvPr/>
        </p:nvSpPr>
        <p:spPr>
          <a:xfrm>
            <a:off x="1097281" y="1931865"/>
            <a:ext cx="4998720" cy="36701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u="sng" dirty="0"/>
              <a:t>Bronchoscopy</a:t>
            </a:r>
          </a:p>
          <a:p>
            <a:pPr>
              <a:buFont typeface="Wingdings" panose="05000000000000000000" pitchFamily="2" charset="2"/>
              <a:buChar char="Ø"/>
            </a:pPr>
            <a:r>
              <a:rPr lang="en-US" dirty="0"/>
              <a:t> Abbreviated Injury Score (AIS)</a:t>
            </a:r>
          </a:p>
          <a:p>
            <a:pPr>
              <a:buFont typeface="Wingdings" panose="05000000000000000000" pitchFamily="2" charset="2"/>
              <a:buChar char="Ø"/>
            </a:pPr>
            <a:r>
              <a:rPr lang="en-US" dirty="0"/>
              <a:t> Needs to be preformed ASAP</a:t>
            </a:r>
          </a:p>
          <a:p>
            <a:pPr>
              <a:buFont typeface="Wingdings" panose="05000000000000000000" pitchFamily="2" charset="2"/>
              <a:buChar char="Ø"/>
            </a:pPr>
            <a:r>
              <a:rPr lang="en-US" dirty="0"/>
              <a:t> Diagnostic 1st</a:t>
            </a:r>
          </a:p>
          <a:p>
            <a:pPr>
              <a:buFont typeface="Wingdings" panose="05000000000000000000" pitchFamily="2" charset="2"/>
              <a:buChar char="Ø"/>
            </a:pPr>
            <a:r>
              <a:rPr lang="en-US" dirty="0"/>
              <a:t> Pulmonary Hygiene 2</a:t>
            </a:r>
            <a:r>
              <a:rPr lang="en-US" baseline="30000" dirty="0"/>
              <a:t>nd</a:t>
            </a:r>
          </a:p>
          <a:p>
            <a:pPr marL="0" indent="0">
              <a:buNone/>
            </a:pPr>
            <a:endParaRPr lang="en-US" dirty="0"/>
          </a:p>
          <a:p>
            <a:pPr marL="0" indent="0" algn="ctr">
              <a:buNone/>
            </a:pPr>
            <a:r>
              <a:rPr lang="en-US" i="1" dirty="0"/>
              <a:t>Multiple or scheduled bronchs may be necessary during the patient’s hospital stay</a:t>
            </a:r>
          </a:p>
        </p:txBody>
      </p:sp>
      <p:pic>
        <p:nvPicPr>
          <p:cNvPr id="15" name="Content Placeholder 4">
            <a:extLst>
              <a:ext uri="{FF2B5EF4-FFF2-40B4-BE49-F238E27FC236}">
                <a16:creationId xmlns:a16="http://schemas.microsoft.com/office/drawing/2014/main" id="{07FC8E42-8E1E-E758-2951-E2D1B9B083D8}"/>
              </a:ext>
            </a:extLst>
          </p:cNvPr>
          <p:cNvPicPr>
            <a:picLocks noGrp="1" noChangeAspect="1"/>
          </p:cNvPicPr>
          <p:nvPr>
            <p:ph idx="1"/>
          </p:nvPr>
        </p:nvPicPr>
        <p:blipFill>
          <a:blip r:embed="rId2"/>
          <a:stretch>
            <a:fillRect/>
          </a:stretch>
        </p:blipFill>
        <p:spPr>
          <a:xfrm>
            <a:off x="7809189" y="2033277"/>
            <a:ext cx="3115179" cy="3087364"/>
          </a:xfrm>
        </p:spPr>
      </p:pic>
      <p:sp>
        <p:nvSpPr>
          <p:cNvPr id="16" name="TextBox 15">
            <a:extLst>
              <a:ext uri="{FF2B5EF4-FFF2-40B4-BE49-F238E27FC236}">
                <a16:creationId xmlns:a16="http://schemas.microsoft.com/office/drawing/2014/main" id="{AA6DEBC6-1870-62FB-5947-25E2EEB19125}"/>
              </a:ext>
            </a:extLst>
          </p:cNvPr>
          <p:cNvSpPr txBox="1"/>
          <p:nvPr/>
        </p:nvSpPr>
        <p:spPr>
          <a:xfrm>
            <a:off x="8656983" y="5120641"/>
            <a:ext cx="1938130" cy="369332"/>
          </a:xfrm>
          <a:prstGeom prst="rect">
            <a:avLst/>
          </a:prstGeom>
          <a:noFill/>
        </p:spPr>
        <p:txBody>
          <a:bodyPr wrap="square" rtlCol="0">
            <a:spAutoFit/>
          </a:bodyPr>
          <a:lstStyle/>
          <a:p>
            <a:r>
              <a:rPr lang="en-US" dirty="0"/>
              <a:t>Normal Findings</a:t>
            </a:r>
          </a:p>
        </p:txBody>
      </p:sp>
      <p:sp>
        <p:nvSpPr>
          <p:cNvPr id="17" name="TextBox 16">
            <a:extLst>
              <a:ext uri="{FF2B5EF4-FFF2-40B4-BE49-F238E27FC236}">
                <a16:creationId xmlns:a16="http://schemas.microsoft.com/office/drawing/2014/main" id="{FB0B281E-06AA-4AE7-35FE-1EE16F7459BC}"/>
              </a:ext>
            </a:extLst>
          </p:cNvPr>
          <p:cNvSpPr txBox="1"/>
          <p:nvPr/>
        </p:nvSpPr>
        <p:spPr>
          <a:xfrm>
            <a:off x="11630040" y="6104160"/>
            <a:ext cx="561960" cy="246221"/>
          </a:xfrm>
          <a:prstGeom prst="rect">
            <a:avLst/>
          </a:prstGeom>
          <a:noFill/>
        </p:spPr>
        <p:txBody>
          <a:bodyPr wrap="square" rtlCol="0">
            <a:spAutoFit/>
          </a:bodyPr>
          <a:lstStyle/>
          <a:p>
            <a:pPr algn="ctr"/>
            <a:r>
              <a:rPr lang="en-US" sz="1000" dirty="0"/>
              <a:t>[17]</a:t>
            </a:r>
          </a:p>
        </p:txBody>
      </p:sp>
    </p:spTree>
    <p:extLst>
      <p:ext uri="{BB962C8B-B14F-4D97-AF65-F5344CB8AC3E}">
        <p14:creationId xmlns:p14="http://schemas.microsoft.com/office/powerpoint/2010/main" val="159058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A1ABA74-3B09-755B-9ECB-58E9621ACF3C}"/>
              </a:ext>
            </a:extLst>
          </p:cNvPr>
          <p:cNvPicPr>
            <a:picLocks noGrp="1" noChangeAspect="1"/>
          </p:cNvPicPr>
          <p:nvPr>
            <p:ph idx="1"/>
          </p:nvPr>
        </p:nvPicPr>
        <p:blipFill>
          <a:blip r:embed="rId2"/>
          <a:stretch>
            <a:fillRect/>
          </a:stretch>
        </p:blipFill>
        <p:spPr>
          <a:xfrm>
            <a:off x="1594634" y="3624529"/>
            <a:ext cx="2702648" cy="2727218"/>
          </a:xfrm>
        </p:spPr>
      </p:pic>
      <p:sp>
        <p:nvSpPr>
          <p:cNvPr id="13" name="Title 1">
            <a:extLst>
              <a:ext uri="{FF2B5EF4-FFF2-40B4-BE49-F238E27FC236}">
                <a16:creationId xmlns:a16="http://schemas.microsoft.com/office/drawing/2014/main" id="{6383BC66-3F31-087E-965E-167FCA4D01F9}"/>
              </a:ext>
            </a:extLst>
          </p:cNvPr>
          <p:cNvSpPr>
            <a:spLocks noGrp="1"/>
          </p:cNvSpPr>
          <p:nvPr>
            <p:ph type="title"/>
          </p:nvPr>
        </p:nvSpPr>
        <p:spPr>
          <a:xfrm>
            <a:off x="1096963" y="287338"/>
            <a:ext cx="10058400" cy="1449387"/>
          </a:xfrm>
        </p:spPr>
        <p:txBody>
          <a:bodyPr/>
          <a:lstStyle/>
          <a:p>
            <a:r>
              <a:rPr lang="en-US" dirty="0"/>
              <a:t>Grading Inhalation Injuries</a:t>
            </a:r>
          </a:p>
        </p:txBody>
      </p:sp>
      <p:sp>
        <p:nvSpPr>
          <p:cNvPr id="14" name="Content Placeholder 2">
            <a:extLst>
              <a:ext uri="{FF2B5EF4-FFF2-40B4-BE49-F238E27FC236}">
                <a16:creationId xmlns:a16="http://schemas.microsoft.com/office/drawing/2014/main" id="{2B2F0877-009D-01DE-56E5-20F09EC505CF}"/>
              </a:ext>
            </a:extLst>
          </p:cNvPr>
          <p:cNvSpPr txBox="1">
            <a:spLocks/>
          </p:cNvSpPr>
          <p:nvPr/>
        </p:nvSpPr>
        <p:spPr>
          <a:xfrm>
            <a:off x="1096963" y="1834295"/>
            <a:ext cx="4093555" cy="18495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u="sng" dirty="0"/>
              <a:t>Grade 1- Mild</a:t>
            </a:r>
          </a:p>
          <a:p>
            <a:pPr>
              <a:buFont typeface="Wingdings" panose="05000000000000000000" pitchFamily="2" charset="2"/>
              <a:buChar char="Ø"/>
            </a:pPr>
            <a:r>
              <a:rPr lang="en-US" dirty="0"/>
              <a:t> </a:t>
            </a:r>
            <a:r>
              <a:rPr lang="en-US" sz="1800" dirty="0"/>
              <a:t>Minor or patchy erythema </a:t>
            </a:r>
          </a:p>
          <a:p>
            <a:pPr>
              <a:buFont typeface="Wingdings" panose="05000000000000000000" pitchFamily="2" charset="2"/>
              <a:buChar char="Ø"/>
            </a:pPr>
            <a:r>
              <a:rPr lang="en-US" sz="1800" dirty="0"/>
              <a:t> Minor or patchy carbonaceous deposits</a:t>
            </a:r>
          </a:p>
          <a:p>
            <a:pPr>
              <a:buFont typeface="Wingdings" panose="05000000000000000000" pitchFamily="2" charset="2"/>
              <a:buChar char="Ø"/>
            </a:pPr>
            <a:r>
              <a:rPr lang="en-US" sz="1800" dirty="0"/>
              <a:t> Proximal to bronchi</a:t>
            </a:r>
          </a:p>
        </p:txBody>
      </p:sp>
      <p:sp>
        <p:nvSpPr>
          <p:cNvPr id="15" name="TextBox 14">
            <a:extLst>
              <a:ext uri="{FF2B5EF4-FFF2-40B4-BE49-F238E27FC236}">
                <a16:creationId xmlns:a16="http://schemas.microsoft.com/office/drawing/2014/main" id="{D48405E5-20B7-C0EA-54B3-F46F7F82D212}"/>
              </a:ext>
            </a:extLst>
          </p:cNvPr>
          <p:cNvSpPr txBox="1"/>
          <p:nvPr/>
        </p:nvSpPr>
        <p:spPr>
          <a:xfrm>
            <a:off x="11675745" y="6105526"/>
            <a:ext cx="516255" cy="246221"/>
          </a:xfrm>
          <a:prstGeom prst="rect">
            <a:avLst/>
          </a:prstGeom>
          <a:noFill/>
        </p:spPr>
        <p:txBody>
          <a:bodyPr wrap="square" rtlCol="0">
            <a:spAutoFit/>
          </a:bodyPr>
          <a:lstStyle/>
          <a:p>
            <a:pPr algn="ctr"/>
            <a:r>
              <a:rPr lang="en-US" sz="1000" dirty="0"/>
              <a:t>[17]</a:t>
            </a:r>
          </a:p>
        </p:txBody>
      </p:sp>
      <p:sp>
        <p:nvSpPr>
          <p:cNvPr id="2" name="Content Placeholder 2">
            <a:extLst>
              <a:ext uri="{FF2B5EF4-FFF2-40B4-BE49-F238E27FC236}">
                <a16:creationId xmlns:a16="http://schemas.microsoft.com/office/drawing/2014/main" id="{1F4F6998-AC16-A535-30E4-34EC9C470F67}"/>
              </a:ext>
            </a:extLst>
          </p:cNvPr>
          <p:cNvSpPr txBox="1">
            <a:spLocks/>
          </p:cNvSpPr>
          <p:nvPr/>
        </p:nvSpPr>
        <p:spPr>
          <a:xfrm>
            <a:off x="5909426" y="1834295"/>
            <a:ext cx="5417819" cy="19710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u="sng" dirty="0"/>
              <a:t>Grade 2- Severe</a:t>
            </a:r>
          </a:p>
          <a:p>
            <a:pPr>
              <a:buFont typeface="Wingdings" panose="05000000000000000000" pitchFamily="2" charset="2"/>
              <a:buChar char="Ø"/>
            </a:pPr>
            <a:r>
              <a:rPr lang="en-US" dirty="0"/>
              <a:t> </a:t>
            </a:r>
            <a:r>
              <a:rPr lang="en-US" sz="1800" dirty="0"/>
              <a:t>Moderate erythema </a:t>
            </a:r>
          </a:p>
          <a:p>
            <a:pPr>
              <a:buFont typeface="Wingdings" panose="05000000000000000000" pitchFamily="2" charset="2"/>
              <a:buChar char="Ø"/>
            </a:pPr>
            <a:r>
              <a:rPr lang="en-US" sz="1800" dirty="0"/>
              <a:t> Moderate carbonaceous deposits</a:t>
            </a:r>
          </a:p>
          <a:p>
            <a:pPr>
              <a:buFont typeface="Wingdings" panose="05000000000000000000" pitchFamily="2" charset="2"/>
              <a:buChar char="Ø"/>
            </a:pPr>
            <a:r>
              <a:rPr lang="en-US" sz="1800" dirty="0"/>
              <a:t> May have some degree of bronchi compromise </a:t>
            </a:r>
          </a:p>
        </p:txBody>
      </p:sp>
      <p:pic>
        <p:nvPicPr>
          <p:cNvPr id="3" name="Content Placeholder 4">
            <a:extLst>
              <a:ext uri="{FF2B5EF4-FFF2-40B4-BE49-F238E27FC236}">
                <a16:creationId xmlns:a16="http://schemas.microsoft.com/office/drawing/2014/main" id="{7FDC7951-A631-5533-D535-701222866CD2}"/>
              </a:ext>
            </a:extLst>
          </p:cNvPr>
          <p:cNvPicPr>
            <a:picLocks noChangeAspect="1"/>
          </p:cNvPicPr>
          <p:nvPr/>
        </p:nvPicPr>
        <p:blipFill>
          <a:blip r:embed="rId3"/>
          <a:stretch>
            <a:fillRect/>
          </a:stretch>
        </p:blipFill>
        <p:spPr>
          <a:xfrm>
            <a:off x="7170448" y="3611312"/>
            <a:ext cx="2693987" cy="2740435"/>
          </a:xfrm>
          <a:prstGeom prst="rect">
            <a:avLst/>
          </a:prstGeom>
        </p:spPr>
      </p:pic>
    </p:spTree>
    <p:extLst>
      <p:ext uri="{BB962C8B-B14F-4D97-AF65-F5344CB8AC3E}">
        <p14:creationId xmlns:p14="http://schemas.microsoft.com/office/powerpoint/2010/main" val="133705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383BC66-3F31-087E-965E-167FCA4D01F9}"/>
              </a:ext>
            </a:extLst>
          </p:cNvPr>
          <p:cNvSpPr>
            <a:spLocks noGrp="1"/>
          </p:cNvSpPr>
          <p:nvPr>
            <p:ph type="title"/>
          </p:nvPr>
        </p:nvSpPr>
        <p:spPr>
          <a:xfrm>
            <a:off x="1096963" y="287338"/>
            <a:ext cx="10058400" cy="1449387"/>
          </a:xfrm>
        </p:spPr>
        <p:txBody>
          <a:bodyPr/>
          <a:lstStyle/>
          <a:p>
            <a:r>
              <a:rPr lang="en-US" dirty="0"/>
              <a:t>Grading Inhalation Injuries</a:t>
            </a:r>
          </a:p>
        </p:txBody>
      </p:sp>
      <p:sp>
        <p:nvSpPr>
          <p:cNvPr id="14" name="Content Placeholder 2">
            <a:extLst>
              <a:ext uri="{FF2B5EF4-FFF2-40B4-BE49-F238E27FC236}">
                <a16:creationId xmlns:a16="http://schemas.microsoft.com/office/drawing/2014/main" id="{2B2F0877-009D-01DE-56E5-20F09EC505CF}"/>
              </a:ext>
            </a:extLst>
          </p:cNvPr>
          <p:cNvSpPr txBox="1">
            <a:spLocks/>
          </p:cNvSpPr>
          <p:nvPr/>
        </p:nvSpPr>
        <p:spPr>
          <a:xfrm>
            <a:off x="1096964" y="1802555"/>
            <a:ext cx="4555692" cy="25846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u="sng" dirty="0"/>
              <a:t>Grade 3- Severe</a:t>
            </a:r>
          </a:p>
          <a:p>
            <a:pPr>
              <a:buFont typeface="Wingdings" panose="05000000000000000000" pitchFamily="2" charset="2"/>
              <a:buChar char="Ø"/>
            </a:pPr>
            <a:r>
              <a:rPr lang="en-US" dirty="0"/>
              <a:t> </a:t>
            </a:r>
            <a:r>
              <a:rPr lang="en-US" sz="1800" dirty="0"/>
              <a:t>Severe inflammation</a:t>
            </a:r>
          </a:p>
          <a:p>
            <a:pPr>
              <a:buFont typeface="Wingdings" panose="05000000000000000000" pitchFamily="2" charset="2"/>
              <a:buChar char="Ø"/>
            </a:pPr>
            <a:r>
              <a:rPr lang="en-US" sz="1800" dirty="0"/>
              <a:t> Moderate friability </a:t>
            </a:r>
          </a:p>
          <a:p>
            <a:pPr>
              <a:buFont typeface="Wingdings" panose="05000000000000000000" pitchFamily="2" charset="2"/>
              <a:buChar char="Ø"/>
            </a:pPr>
            <a:r>
              <a:rPr lang="en-US" sz="1800" dirty="0"/>
              <a:t> Copious carbonaceous deposits/ obstructions</a:t>
            </a:r>
          </a:p>
          <a:p>
            <a:pPr>
              <a:buFont typeface="Wingdings" panose="05000000000000000000" pitchFamily="2" charset="2"/>
              <a:buChar char="Ø"/>
            </a:pPr>
            <a:r>
              <a:rPr lang="en-US" sz="1800" dirty="0"/>
              <a:t> Moderate bronchorrhea </a:t>
            </a:r>
          </a:p>
        </p:txBody>
      </p:sp>
      <p:sp>
        <p:nvSpPr>
          <p:cNvPr id="6" name="TextBox 5">
            <a:extLst>
              <a:ext uri="{FF2B5EF4-FFF2-40B4-BE49-F238E27FC236}">
                <a16:creationId xmlns:a16="http://schemas.microsoft.com/office/drawing/2014/main" id="{852EFECC-D806-8313-1894-7CC796E42C64}"/>
              </a:ext>
            </a:extLst>
          </p:cNvPr>
          <p:cNvSpPr txBox="1"/>
          <p:nvPr/>
        </p:nvSpPr>
        <p:spPr>
          <a:xfrm>
            <a:off x="11630040" y="6094635"/>
            <a:ext cx="561960" cy="246221"/>
          </a:xfrm>
          <a:prstGeom prst="rect">
            <a:avLst/>
          </a:prstGeom>
          <a:noFill/>
        </p:spPr>
        <p:txBody>
          <a:bodyPr wrap="square" rtlCol="0">
            <a:spAutoFit/>
          </a:bodyPr>
          <a:lstStyle/>
          <a:p>
            <a:pPr algn="ctr"/>
            <a:r>
              <a:rPr lang="en-US" sz="1000" dirty="0"/>
              <a:t>[17]</a:t>
            </a:r>
          </a:p>
        </p:txBody>
      </p:sp>
      <p:pic>
        <p:nvPicPr>
          <p:cNvPr id="7" name="Content Placeholder 6">
            <a:extLst>
              <a:ext uri="{FF2B5EF4-FFF2-40B4-BE49-F238E27FC236}">
                <a16:creationId xmlns:a16="http://schemas.microsoft.com/office/drawing/2014/main" id="{968DA058-ECB0-A137-E66D-C63714A2E077}"/>
              </a:ext>
            </a:extLst>
          </p:cNvPr>
          <p:cNvPicPr>
            <a:picLocks noGrp="1" noChangeAspect="1"/>
          </p:cNvPicPr>
          <p:nvPr>
            <p:ph idx="1"/>
          </p:nvPr>
        </p:nvPicPr>
        <p:blipFill>
          <a:blip r:embed="rId2"/>
          <a:stretch>
            <a:fillRect/>
          </a:stretch>
        </p:blipFill>
        <p:spPr>
          <a:xfrm>
            <a:off x="1707573" y="4006628"/>
            <a:ext cx="2650332" cy="2584621"/>
          </a:xfrm>
        </p:spPr>
      </p:pic>
      <p:sp>
        <p:nvSpPr>
          <p:cNvPr id="2" name="Content Placeholder 2">
            <a:extLst>
              <a:ext uri="{FF2B5EF4-FFF2-40B4-BE49-F238E27FC236}">
                <a16:creationId xmlns:a16="http://schemas.microsoft.com/office/drawing/2014/main" id="{324ECB8C-2388-B9D5-2535-1441E1969912}"/>
              </a:ext>
            </a:extLst>
          </p:cNvPr>
          <p:cNvSpPr txBox="1">
            <a:spLocks/>
          </p:cNvSpPr>
          <p:nvPr/>
        </p:nvSpPr>
        <p:spPr>
          <a:xfrm>
            <a:off x="6962371" y="1802555"/>
            <a:ext cx="3696394" cy="18458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u="sng" dirty="0"/>
              <a:t>Grade 4- Severe</a:t>
            </a:r>
          </a:p>
          <a:p>
            <a:pPr>
              <a:buFont typeface="Wingdings" panose="05000000000000000000" pitchFamily="2" charset="2"/>
              <a:buChar char="Ø"/>
            </a:pPr>
            <a:r>
              <a:rPr lang="en-US" dirty="0"/>
              <a:t> </a:t>
            </a:r>
            <a:r>
              <a:rPr lang="en-US" sz="1800" dirty="0"/>
              <a:t>Mucosal sloughing</a:t>
            </a:r>
          </a:p>
          <a:p>
            <a:pPr>
              <a:buFont typeface="Wingdings" panose="05000000000000000000" pitchFamily="2" charset="2"/>
              <a:buChar char="Ø"/>
            </a:pPr>
            <a:r>
              <a:rPr lang="en-US" sz="1800" dirty="0"/>
              <a:t> Necrosis </a:t>
            </a:r>
          </a:p>
          <a:p>
            <a:pPr>
              <a:buFont typeface="Wingdings" panose="05000000000000000000" pitchFamily="2" charset="2"/>
              <a:buChar char="Ø"/>
            </a:pPr>
            <a:r>
              <a:rPr lang="en-US" sz="1800" dirty="0"/>
              <a:t> Complete obstructions</a:t>
            </a:r>
          </a:p>
        </p:txBody>
      </p:sp>
      <p:pic>
        <p:nvPicPr>
          <p:cNvPr id="3" name="Content Placeholder 4">
            <a:extLst>
              <a:ext uri="{FF2B5EF4-FFF2-40B4-BE49-F238E27FC236}">
                <a16:creationId xmlns:a16="http://schemas.microsoft.com/office/drawing/2014/main" id="{CE939B4E-A91A-1EB7-6B45-1FA8F073EC7A}"/>
              </a:ext>
            </a:extLst>
          </p:cNvPr>
          <p:cNvPicPr>
            <a:picLocks noChangeAspect="1"/>
          </p:cNvPicPr>
          <p:nvPr/>
        </p:nvPicPr>
        <p:blipFill>
          <a:blip r:embed="rId3"/>
          <a:stretch>
            <a:fillRect/>
          </a:stretch>
        </p:blipFill>
        <p:spPr>
          <a:xfrm>
            <a:off x="6263265" y="3648364"/>
            <a:ext cx="2776537" cy="2845950"/>
          </a:xfrm>
          <a:prstGeom prst="rect">
            <a:avLst/>
          </a:prstGeom>
        </p:spPr>
      </p:pic>
      <p:sp>
        <p:nvSpPr>
          <p:cNvPr id="4" name="TextBox 3">
            <a:extLst>
              <a:ext uri="{FF2B5EF4-FFF2-40B4-BE49-F238E27FC236}">
                <a16:creationId xmlns:a16="http://schemas.microsoft.com/office/drawing/2014/main" id="{63B6EB50-E586-7903-7948-9E01C3331637}"/>
              </a:ext>
            </a:extLst>
          </p:cNvPr>
          <p:cNvSpPr txBox="1"/>
          <p:nvPr/>
        </p:nvSpPr>
        <p:spPr>
          <a:xfrm>
            <a:off x="9281969" y="3714194"/>
            <a:ext cx="2540577" cy="2308324"/>
          </a:xfrm>
          <a:prstGeom prst="rect">
            <a:avLst/>
          </a:prstGeom>
          <a:noFill/>
        </p:spPr>
        <p:txBody>
          <a:bodyPr wrap="square" rtlCol="0">
            <a:spAutoFit/>
          </a:bodyPr>
          <a:lstStyle/>
          <a:p>
            <a:r>
              <a:rPr lang="en-US" i="1" dirty="0">
                <a:solidFill>
                  <a:schemeClr val="tx1">
                    <a:lumMod val="75000"/>
                    <a:lumOff val="25000"/>
                  </a:schemeClr>
                </a:solidFill>
              </a:rPr>
              <a:t>Note:  Due to necrosis and sloughing of epithelium, bacterial invasion and pneumonias are common with severe inhalation injuries along with the formation of casts.</a:t>
            </a:r>
          </a:p>
        </p:txBody>
      </p:sp>
      <p:sp>
        <p:nvSpPr>
          <p:cNvPr id="5" name="TextBox 4">
            <a:extLst>
              <a:ext uri="{FF2B5EF4-FFF2-40B4-BE49-F238E27FC236}">
                <a16:creationId xmlns:a16="http://schemas.microsoft.com/office/drawing/2014/main" id="{B2236F37-6D28-4BE6-07AD-36A0275C0B23}"/>
              </a:ext>
            </a:extLst>
          </p:cNvPr>
          <p:cNvSpPr txBox="1"/>
          <p:nvPr/>
        </p:nvSpPr>
        <p:spPr>
          <a:xfrm>
            <a:off x="9772961" y="5812355"/>
            <a:ext cx="561960" cy="246221"/>
          </a:xfrm>
          <a:prstGeom prst="rect">
            <a:avLst/>
          </a:prstGeom>
          <a:noFill/>
        </p:spPr>
        <p:txBody>
          <a:bodyPr wrap="square" rtlCol="0">
            <a:spAutoFit/>
          </a:bodyPr>
          <a:lstStyle/>
          <a:p>
            <a:pPr algn="ctr"/>
            <a:r>
              <a:rPr lang="en-US" sz="1000" dirty="0"/>
              <a:t>[12]</a:t>
            </a:r>
          </a:p>
        </p:txBody>
      </p:sp>
    </p:spTree>
    <p:extLst>
      <p:ext uri="{BB962C8B-B14F-4D97-AF65-F5344CB8AC3E}">
        <p14:creationId xmlns:p14="http://schemas.microsoft.com/office/powerpoint/2010/main" val="281880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BCF3-C7B3-5C64-914C-3F68E190080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F153BE5-6EC3-017C-4961-E14E4749052E}"/>
              </a:ext>
            </a:extLst>
          </p:cNvPr>
          <p:cNvSpPr>
            <a:spLocks noGrp="1"/>
          </p:cNvSpPr>
          <p:nvPr>
            <p:ph idx="1"/>
          </p:nvPr>
        </p:nvSpPr>
        <p:spPr>
          <a:xfrm>
            <a:off x="995680" y="1845733"/>
            <a:ext cx="10058400" cy="4287211"/>
          </a:xfrm>
        </p:spPr>
        <p:txBody>
          <a:bodyPr>
            <a:normAutofit/>
          </a:bodyPr>
          <a:lstStyle/>
          <a:p>
            <a:pPr>
              <a:buFont typeface="Wingdings" panose="05000000000000000000" pitchFamily="2" charset="2"/>
              <a:buChar char="Ø"/>
            </a:pPr>
            <a:r>
              <a:rPr lang="en-US" sz="2400" dirty="0"/>
              <a:t> Review</a:t>
            </a:r>
          </a:p>
          <a:p>
            <a:pPr lvl="2">
              <a:buFont typeface="Wingdings" panose="05000000000000000000" pitchFamily="2" charset="2"/>
              <a:buChar char="§"/>
            </a:pPr>
            <a:r>
              <a:rPr lang="en-US" sz="2000" dirty="0"/>
              <a:t>Inhalation injuries </a:t>
            </a:r>
          </a:p>
          <a:p>
            <a:pPr>
              <a:buFont typeface="Wingdings" panose="05000000000000000000" pitchFamily="2" charset="2"/>
              <a:buChar char="Ø"/>
            </a:pPr>
            <a:r>
              <a:rPr lang="en-US" sz="2400" dirty="0"/>
              <a:t> Management</a:t>
            </a:r>
          </a:p>
          <a:p>
            <a:pPr lvl="2">
              <a:buFont typeface="Wingdings" panose="05000000000000000000" pitchFamily="2" charset="2"/>
              <a:buChar char="§"/>
            </a:pPr>
            <a:r>
              <a:rPr lang="en-US" sz="2000" dirty="0"/>
              <a:t>First responder care</a:t>
            </a:r>
          </a:p>
          <a:p>
            <a:pPr lvl="2">
              <a:buFont typeface="Wingdings" panose="05000000000000000000" pitchFamily="2" charset="2"/>
              <a:buChar char="§"/>
            </a:pPr>
            <a:r>
              <a:rPr lang="en-US" sz="2000" dirty="0"/>
              <a:t>Upon arrival to hospital</a:t>
            </a:r>
          </a:p>
          <a:p>
            <a:pPr lvl="2">
              <a:buFont typeface="Wingdings" panose="05000000000000000000" pitchFamily="2" charset="2"/>
              <a:buChar char="§"/>
            </a:pPr>
            <a:r>
              <a:rPr lang="en-US" sz="2000" dirty="0"/>
              <a:t>Acute care and stabilization</a:t>
            </a:r>
          </a:p>
          <a:p>
            <a:pPr lvl="2">
              <a:buFont typeface="Wingdings" panose="05000000000000000000" pitchFamily="2" charset="2"/>
              <a:buChar char="§"/>
            </a:pPr>
            <a:r>
              <a:rPr lang="en-US" sz="2000" dirty="0"/>
              <a:t>Long term care</a:t>
            </a:r>
          </a:p>
          <a:p>
            <a:pPr>
              <a:buFont typeface="Wingdings" panose="05000000000000000000" pitchFamily="2" charset="2"/>
              <a:buChar char="Ø"/>
            </a:pPr>
            <a:r>
              <a:rPr lang="en-US" sz="2400" dirty="0"/>
              <a:t> Respiratory Resources</a:t>
            </a:r>
          </a:p>
          <a:p>
            <a:pPr lvl="2">
              <a:buFont typeface="Wingdings" panose="05000000000000000000" pitchFamily="2" charset="2"/>
              <a:buChar char="§"/>
            </a:pPr>
            <a:r>
              <a:rPr lang="en-US" sz="2000" dirty="0"/>
              <a:t>Esophageal Monitoring Catheter</a:t>
            </a:r>
          </a:p>
          <a:p>
            <a:pPr lvl="2">
              <a:buFont typeface="Wingdings" panose="05000000000000000000" pitchFamily="2" charset="2"/>
              <a:buChar char="§"/>
            </a:pPr>
            <a:r>
              <a:rPr lang="en-US" sz="2000" dirty="0"/>
              <a:t>PV Tool</a:t>
            </a:r>
          </a:p>
          <a:p>
            <a:pPr marL="566928" lvl="3" indent="0">
              <a:buNone/>
            </a:pPr>
            <a:endParaRPr lang="en-US" dirty="0"/>
          </a:p>
        </p:txBody>
      </p:sp>
      <p:pic>
        <p:nvPicPr>
          <p:cNvPr id="9" name="Picture 8">
            <a:extLst>
              <a:ext uri="{FF2B5EF4-FFF2-40B4-BE49-F238E27FC236}">
                <a16:creationId xmlns:a16="http://schemas.microsoft.com/office/drawing/2014/main" id="{EEAE8B5A-7541-2C81-D942-FD64B5F01FA2}"/>
              </a:ext>
            </a:extLst>
          </p:cNvPr>
          <p:cNvPicPr>
            <a:picLocks noChangeAspect="1"/>
          </p:cNvPicPr>
          <p:nvPr/>
        </p:nvPicPr>
        <p:blipFill>
          <a:blip r:embed="rId2"/>
          <a:stretch>
            <a:fillRect/>
          </a:stretch>
        </p:blipFill>
        <p:spPr>
          <a:xfrm>
            <a:off x="6844145" y="2198915"/>
            <a:ext cx="3573492" cy="3580845"/>
          </a:xfrm>
          <a:prstGeom prst="rect">
            <a:avLst/>
          </a:prstGeom>
        </p:spPr>
      </p:pic>
    </p:spTree>
    <p:extLst>
      <p:ext uri="{BB962C8B-B14F-4D97-AF65-F5344CB8AC3E}">
        <p14:creationId xmlns:p14="http://schemas.microsoft.com/office/powerpoint/2010/main" val="301448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E0FF-1C27-755F-1ECD-96E629FF8C7F}"/>
              </a:ext>
            </a:extLst>
          </p:cNvPr>
          <p:cNvSpPr>
            <a:spLocks noGrp="1"/>
          </p:cNvSpPr>
          <p:nvPr>
            <p:ph type="title"/>
          </p:nvPr>
        </p:nvSpPr>
        <p:spPr/>
        <p:txBody>
          <a:bodyPr/>
          <a:lstStyle/>
          <a:p>
            <a:r>
              <a:rPr lang="en-US" dirty="0"/>
              <a:t>Inhalation Injuries</a:t>
            </a:r>
          </a:p>
        </p:txBody>
      </p:sp>
      <p:graphicFrame>
        <p:nvGraphicFramePr>
          <p:cNvPr id="9" name="Content Placeholder 2">
            <a:extLst>
              <a:ext uri="{FF2B5EF4-FFF2-40B4-BE49-F238E27FC236}">
                <a16:creationId xmlns:a16="http://schemas.microsoft.com/office/drawing/2014/main" id="{B6BE01D3-0826-C8F8-1533-856E06EB12BF}"/>
              </a:ext>
            </a:extLst>
          </p:cNvPr>
          <p:cNvGraphicFramePr>
            <a:graphicFrameLocks noGrp="1"/>
          </p:cNvGraphicFramePr>
          <p:nvPr>
            <p:ph idx="1"/>
            <p:extLst>
              <p:ext uri="{D42A27DB-BD31-4B8C-83A1-F6EECF244321}">
                <p14:modId xmlns:p14="http://schemas.microsoft.com/office/powerpoint/2010/main" val="3321016346"/>
              </p:ext>
            </p:extLst>
          </p:nvPr>
        </p:nvGraphicFramePr>
        <p:xfrm>
          <a:off x="829627" y="3305561"/>
          <a:ext cx="10532745" cy="284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04A73BB-E506-3B63-4347-EED61997F0F5}"/>
              </a:ext>
            </a:extLst>
          </p:cNvPr>
          <p:cNvSpPr txBox="1"/>
          <p:nvPr/>
        </p:nvSpPr>
        <p:spPr>
          <a:xfrm>
            <a:off x="11630040" y="6149650"/>
            <a:ext cx="561960" cy="246221"/>
          </a:xfrm>
          <a:prstGeom prst="rect">
            <a:avLst/>
          </a:prstGeom>
          <a:noFill/>
        </p:spPr>
        <p:txBody>
          <a:bodyPr wrap="square" rtlCol="0">
            <a:spAutoFit/>
          </a:bodyPr>
          <a:lstStyle/>
          <a:p>
            <a:pPr algn="ctr"/>
            <a:r>
              <a:rPr lang="en-US" sz="1000" dirty="0"/>
              <a:t>[10]</a:t>
            </a:r>
          </a:p>
        </p:txBody>
      </p:sp>
      <p:pic>
        <p:nvPicPr>
          <p:cNvPr id="6" name="Picture 5" descr="Text&#10;&#10;Description automatically generated with medium confidence">
            <a:extLst>
              <a:ext uri="{FF2B5EF4-FFF2-40B4-BE49-F238E27FC236}">
                <a16:creationId xmlns:a16="http://schemas.microsoft.com/office/drawing/2014/main" id="{2D6DB8C2-1D71-D808-03FB-D10057451E94}"/>
              </a:ext>
            </a:extLst>
          </p:cNvPr>
          <p:cNvPicPr>
            <a:picLocks noChangeAspect="1"/>
          </p:cNvPicPr>
          <p:nvPr/>
        </p:nvPicPr>
        <p:blipFill>
          <a:blip r:embed="rId7"/>
          <a:stretch>
            <a:fillRect/>
          </a:stretch>
        </p:blipFill>
        <p:spPr>
          <a:xfrm>
            <a:off x="3489491" y="1874629"/>
            <a:ext cx="5273975" cy="695325"/>
          </a:xfrm>
          <a:prstGeom prst="rect">
            <a:avLst/>
          </a:prstGeom>
        </p:spPr>
      </p:pic>
      <p:sp>
        <p:nvSpPr>
          <p:cNvPr id="7" name="TextBox 6">
            <a:extLst>
              <a:ext uri="{FF2B5EF4-FFF2-40B4-BE49-F238E27FC236}">
                <a16:creationId xmlns:a16="http://schemas.microsoft.com/office/drawing/2014/main" id="{E9FBE89E-4C5D-A8B5-1449-97CEB8D18025}"/>
              </a:ext>
            </a:extLst>
          </p:cNvPr>
          <p:cNvSpPr txBox="1"/>
          <p:nvPr/>
        </p:nvSpPr>
        <p:spPr>
          <a:xfrm>
            <a:off x="3489491" y="2707223"/>
            <a:ext cx="5273975" cy="646331"/>
          </a:xfrm>
          <a:prstGeom prst="rect">
            <a:avLst/>
          </a:prstGeom>
          <a:noFill/>
        </p:spPr>
        <p:txBody>
          <a:bodyPr wrap="square" rtlCol="0">
            <a:spAutoFit/>
          </a:bodyPr>
          <a:lstStyle/>
          <a:p>
            <a:pPr algn="ctr"/>
            <a:r>
              <a:rPr lang="en-US" dirty="0"/>
              <a:t>Study looked at morbidity and mortality with burn victims with inhalation injuries.</a:t>
            </a:r>
          </a:p>
        </p:txBody>
      </p:sp>
    </p:spTree>
    <p:extLst>
      <p:ext uri="{BB962C8B-B14F-4D97-AF65-F5344CB8AC3E}">
        <p14:creationId xmlns:p14="http://schemas.microsoft.com/office/powerpoint/2010/main" val="36205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3D3106-00DC-7907-1A81-8483DBF3AD5E}"/>
              </a:ext>
            </a:extLst>
          </p:cNvPr>
          <p:cNvSpPr txBox="1"/>
          <p:nvPr/>
        </p:nvSpPr>
        <p:spPr>
          <a:xfrm>
            <a:off x="11630040" y="6105891"/>
            <a:ext cx="561960" cy="246221"/>
          </a:xfrm>
          <a:prstGeom prst="rect">
            <a:avLst/>
          </a:prstGeom>
          <a:noFill/>
        </p:spPr>
        <p:txBody>
          <a:bodyPr wrap="square" rtlCol="0">
            <a:spAutoFit/>
          </a:bodyPr>
          <a:lstStyle/>
          <a:p>
            <a:pPr algn="ctr"/>
            <a:r>
              <a:rPr lang="en-US" sz="1000" dirty="0"/>
              <a:t>[12]</a:t>
            </a:r>
          </a:p>
        </p:txBody>
      </p:sp>
      <p:sp>
        <p:nvSpPr>
          <p:cNvPr id="2" name="Content Placeholder 1">
            <a:extLst>
              <a:ext uri="{FF2B5EF4-FFF2-40B4-BE49-F238E27FC236}">
                <a16:creationId xmlns:a16="http://schemas.microsoft.com/office/drawing/2014/main" id="{2DFCDC21-442F-AFC1-308B-ECC06C72330D}"/>
              </a:ext>
            </a:extLst>
          </p:cNvPr>
          <p:cNvSpPr>
            <a:spLocks noGrp="1"/>
          </p:cNvSpPr>
          <p:nvPr>
            <p:ph idx="1"/>
          </p:nvPr>
        </p:nvSpPr>
        <p:spPr>
          <a:xfrm>
            <a:off x="1097280" y="1845734"/>
            <a:ext cx="7520247" cy="4023360"/>
          </a:xfrm>
        </p:spPr>
        <p:txBody>
          <a:bodyPr/>
          <a:lstStyle/>
          <a:p>
            <a:r>
              <a:rPr lang="en-US" i="1" u="sng" dirty="0"/>
              <a:t>Since every exposure is different, it is difficult to treat inhalation burns.</a:t>
            </a:r>
          </a:p>
          <a:p>
            <a:pPr>
              <a:buFont typeface="Wingdings" panose="05000000000000000000" pitchFamily="2" charset="2"/>
              <a:buChar char="Ø"/>
            </a:pPr>
            <a:r>
              <a:rPr lang="en-US" dirty="0"/>
              <a:t> Initial injury (exposure)</a:t>
            </a:r>
          </a:p>
          <a:p>
            <a:pPr>
              <a:buFont typeface="Wingdings" panose="05000000000000000000" pitchFamily="2" charset="2"/>
              <a:buChar char="Ø"/>
            </a:pPr>
            <a:r>
              <a:rPr lang="en-US" dirty="0"/>
              <a:t> Secondary injury (clinicians provide support and protection)</a:t>
            </a:r>
          </a:p>
          <a:p>
            <a:pPr lvl="1">
              <a:buFont typeface="Wingdings" panose="05000000000000000000" pitchFamily="2" charset="2"/>
              <a:buChar char="§"/>
            </a:pPr>
            <a:r>
              <a:rPr lang="en-US" dirty="0"/>
              <a:t>Fluid resuscitation efforts</a:t>
            </a:r>
          </a:p>
          <a:p>
            <a:pPr lvl="1">
              <a:buFont typeface="Wingdings" panose="05000000000000000000" pitchFamily="2" charset="2"/>
              <a:buChar char="§"/>
            </a:pPr>
            <a:r>
              <a:rPr lang="en-US" dirty="0"/>
              <a:t>Trauma from mechanical ventilation</a:t>
            </a:r>
          </a:p>
          <a:p>
            <a:pPr lvl="1">
              <a:buFont typeface="Wingdings" panose="05000000000000000000" pitchFamily="2" charset="2"/>
              <a:buChar char="§"/>
            </a:pPr>
            <a:r>
              <a:rPr lang="en-US" dirty="0"/>
              <a:t>Infection </a:t>
            </a:r>
          </a:p>
        </p:txBody>
      </p:sp>
      <p:sp>
        <p:nvSpPr>
          <p:cNvPr id="3" name="Title 1">
            <a:extLst>
              <a:ext uri="{FF2B5EF4-FFF2-40B4-BE49-F238E27FC236}">
                <a16:creationId xmlns:a16="http://schemas.microsoft.com/office/drawing/2014/main" id="{B0070784-DAB8-7C08-89FA-35ACF62B46E0}"/>
              </a:ext>
            </a:extLst>
          </p:cNvPr>
          <p:cNvSpPr>
            <a:spLocks noGrp="1"/>
          </p:cNvSpPr>
          <p:nvPr>
            <p:ph type="title"/>
          </p:nvPr>
        </p:nvSpPr>
        <p:spPr>
          <a:xfrm>
            <a:off x="1096963" y="287338"/>
            <a:ext cx="10058400" cy="1449387"/>
          </a:xfrm>
        </p:spPr>
        <p:txBody>
          <a:bodyPr/>
          <a:lstStyle/>
          <a:p>
            <a:r>
              <a:rPr lang="en-US" dirty="0"/>
              <a:t>Treatment</a:t>
            </a:r>
          </a:p>
        </p:txBody>
      </p:sp>
      <p:sp>
        <p:nvSpPr>
          <p:cNvPr id="4" name="Rectangle: Rounded Corners 3">
            <a:extLst>
              <a:ext uri="{FF2B5EF4-FFF2-40B4-BE49-F238E27FC236}">
                <a16:creationId xmlns:a16="http://schemas.microsoft.com/office/drawing/2014/main" id="{C5E86EDC-206F-2F4F-83ED-1D9C194959C9}"/>
              </a:ext>
            </a:extLst>
          </p:cNvPr>
          <p:cNvSpPr/>
          <p:nvPr/>
        </p:nvSpPr>
        <p:spPr>
          <a:xfrm>
            <a:off x="1182255" y="4267200"/>
            <a:ext cx="3260436" cy="1710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Goal:  </a:t>
            </a:r>
          </a:p>
          <a:p>
            <a:pPr marL="285750" indent="-285750">
              <a:buFont typeface="Wingdings" panose="05000000000000000000" pitchFamily="2" charset="2"/>
              <a:buChar char="ü"/>
            </a:pPr>
            <a:r>
              <a:rPr lang="en-US" dirty="0"/>
              <a:t>Treat ARDs</a:t>
            </a:r>
          </a:p>
          <a:p>
            <a:pPr marL="285750" indent="-285750">
              <a:buFont typeface="Wingdings" panose="05000000000000000000" pitchFamily="2" charset="2"/>
              <a:buChar char="ü"/>
            </a:pPr>
            <a:r>
              <a:rPr lang="en-US" dirty="0"/>
              <a:t>Aggressive pulmonary toilet</a:t>
            </a:r>
          </a:p>
          <a:p>
            <a:pPr marL="285750" indent="-285750">
              <a:buFont typeface="Wingdings" panose="05000000000000000000" pitchFamily="2" charset="2"/>
              <a:buChar char="ü"/>
            </a:pPr>
            <a:r>
              <a:rPr lang="en-US" dirty="0"/>
              <a:t>Prevent/treat infection</a:t>
            </a:r>
          </a:p>
        </p:txBody>
      </p:sp>
      <p:sp>
        <p:nvSpPr>
          <p:cNvPr id="5" name="TextBox 4">
            <a:extLst>
              <a:ext uri="{FF2B5EF4-FFF2-40B4-BE49-F238E27FC236}">
                <a16:creationId xmlns:a16="http://schemas.microsoft.com/office/drawing/2014/main" id="{258B7D2A-AE0F-EAFB-206D-768374A4B1FD}"/>
              </a:ext>
            </a:extLst>
          </p:cNvPr>
          <p:cNvSpPr txBox="1"/>
          <p:nvPr/>
        </p:nvSpPr>
        <p:spPr>
          <a:xfrm>
            <a:off x="7056582" y="2706315"/>
            <a:ext cx="4276437" cy="369332"/>
          </a:xfrm>
          <a:prstGeom prst="rect">
            <a:avLst/>
          </a:prstGeom>
          <a:noFill/>
        </p:spPr>
        <p:txBody>
          <a:bodyPr wrap="square" rtlCol="0">
            <a:spAutoFit/>
          </a:bodyPr>
          <a:lstStyle/>
          <a:p>
            <a:r>
              <a:rPr lang="en-US" dirty="0"/>
              <a:t> </a:t>
            </a:r>
          </a:p>
        </p:txBody>
      </p:sp>
      <p:sp>
        <p:nvSpPr>
          <p:cNvPr id="7" name="TextBox 6">
            <a:extLst>
              <a:ext uri="{FF2B5EF4-FFF2-40B4-BE49-F238E27FC236}">
                <a16:creationId xmlns:a16="http://schemas.microsoft.com/office/drawing/2014/main" id="{D48F0A4B-E20F-07C9-BEFB-0384C1A78648}"/>
              </a:ext>
            </a:extLst>
          </p:cNvPr>
          <p:cNvSpPr txBox="1"/>
          <p:nvPr/>
        </p:nvSpPr>
        <p:spPr>
          <a:xfrm>
            <a:off x="6519414" y="4045237"/>
            <a:ext cx="4813605" cy="1477328"/>
          </a:xfrm>
          <a:prstGeom prst="rect">
            <a:avLst/>
          </a:prstGeom>
          <a:noFill/>
        </p:spPr>
        <p:txBody>
          <a:bodyPr wrap="square" rtlCol="0">
            <a:spAutoFit/>
          </a:bodyPr>
          <a:lstStyle/>
          <a:p>
            <a:r>
              <a:rPr lang="en-US" dirty="0">
                <a:solidFill>
                  <a:schemeClr val="tx1">
                    <a:lumMod val="75000"/>
                    <a:lumOff val="25000"/>
                  </a:schemeClr>
                </a:solidFill>
              </a:rPr>
              <a:t>Food for thought…….</a:t>
            </a:r>
          </a:p>
          <a:p>
            <a:r>
              <a:rPr lang="en-US" dirty="0">
                <a:solidFill>
                  <a:schemeClr val="tx1">
                    <a:lumMod val="75000"/>
                    <a:lumOff val="25000"/>
                  </a:schemeClr>
                </a:solidFill>
              </a:rPr>
              <a:t>Outcomes have improved for patients suffering from inhalation injuries more from improved critical care interventions and less due to better inhalation injury management.</a:t>
            </a:r>
          </a:p>
        </p:txBody>
      </p:sp>
    </p:spTree>
    <p:extLst>
      <p:ext uri="{BB962C8B-B14F-4D97-AF65-F5344CB8AC3E}">
        <p14:creationId xmlns:p14="http://schemas.microsoft.com/office/powerpoint/2010/main" val="1356200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3B49-5A82-3B4C-62F5-92977C415FEC}"/>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ED7E5AA3-FCDF-2737-8DBC-D126665AD5CC}"/>
              </a:ext>
            </a:extLst>
          </p:cNvPr>
          <p:cNvSpPr>
            <a:spLocks noGrp="1"/>
          </p:cNvSpPr>
          <p:nvPr>
            <p:ph idx="1"/>
          </p:nvPr>
        </p:nvSpPr>
        <p:spPr>
          <a:xfrm>
            <a:off x="1291243" y="2573297"/>
            <a:ext cx="2763520" cy="2839212"/>
          </a:xfrm>
        </p:spPr>
        <p:txBody>
          <a:bodyPr>
            <a:normAutofit/>
          </a:bodyPr>
          <a:lstStyle/>
          <a:p>
            <a:pPr>
              <a:buFont typeface="Wingdings" panose="05000000000000000000" pitchFamily="2" charset="2"/>
              <a:buChar char="Ø"/>
            </a:pPr>
            <a:r>
              <a:rPr lang="en-US" dirty="0"/>
              <a:t> Heparin Protocol</a:t>
            </a:r>
          </a:p>
          <a:p>
            <a:pPr>
              <a:buFont typeface="Wingdings" panose="05000000000000000000" pitchFamily="2" charset="2"/>
              <a:buChar char="Ø"/>
            </a:pPr>
            <a:r>
              <a:rPr lang="en-US" dirty="0"/>
              <a:t> Pronation therapy</a:t>
            </a:r>
          </a:p>
          <a:p>
            <a:pPr>
              <a:buFont typeface="Wingdings" panose="05000000000000000000" pitchFamily="2" charset="2"/>
              <a:buChar char="Ø"/>
            </a:pPr>
            <a:r>
              <a:rPr lang="en-US" dirty="0"/>
              <a:t> PC, APRV, </a:t>
            </a:r>
            <a:r>
              <a:rPr lang="en-US" dirty="0" err="1"/>
              <a:t>Ardsnet</a:t>
            </a:r>
            <a:endParaRPr lang="en-US" dirty="0"/>
          </a:p>
          <a:p>
            <a:pPr>
              <a:buFont typeface="Wingdings" panose="05000000000000000000" pitchFamily="2" charset="2"/>
              <a:buChar char="Ø"/>
            </a:pPr>
            <a:r>
              <a:rPr lang="en-US" dirty="0"/>
              <a:t> Inhaled INO</a:t>
            </a:r>
          </a:p>
          <a:p>
            <a:pPr>
              <a:buFont typeface="Wingdings" panose="05000000000000000000" pitchFamily="2" charset="2"/>
              <a:buChar char="Ø"/>
            </a:pPr>
            <a:r>
              <a:rPr lang="en-US" dirty="0"/>
              <a:t> HFOV</a:t>
            </a:r>
          </a:p>
          <a:p>
            <a:pPr>
              <a:buFont typeface="Wingdings" panose="05000000000000000000" pitchFamily="2" charset="2"/>
              <a:buChar char="Ø"/>
            </a:pPr>
            <a:r>
              <a:rPr lang="en-US" dirty="0"/>
              <a:t> ECMO</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sp>
        <p:nvSpPr>
          <p:cNvPr id="4" name="TextBox 3">
            <a:extLst>
              <a:ext uri="{FF2B5EF4-FFF2-40B4-BE49-F238E27FC236}">
                <a16:creationId xmlns:a16="http://schemas.microsoft.com/office/drawing/2014/main" id="{D2C1680D-34E7-0B6F-1733-09F4A7D620C0}"/>
              </a:ext>
            </a:extLst>
          </p:cNvPr>
          <p:cNvSpPr txBox="1"/>
          <p:nvPr/>
        </p:nvSpPr>
        <p:spPr>
          <a:xfrm>
            <a:off x="4987636" y="1925319"/>
            <a:ext cx="5680364" cy="923330"/>
          </a:xfrm>
          <a:prstGeom prst="rect">
            <a:avLst/>
          </a:prstGeom>
          <a:noFill/>
        </p:spPr>
        <p:txBody>
          <a:bodyPr wrap="square" rtlCol="0">
            <a:spAutoFit/>
          </a:bodyPr>
          <a:lstStyle/>
          <a:p>
            <a:pPr algn="ctr"/>
            <a:r>
              <a:rPr lang="en-US" i="1" dirty="0">
                <a:solidFill>
                  <a:schemeClr val="tx1">
                    <a:lumMod val="75000"/>
                    <a:lumOff val="25000"/>
                  </a:schemeClr>
                </a:solidFill>
              </a:rPr>
              <a:t>Improvements in management of ventilated patients in the critical scare setting have greatly decreased ventilator days: </a:t>
            </a:r>
            <a:r>
              <a:rPr lang="en-US" u="sng" dirty="0">
                <a:solidFill>
                  <a:schemeClr val="tx1">
                    <a:lumMod val="75000"/>
                    <a:lumOff val="25000"/>
                  </a:schemeClr>
                </a:solidFill>
              </a:rPr>
              <a:t>Prevention strategies work!</a:t>
            </a:r>
          </a:p>
        </p:txBody>
      </p:sp>
      <p:sp>
        <p:nvSpPr>
          <p:cNvPr id="5" name="Rectangle: Rounded Corners 4">
            <a:extLst>
              <a:ext uri="{FF2B5EF4-FFF2-40B4-BE49-F238E27FC236}">
                <a16:creationId xmlns:a16="http://schemas.microsoft.com/office/drawing/2014/main" id="{B5632C68-CD36-CCCC-3B02-819012B52C4E}"/>
              </a:ext>
            </a:extLst>
          </p:cNvPr>
          <p:cNvSpPr/>
          <p:nvPr/>
        </p:nvSpPr>
        <p:spPr>
          <a:xfrm>
            <a:off x="5514110" y="3036608"/>
            <a:ext cx="4886036" cy="247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lang="en-US" dirty="0"/>
          </a:p>
          <a:p>
            <a:pPr marL="285750" indent="-285750" algn="ctr">
              <a:buFont typeface="Wingdings" panose="05000000000000000000" pitchFamily="2" charset="2"/>
              <a:buChar char="ü"/>
            </a:pPr>
            <a:r>
              <a:rPr lang="en-US" dirty="0"/>
              <a:t>Routine oral care</a:t>
            </a:r>
          </a:p>
          <a:p>
            <a:pPr marL="285750" indent="-285750" algn="ctr">
              <a:buFont typeface="Wingdings" panose="05000000000000000000" pitchFamily="2" charset="2"/>
              <a:buChar char="ü"/>
            </a:pPr>
            <a:r>
              <a:rPr lang="en-US" dirty="0"/>
              <a:t>Elevate head of bed</a:t>
            </a:r>
          </a:p>
          <a:p>
            <a:pPr marL="285750" indent="-285750" algn="ctr">
              <a:buFont typeface="Wingdings" panose="05000000000000000000" pitchFamily="2" charset="2"/>
              <a:buChar char="ü"/>
            </a:pPr>
            <a:r>
              <a:rPr lang="en-US" dirty="0"/>
              <a:t>Securement of vent circuit with arm</a:t>
            </a:r>
          </a:p>
          <a:p>
            <a:pPr marL="285750" indent="-285750" algn="ctr">
              <a:buFont typeface="Wingdings" panose="05000000000000000000" pitchFamily="2" charset="2"/>
              <a:buChar char="ü"/>
            </a:pPr>
            <a:r>
              <a:rPr lang="en-US" dirty="0"/>
              <a:t>Reduce the use of saline for suctioning</a:t>
            </a:r>
          </a:p>
          <a:p>
            <a:pPr marL="285750" indent="-285750" algn="ctr">
              <a:buFont typeface="Wingdings" panose="05000000000000000000" pitchFamily="2" charset="2"/>
              <a:buChar char="ü"/>
            </a:pPr>
            <a:r>
              <a:rPr lang="en-US" dirty="0"/>
              <a:t>Routine repositioning of patient</a:t>
            </a:r>
          </a:p>
          <a:p>
            <a:pPr marL="285750" indent="-285750" algn="ctr">
              <a:buFont typeface="Wingdings" panose="05000000000000000000" pitchFamily="2" charset="2"/>
              <a:buChar char="ü"/>
            </a:pPr>
            <a:r>
              <a:rPr lang="en-US" dirty="0"/>
              <a:t>Limit disconnection of ventilator</a:t>
            </a:r>
          </a:p>
          <a:p>
            <a:pPr marL="285750" indent="-285750" algn="ctr">
              <a:buFont typeface="Wingdings" panose="05000000000000000000" pitchFamily="2" charset="2"/>
              <a:buChar char="ü"/>
            </a:pPr>
            <a:r>
              <a:rPr lang="en-US" dirty="0"/>
              <a:t>Being an advocate </a:t>
            </a:r>
          </a:p>
          <a:p>
            <a:pPr marL="285750" indent="-285750" algn="ctr">
              <a:buFont typeface="Wingdings" panose="05000000000000000000" pitchFamily="2" charset="2"/>
              <a:buChar char="ü"/>
            </a:pPr>
            <a:endParaRPr lang="en-US" dirty="0"/>
          </a:p>
        </p:txBody>
      </p:sp>
      <p:sp>
        <p:nvSpPr>
          <p:cNvPr id="6" name="TextBox 5">
            <a:extLst>
              <a:ext uri="{FF2B5EF4-FFF2-40B4-BE49-F238E27FC236}">
                <a16:creationId xmlns:a16="http://schemas.microsoft.com/office/drawing/2014/main" id="{1BF65649-25F7-0133-A9C0-1EA6DA426D7E}"/>
              </a:ext>
            </a:extLst>
          </p:cNvPr>
          <p:cNvSpPr txBox="1"/>
          <p:nvPr/>
        </p:nvSpPr>
        <p:spPr>
          <a:xfrm>
            <a:off x="9302477" y="2573297"/>
            <a:ext cx="561960" cy="246221"/>
          </a:xfrm>
          <a:prstGeom prst="rect">
            <a:avLst/>
          </a:prstGeom>
          <a:noFill/>
        </p:spPr>
        <p:txBody>
          <a:bodyPr wrap="square" rtlCol="0">
            <a:spAutoFit/>
          </a:bodyPr>
          <a:lstStyle/>
          <a:p>
            <a:pPr algn="ctr"/>
            <a:r>
              <a:rPr lang="en-US" sz="1000" dirty="0"/>
              <a:t>[12]</a:t>
            </a:r>
          </a:p>
        </p:txBody>
      </p:sp>
      <p:sp>
        <p:nvSpPr>
          <p:cNvPr id="7" name="TextBox 6">
            <a:extLst>
              <a:ext uri="{FF2B5EF4-FFF2-40B4-BE49-F238E27FC236}">
                <a16:creationId xmlns:a16="http://schemas.microsoft.com/office/drawing/2014/main" id="{5C42F936-9FEC-7C92-2D5C-510923C36272}"/>
              </a:ext>
            </a:extLst>
          </p:cNvPr>
          <p:cNvSpPr txBox="1"/>
          <p:nvPr/>
        </p:nvSpPr>
        <p:spPr>
          <a:xfrm>
            <a:off x="1097280" y="2004291"/>
            <a:ext cx="2763520" cy="461665"/>
          </a:xfrm>
          <a:prstGeom prst="rect">
            <a:avLst/>
          </a:prstGeom>
          <a:noFill/>
        </p:spPr>
        <p:txBody>
          <a:bodyPr wrap="square" rtlCol="0">
            <a:spAutoFit/>
          </a:bodyPr>
          <a:lstStyle/>
          <a:p>
            <a:r>
              <a:rPr lang="en-US" sz="2400" i="1" u="sng" dirty="0">
                <a:solidFill>
                  <a:schemeClr val="tx1">
                    <a:lumMod val="75000"/>
                    <a:lumOff val="25000"/>
                  </a:schemeClr>
                </a:solidFill>
              </a:rPr>
              <a:t>Options:</a:t>
            </a:r>
          </a:p>
        </p:txBody>
      </p:sp>
    </p:spTree>
    <p:extLst>
      <p:ext uri="{BB962C8B-B14F-4D97-AF65-F5344CB8AC3E}">
        <p14:creationId xmlns:p14="http://schemas.microsoft.com/office/powerpoint/2010/main" val="771780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BF33-6D60-198A-983C-7279B33E3B16}"/>
              </a:ext>
            </a:extLst>
          </p:cNvPr>
          <p:cNvSpPr>
            <a:spLocks noGrp="1"/>
          </p:cNvSpPr>
          <p:nvPr>
            <p:ph type="title"/>
          </p:nvPr>
        </p:nvSpPr>
        <p:spPr/>
        <p:txBody>
          <a:bodyPr/>
          <a:lstStyle/>
          <a:p>
            <a:r>
              <a:rPr lang="en-US" dirty="0"/>
              <a:t>Possible Alternatives </a:t>
            </a:r>
          </a:p>
        </p:txBody>
      </p:sp>
      <p:sp>
        <p:nvSpPr>
          <p:cNvPr id="3" name="Content Placeholder 2">
            <a:extLst>
              <a:ext uri="{FF2B5EF4-FFF2-40B4-BE49-F238E27FC236}">
                <a16:creationId xmlns:a16="http://schemas.microsoft.com/office/drawing/2014/main" id="{8ECF9C70-7378-E609-FFAA-F6423A9D112A}"/>
              </a:ext>
            </a:extLst>
          </p:cNvPr>
          <p:cNvSpPr>
            <a:spLocks noGrp="1"/>
          </p:cNvSpPr>
          <p:nvPr>
            <p:ph idx="1"/>
          </p:nvPr>
        </p:nvSpPr>
        <p:spPr>
          <a:xfrm>
            <a:off x="592456" y="1864783"/>
            <a:ext cx="4927904" cy="4202641"/>
          </a:xfrm>
        </p:spPr>
        <p:txBody>
          <a:bodyPr/>
          <a:lstStyle/>
          <a:p>
            <a:pPr algn="ctr">
              <a:lnSpc>
                <a:spcPts val="2250"/>
              </a:lnSpc>
              <a:spcBef>
                <a:spcPts val="2000"/>
              </a:spcBef>
              <a:spcAft>
                <a:spcPts val="1000"/>
              </a:spcAft>
            </a:pPr>
            <a:r>
              <a:rPr lang="en-US" sz="1600" b="1" i="0" dirty="0">
                <a:solidFill>
                  <a:srgbClr val="000000"/>
                </a:solidFill>
                <a:effectLst/>
                <a:latin typeface="Cambria" panose="02040503050406030204" pitchFamily="18" charset="0"/>
              </a:rPr>
              <a:t>Preclinical evaluation of epinephrine nebulization to reduce airway hyperemia and improve oxygenation after smoke inhalation injury</a:t>
            </a:r>
          </a:p>
          <a:p>
            <a:pPr marL="0" indent="0" algn="ctr">
              <a:spcBef>
                <a:spcPts val="1000"/>
              </a:spcBef>
              <a:spcAft>
                <a:spcPts val="1000"/>
              </a:spcAft>
              <a:buNone/>
            </a:pPr>
            <a:r>
              <a:rPr lang="en-US" sz="1200" b="0" i="0" u="sng" dirty="0">
                <a:solidFill>
                  <a:srgbClr val="376FAA"/>
                </a:solidFill>
                <a:effectLst/>
                <a:latin typeface="Helvetica Neue"/>
                <a:hlinkClick r:id="rId2"/>
              </a:rPr>
              <a:t>Matthias Lange</a:t>
            </a:r>
            <a:r>
              <a:rPr lang="en-US" sz="1200" b="0" i="0" dirty="0">
                <a:solidFill>
                  <a:srgbClr val="212121"/>
                </a:solidFill>
                <a:effectLst/>
                <a:latin typeface="Helvetica Neue"/>
              </a:rPr>
              <a:t>, MD, </a:t>
            </a:r>
            <a:r>
              <a:rPr lang="en-US" sz="1200" b="0" i="0" u="sng" dirty="0" err="1">
                <a:solidFill>
                  <a:srgbClr val="376FAA"/>
                </a:solidFill>
                <a:effectLst/>
                <a:latin typeface="Helvetica Neue"/>
                <a:hlinkClick r:id="rId3"/>
              </a:rPr>
              <a:t>Atsumori</a:t>
            </a:r>
            <a:r>
              <a:rPr lang="en-US" sz="1200" b="0" i="0" u="sng" dirty="0">
                <a:solidFill>
                  <a:srgbClr val="376FAA"/>
                </a:solidFill>
                <a:effectLst/>
                <a:latin typeface="Helvetica Neue"/>
                <a:hlinkClick r:id="rId3"/>
              </a:rPr>
              <a:t> </a:t>
            </a:r>
            <a:r>
              <a:rPr lang="en-US" sz="1200" b="0" i="0" u="sng" dirty="0" err="1">
                <a:solidFill>
                  <a:srgbClr val="376FAA"/>
                </a:solidFill>
                <a:effectLst/>
                <a:latin typeface="Helvetica Neue"/>
                <a:hlinkClick r:id="rId3"/>
              </a:rPr>
              <a:t>Hamahata</a:t>
            </a:r>
            <a:r>
              <a:rPr lang="en-US" sz="1200" b="0" i="0" dirty="0">
                <a:solidFill>
                  <a:srgbClr val="212121"/>
                </a:solidFill>
                <a:effectLst/>
                <a:latin typeface="Helvetica Neue"/>
              </a:rPr>
              <a:t>, MD, </a:t>
            </a:r>
            <a:r>
              <a:rPr lang="en-US" sz="1200" b="0" i="0" u="sng" dirty="0">
                <a:solidFill>
                  <a:srgbClr val="376FAA"/>
                </a:solidFill>
                <a:effectLst/>
                <a:latin typeface="Helvetica Neue"/>
                <a:hlinkClick r:id="rId4"/>
              </a:rPr>
              <a:t>Daniel L. Traber</a:t>
            </a:r>
            <a:r>
              <a:rPr lang="en-US" sz="1200" b="0" i="0" dirty="0">
                <a:solidFill>
                  <a:srgbClr val="212121"/>
                </a:solidFill>
                <a:effectLst/>
                <a:latin typeface="Helvetica Neue"/>
              </a:rPr>
              <a:t>, PhD, </a:t>
            </a:r>
            <a:r>
              <a:rPr lang="en-US" sz="1200" b="0" i="0" u="sng" dirty="0">
                <a:solidFill>
                  <a:srgbClr val="376FAA"/>
                </a:solidFill>
                <a:effectLst/>
                <a:latin typeface="Helvetica Neue"/>
                <a:hlinkClick r:id="rId5"/>
              </a:rPr>
              <a:t>Robert A. Cox</a:t>
            </a:r>
            <a:r>
              <a:rPr lang="en-US" sz="1200" b="0" i="0" dirty="0">
                <a:solidFill>
                  <a:srgbClr val="212121"/>
                </a:solidFill>
                <a:effectLst/>
                <a:latin typeface="Helvetica Neue"/>
              </a:rPr>
              <a:t>, PhD, </a:t>
            </a:r>
            <a:r>
              <a:rPr lang="en-US" sz="1200" b="0" i="0" u="sng" dirty="0">
                <a:solidFill>
                  <a:srgbClr val="376FAA"/>
                </a:solidFill>
                <a:effectLst/>
                <a:latin typeface="Helvetica Neue"/>
                <a:hlinkClick r:id="rId6"/>
              </a:rPr>
              <a:t>Gabriela A. </a:t>
            </a:r>
            <a:r>
              <a:rPr lang="en-US" sz="1200" b="0" i="0" u="sng" dirty="0" err="1">
                <a:solidFill>
                  <a:srgbClr val="376FAA"/>
                </a:solidFill>
                <a:effectLst/>
                <a:latin typeface="Helvetica Neue"/>
                <a:hlinkClick r:id="rId6"/>
              </a:rPr>
              <a:t>Kulp</a:t>
            </a:r>
            <a:r>
              <a:rPr lang="en-US" sz="1200" b="0" i="0" dirty="0">
                <a:solidFill>
                  <a:srgbClr val="212121"/>
                </a:solidFill>
                <a:effectLst/>
                <a:latin typeface="Helvetica Neue"/>
              </a:rPr>
              <a:t>, PhD, </a:t>
            </a:r>
            <a:r>
              <a:rPr lang="en-US" sz="1200" b="0" i="0" u="sng" dirty="0" err="1">
                <a:solidFill>
                  <a:srgbClr val="376FAA"/>
                </a:solidFill>
                <a:effectLst/>
                <a:latin typeface="Helvetica Neue"/>
                <a:hlinkClick r:id="rId7"/>
              </a:rPr>
              <a:t>Yoshimitsu</a:t>
            </a:r>
            <a:r>
              <a:rPr lang="en-US" sz="1200" b="0" i="0" u="sng" dirty="0">
                <a:solidFill>
                  <a:srgbClr val="376FAA"/>
                </a:solidFill>
                <a:effectLst/>
                <a:latin typeface="Helvetica Neue"/>
                <a:hlinkClick r:id="rId7"/>
              </a:rPr>
              <a:t> Nakano</a:t>
            </a:r>
            <a:r>
              <a:rPr lang="en-US" sz="1200" b="0" i="0" dirty="0">
                <a:solidFill>
                  <a:srgbClr val="212121"/>
                </a:solidFill>
                <a:effectLst/>
                <a:latin typeface="Helvetica Neue"/>
              </a:rPr>
              <a:t>, MD, </a:t>
            </a:r>
            <a:r>
              <a:rPr lang="en-US" sz="1200" b="0" i="0" u="sng" dirty="0">
                <a:solidFill>
                  <a:srgbClr val="376FAA"/>
                </a:solidFill>
                <a:effectLst/>
                <a:latin typeface="Helvetica Neue"/>
                <a:hlinkClick r:id="rId8"/>
              </a:rPr>
              <a:t>Lillian D. Traber</a:t>
            </a:r>
            <a:r>
              <a:rPr lang="en-US" sz="1200" b="0" i="0" dirty="0">
                <a:solidFill>
                  <a:srgbClr val="212121"/>
                </a:solidFill>
                <a:effectLst/>
                <a:latin typeface="Helvetica Neue"/>
              </a:rPr>
              <a:t>, RN, </a:t>
            </a:r>
            <a:r>
              <a:rPr lang="en-US" sz="1200" b="0" i="0" u="sng" dirty="0">
                <a:solidFill>
                  <a:srgbClr val="376FAA"/>
                </a:solidFill>
                <a:effectLst/>
                <a:latin typeface="Helvetica Neue"/>
                <a:hlinkClick r:id="rId9"/>
              </a:rPr>
              <a:t>David N. Herndon</a:t>
            </a:r>
            <a:r>
              <a:rPr lang="en-US" sz="1200" b="0" i="0" dirty="0">
                <a:solidFill>
                  <a:srgbClr val="212121"/>
                </a:solidFill>
                <a:effectLst/>
                <a:latin typeface="Helvetica Neue"/>
              </a:rPr>
              <a:t>, MD, and </a:t>
            </a:r>
            <a:r>
              <a:rPr lang="en-US" sz="1200" b="0" i="0" u="sng" dirty="0" err="1">
                <a:solidFill>
                  <a:srgbClr val="376FAA"/>
                </a:solidFill>
                <a:effectLst/>
                <a:latin typeface="Helvetica Neue"/>
                <a:hlinkClick r:id="rId10"/>
              </a:rPr>
              <a:t>Perenlei</a:t>
            </a:r>
            <a:r>
              <a:rPr lang="en-US" sz="1200" b="0" i="0" u="sng" dirty="0">
                <a:solidFill>
                  <a:srgbClr val="376FAA"/>
                </a:solidFill>
                <a:effectLst/>
                <a:latin typeface="Helvetica Neue"/>
                <a:hlinkClick r:id="rId10"/>
              </a:rPr>
              <a:t> </a:t>
            </a:r>
            <a:r>
              <a:rPr lang="en-US" sz="1200" b="0" i="0" u="sng" dirty="0" err="1">
                <a:solidFill>
                  <a:srgbClr val="376FAA"/>
                </a:solidFill>
                <a:effectLst/>
                <a:latin typeface="Helvetica Neue"/>
                <a:hlinkClick r:id="rId10"/>
              </a:rPr>
              <a:t>Enkhbaatar</a:t>
            </a:r>
            <a:r>
              <a:rPr lang="en-US" sz="1200" b="0" i="0" dirty="0">
                <a:solidFill>
                  <a:srgbClr val="212121"/>
                </a:solidFill>
                <a:effectLst/>
                <a:latin typeface="Helvetica Neue"/>
              </a:rPr>
              <a:t>, MD, PhD</a:t>
            </a:r>
          </a:p>
          <a:p>
            <a:pPr>
              <a:buFont typeface="Wingdings" panose="05000000000000000000" pitchFamily="2" charset="2"/>
              <a:buChar char="Ø"/>
            </a:pPr>
            <a:r>
              <a:rPr lang="en-US" dirty="0"/>
              <a:t> Looked at the effectiveness of nebulizing epinephrine to sheep to treat bronchoconstriction due to inhalation injuries</a:t>
            </a:r>
          </a:p>
          <a:p>
            <a:pPr>
              <a:buFont typeface="Wingdings" panose="05000000000000000000" pitchFamily="2" charset="2"/>
              <a:buChar char="Ø"/>
            </a:pPr>
            <a:r>
              <a:rPr lang="en-US" dirty="0"/>
              <a:t> Showed decreased airway pressures and improved PaO2/FiO2 ratios</a:t>
            </a:r>
          </a:p>
        </p:txBody>
      </p:sp>
      <p:sp>
        <p:nvSpPr>
          <p:cNvPr id="5" name="TextBox 4">
            <a:extLst>
              <a:ext uri="{FF2B5EF4-FFF2-40B4-BE49-F238E27FC236}">
                <a16:creationId xmlns:a16="http://schemas.microsoft.com/office/drawing/2014/main" id="{46FED30A-AAE8-6B43-A02D-B2102DD57F1F}"/>
              </a:ext>
            </a:extLst>
          </p:cNvPr>
          <p:cNvSpPr txBox="1"/>
          <p:nvPr/>
        </p:nvSpPr>
        <p:spPr>
          <a:xfrm>
            <a:off x="6267449" y="1864783"/>
            <a:ext cx="5476875" cy="4308872"/>
          </a:xfrm>
          <a:prstGeom prst="rect">
            <a:avLst/>
          </a:prstGeom>
          <a:noFill/>
        </p:spPr>
        <p:txBody>
          <a:bodyPr wrap="square">
            <a:spAutoFit/>
          </a:bodyPr>
          <a:lstStyle/>
          <a:p>
            <a:pPr algn="ctr"/>
            <a:r>
              <a:rPr lang="en-US" sz="1600" b="1" i="0" dirty="0">
                <a:solidFill>
                  <a:srgbClr val="212121"/>
                </a:solidFill>
                <a:effectLst/>
                <a:latin typeface="Cambria" panose="02040503050406030204" pitchFamily="18" charset="0"/>
                <a:ea typeface="Cambria" panose="02040503050406030204" pitchFamily="18" charset="0"/>
              </a:rPr>
              <a:t>Continuous nebulized albuterol attenuates acute lung injury in an ovine model of combined burn and smoke inhalation</a:t>
            </a:r>
          </a:p>
          <a:p>
            <a:pPr algn="ctr"/>
            <a:endParaRPr lang="en-US" sz="1600" b="1" i="0" dirty="0">
              <a:solidFill>
                <a:srgbClr val="212121"/>
              </a:solidFill>
              <a:effectLst/>
              <a:latin typeface="Cambria" panose="02040503050406030204" pitchFamily="18" charset="0"/>
              <a:ea typeface="Cambria" panose="02040503050406030204" pitchFamily="18" charset="0"/>
            </a:endParaRPr>
          </a:p>
          <a:p>
            <a:pPr algn="ctr"/>
            <a:r>
              <a:rPr lang="en-US" sz="1400" b="0" i="0" u="none" strike="noStrike" dirty="0">
                <a:solidFill>
                  <a:srgbClr val="0071BC"/>
                </a:solidFill>
                <a:effectLst/>
                <a:latin typeface="BlinkMacSystemFont"/>
                <a:hlinkClick r:id="rId11"/>
              </a:rPr>
              <a:t>Tina L Palmieri</a:t>
            </a:r>
            <a:r>
              <a:rPr lang="en-US" sz="1400" b="0" i="0" baseline="30000" dirty="0">
                <a:solidFill>
                  <a:srgbClr val="5B616B"/>
                </a:solidFill>
                <a:effectLst/>
                <a:latin typeface="BlinkMacSystemFont"/>
              </a:rPr>
              <a:t> </a:t>
            </a:r>
            <a:r>
              <a:rPr lang="en-US" sz="1400" b="0" i="0" u="none" strike="noStrike" baseline="30000" dirty="0">
                <a:solidFill>
                  <a:srgbClr val="323A45"/>
                </a:solidFill>
                <a:effectLst/>
                <a:latin typeface="BlinkMacSystemFont"/>
                <a:hlinkClick r:id="rId12" tooltip="Shriners Hospitals for Children Northern California and University of California-Davis, Sacramento, CA, USA."/>
              </a:rPr>
              <a:t>1</a:t>
            </a:r>
            <a:r>
              <a:rPr lang="en-US" sz="1400" b="0" i="0" dirty="0">
                <a:solidFill>
                  <a:srgbClr val="5B616B"/>
                </a:solidFill>
                <a:effectLst/>
                <a:latin typeface="BlinkMacSystemFont"/>
              </a:rPr>
              <a:t>, </a:t>
            </a:r>
            <a:r>
              <a:rPr lang="en-US" sz="1400" b="0" i="0" u="none" strike="noStrike" dirty="0" err="1">
                <a:solidFill>
                  <a:srgbClr val="0071BC"/>
                </a:solidFill>
                <a:effectLst/>
                <a:latin typeface="BlinkMacSystemFont"/>
                <a:hlinkClick r:id="rId13"/>
              </a:rPr>
              <a:t>Perenlei</a:t>
            </a:r>
            <a:r>
              <a:rPr lang="en-US" sz="1400" b="0" i="0" u="none" strike="noStrike" dirty="0">
                <a:solidFill>
                  <a:srgbClr val="0071BC"/>
                </a:solidFill>
                <a:effectLst/>
                <a:latin typeface="BlinkMacSystemFont"/>
                <a:hlinkClick r:id="rId13"/>
              </a:rPr>
              <a:t> </a:t>
            </a:r>
            <a:r>
              <a:rPr lang="en-US" sz="1400" b="0" i="0" u="none" strike="noStrike" dirty="0" err="1">
                <a:solidFill>
                  <a:srgbClr val="0071BC"/>
                </a:solidFill>
                <a:effectLst/>
                <a:latin typeface="BlinkMacSystemFont"/>
                <a:hlinkClick r:id="rId13"/>
              </a:rPr>
              <a:t>Enkhbaatar</a:t>
            </a:r>
            <a:r>
              <a:rPr lang="en-US" sz="1400" b="0" i="0" dirty="0">
                <a:solidFill>
                  <a:srgbClr val="5B616B"/>
                </a:solidFill>
                <a:effectLst/>
                <a:latin typeface="BlinkMacSystemFont"/>
              </a:rPr>
              <a:t>, </a:t>
            </a:r>
            <a:r>
              <a:rPr lang="en-US" sz="1400" b="0" i="0" u="none" strike="noStrike" dirty="0">
                <a:solidFill>
                  <a:srgbClr val="0071BC"/>
                </a:solidFill>
                <a:effectLst/>
                <a:latin typeface="BlinkMacSystemFont"/>
                <a:hlinkClick r:id="rId14"/>
              </a:rPr>
              <a:t>Robert Bayliss</a:t>
            </a:r>
            <a:r>
              <a:rPr lang="en-US" sz="1400" b="0" i="0" dirty="0">
                <a:solidFill>
                  <a:srgbClr val="5B616B"/>
                </a:solidFill>
                <a:effectLst/>
                <a:latin typeface="BlinkMacSystemFont"/>
              </a:rPr>
              <a:t>, </a:t>
            </a:r>
            <a:r>
              <a:rPr lang="en-US" sz="1400" b="0" i="0" u="none" strike="noStrike" dirty="0">
                <a:solidFill>
                  <a:srgbClr val="0071BC"/>
                </a:solidFill>
                <a:effectLst/>
                <a:latin typeface="BlinkMacSystemFont"/>
                <a:hlinkClick r:id="rId15"/>
              </a:rPr>
              <a:t>Lillian D Traber</a:t>
            </a:r>
            <a:r>
              <a:rPr lang="en-US" sz="1400" b="0" i="0" dirty="0">
                <a:solidFill>
                  <a:srgbClr val="5B616B"/>
                </a:solidFill>
                <a:effectLst/>
                <a:latin typeface="BlinkMacSystemFont"/>
              </a:rPr>
              <a:t>, </a:t>
            </a:r>
            <a:r>
              <a:rPr lang="en-US" sz="1400" b="0" i="0" u="none" strike="noStrike" dirty="0">
                <a:solidFill>
                  <a:srgbClr val="0071BC"/>
                </a:solidFill>
                <a:effectLst/>
                <a:latin typeface="BlinkMacSystemFont"/>
                <a:hlinkClick r:id="rId16"/>
              </a:rPr>
              <a:t>Robert A Cox</a:t>
            </a:r>
            <a:r>
              <a:rPr lang="en-US" sz="1400" b="0" i="0" dirty="0">
                <a:solidFill>
                  <a:srgbClr val="5B616B"/>
                </a:solidFill>
                <a:effectLst/>
                <a:latin typeface="BlinkMacSystemFont"/>
              </a:rPr>
              <a:t>, </a:t>
            </a:r>
            <a:r>
              <a:rPr lang="en-US" sz="1400" b="0" i="0" u="none" strike="noStrike" dirty="0">
                <a:solidFill>
                  <a:srgbClr val="0071BC"/>
                </a:solidFill>
                <a:effectLst/>
                <a:latin typeface="BlinkMacSystemFont"/>
                <a:hlinkClick r:id="rId17"/>
              </a:rPr>
              <a:t>Hal K Hawkins</a:t>
            </a:r>
            <a:r>
              <a:rPr lang="en-US" sz="1400" b="0" i="0" dirty="0">
                <a:solidFill>
                  <a:srgbClr val="5B616B"/>
                </a:solidFill>
                <a:effectLst/>
                <a:latin typeface="BlinkMacSystemFont"/>
              </a:rPr>
              <a:t>, </a:t>
            </a:r>
            <a:r>
              <a:rPr lang="en-US" sz="1400" b="0" i="0" u="none" strike="noStrike" dirty="0">
                <a:solidFill>
                  <a:srgbClr val="0071BC"/>
                </a:solidFill>
                <a:effectLst/>
                <a:latin typeface="BlinkMacSystemFont"/>
                <a:hlinkClick r:id="rId18"/>
              </a:rPr>
              <a:t>David N Herndon</a:t>
            </a:r>
            <a:r>
              <a:rPr lang="en-US" sz="1400" b="0" i="0" dirty="0">
                <a:solidFill>
                  <a:srgbClr val="5B616B"/>
                </a:solidFill>
                <a:effectLst/>
                <a:latin typeface="BlinkMacSystemFont"/>
              </a:rPr>
              <a:t>, </a:t>
            </a:r>
            <a:r>
              <a:rPr lang="en-US" sz="1400" b="0" i="0" u="none" strike="noStrike" dirty="0">
                <a:solidFill>
                  <a:srgbClr val="0071BC"/>
                </a:solidFill>
                <a:effectLst/>
                <a:latin typeface="BlinkMacSystemFont"/>
                <a:hlinkClick r:id="rId19"/>
              </a:rPr>
              <a:t>David G Greenhalgh</a:t>
            </a:r>
            <a:r>
              <a:rPr lang="en-US" sz="1400" b="0" i="0" dirty="0">
                <a:solidFill>
                  <a:srgbClr val="5B616B"/>
                </a:solidFill>
                <a:effectLst/>
                <a:latin typeface="BlinkMacSystemFont"/>
              </a:rPr>
              <a:t>, </a:t>
            </a:r>
            <a:r>
              <a:rPr lang="en-US" sz="1400" b="0" i="0" u="none" strike="noStrike" dirty="0">
                <a:solidFill>
                  <a:srgbClr val="0071BC"/>
                </a:solidFill>
                <a:effectLst/>
                <a:latin typeface="BlinkMacSystemFont"/>
                <a:hlinkClick r:id="rId20"/>
              </a:rPr>
              <a:t>Daniel L Traber</a:t>
            </a:r>
            <a:endParaRPr lang="en-US" sz="1400" b="0" i="0" u="none" strike="noStrike" dirty="0">
              <a:solidFill>
                <a:srgbClr val="0071BC"/>
              </a:solidFill>
              <a:effectLst/>
              <a:latin typeface="BlinkMacSystemFont"/>
            </a:endParaRPr>
          </a:p>
          <a:p>
            <a:pPr algn="ctr"/>
            <a:endParaRPr lang="en-US" sz="1400" dirty="0">
              <a:solidFill>
                <a:srgbClr val="0071BC"/>
              </a:solidFill>
              <a:latin typeface="BlinkMacSystemFont"/>
            </a:endParaRPr>
          </a:p>
          <a:p>
            <a:pPr marL="342900" indent="-342900">
              <a:buClr>
                <a:schemeClr val="accent1"/>
              </a:buClr>
              <a:buFont typeface="Wingdings" panose="05000000000000000000" pitchFamily="2" charset="2"/>
              <a:buChar char="Ø"/>
            </a:pPr>
            <a:r>
              <a:rPr lang="en-US" sz="2000" dirty="0">
                <a:solidFill>
                  <a:schemeClr val="tx1">
                    <a:lumMod val="75000"/>
                    <a:lumOff val="25000"/>
                  </a:schemeClr>
                </a:solidFill>
              </a:rPr>
              <a:t>Nebulized TPA was utilized as a fibrinolytic agent in sheep subjected to inhalation injuries</a:t>
            </a:r>
          </a:p>
          <a:p>
            <a:pPr>
              <a:buClr>
                <a:schemeClr val="accent1"/>
              </a:buClr>
            </a:pPr>
            <a:endParaRPr lang="en-US" sz="2000" dirty="0">
              <a:solidFill>
                <a:schemeClr val="tx1">
                  <a:lumMod val="75000"/>
                  <a:lumOff val="25000"/>
                </a:schemeClr>
              </a:solidFill>
            </a:endParaRPr>
          </a:p>
          <a:p>
            <a:pPr marL="342900" indent="-342900">
              <a:buClr>
                <a:schemeClr val="accent1"/>
              </a:buClr>
              <a:buFont typeface="Wingdings" panose="05000000000000000000" pitchFamily="2" charset="2"/>
              <a:buChar char="Ø"/>
            </a:pPr>
            <a:r>
              <a:rPr lang="en-US" sz="2000" dirty="0">
                <a:solidFill>
                  <a:schemeClr val="tx1">
                    <a:lumMod val="75000"/>
                    <a:lumOff val="25000"/>
                  </a:schemeClr>
                </a:solidFill>
              </a:rPr>
              <a:t>Showed marked improvement in respiratory status (decreased secretion production, improved oxygenation, decreased airway pressures, etc.)</a:t>
            </a:r>
          </a:p>
          <a:p>
            <a:pPr algn="ctr"/>
            <a:endParaRPr lang="en-US" sz="1400" b="0" i="0" dirty="0">
              <a:solidFill>
                <a:srgbClr val="5B616B"/>
              </a:solidFill>
              <a:effectLst/>
              <a:latin typeface="BlinkMacSystemFont"/>
            </a:endParaRPr>
          </a:p>
        </p:txBody>
      </p:sp>
      <p:cxnSp>
        <p:nvCxnSpPr>
          <p:cNvPr id="7" name="Straight Connector 6">
            <a:extLst>
              <a:ext uri="{FF2B5EF4-FFF2-40B4-BE49-F238E27FC236}">
                <a16:creationId xmlns:a16="http://schemas.microsoft.com/office/drawing/2014/main" id="{AAA7F81D-1954-896F-C9A5-F299C6E83785}"/>
              </a:ext>
            </a:extLst>
          </p:cNvPr>
          <p:cNvCxnSpPr/>
          <p:nvPr/>
        </p:nvCxnSpPr>
        <p:spPr>
          <a:xfrm>
            <a:off x="5893904" y="2008485"/>
            <a:ext cx="0" cy="4058939"/>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EC2741-FCCD-D581-08D5-CD81AF2FBCDE}"/>
              </a:ext>
            </a:extLst>
          </p:cNvPr>
          <p:cNvSpPr txBox="1"/>
          <p:nvPr/>
        </p:nvSpPr>
        <p:spPr>
          <a:xfrm>
            <a:off x="8134365" y="5677501"/>
            <a:ext cx="561960" cy="246221"/>
          </a:xfrm>
          <a:prstGeom prst="rect">
            <a:avLst/>
          </a:prstGeom>
          <a:noFill/>
        </p:spPr>
        <p:txBody>
          <a:bodyPr wrap="square" rtlCol="0">
            <a:spAutoFit/>
          </a:bodyPr>
          <a:lstStyle/>
          <a:p>
            <a:pPr algn="ctr"/>
            <a:r>
              <a:rPr lang="en-US" sz="1000" dirty="0"/>
              <a:t>[18]</a:t>
            </a:r>
          </a:p>
        </p:txBody>
      </p:sp>
      <p:sp>
        <p:nvSpPr>
          <p:cNvPr id="9" name="TextBox 8">
            <a:extLst>
              <a:ext uri="{FF2B5EF4-FFF2-40B4-BE49-F238E27FC236}">
                <a16:creationId xmlns:a16="http://schemas.microsoft.com/office/drawing/2014/main" id="{425E2DBB-FF6A-B5E1-426B-2364C65644F4}"/>
              </a:ext>
            </a:extLst>
          </p:cNvPr>
          <p:cNvSpPr txBox="1"/>
          <p:nvPr/>
        </p:nvSpPr>
        <p:spPr>
          <a:xfrm>
            <a:off x="3409099" y="5316127"/>
            <a:ext cx="561960" cy="246221"/>
          </a:xfrm>
          <a:prstGeom prst="rect">
            <a:avLst/>
          </a:prstGeom>
          <a:noFill/>
        </p:spPr>
        <p:txBody>
          <a:bodyPr wrap="square" rtlCol="0">
            <a:spAutoFit/>
          </a:bodyPr>
          <a:lstStyle/>
          <a:p>
            <a:pPr algn="ctr"/>
            <a:r>
              <a:rPr lang="en-US" sz="1000" dirty="0"/>
              <a:t>[19]</a:t>
            </a:r>
          </a:p>
        </p:txBody>
      </p:sp>
    </p:spTree>
    <p:extLst>
      <p:ext uri="{BB962C8B-B14F-4D97-AF65-F5344CB8AC3E}">
        <p14:creationId xmlns:p14="http://schemas.microsoft.com/office/powerpoint/2010/main" val="3866595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B466-A315-B247-5091-A55EA611C5B1}"/>
              </a:ext>
            </a:extLst>
          </p:cNvPr>
          <p:cNvSpPr>
            <a:spLocks noGrp="1"/>
          </p:cNvSpPr>
          <p:nvPr>
            <p:ph type="title"/>
          </p:nvPr>
        </p:nvSpPr>
        <p:spPr>
          <a:xfrm>
            <a:off x="1066800" y="510291"/>
            <a:ext cx="10058400" cy="1090815"/>
          </a:xfrm>
        </p:spPr>
        <p:txBody>
          <a:bodyPr/>
          <a:lstStyle/>
          <a:p>
            <a:r>
              <a:rPr lang="en-US" dirty="0"/>
              <a:t>Finding Optimal PEEP</a:t>
            </a:r>
          </a:p>
        </p:txBody>
      </p:sp>
      <p:sp>
        <p:nvSpPr>
          <p:cNvPr id="3" name="Content Placeholder 2">
            <a:extLst>
              <a:ext uri="{FF2B5EF4-FFF2-40B4-BE49-F238E27FC236}">
                <a16:creationId xmlns:a16="http://schemas.microsoft.com/office/drawing/2014/main" id="{DB053337-71A5-B405-2182-1B47A0A995BA}"/>
              </a:ext>
            </a:extLst>
          </p:cNvPr>
          <p:cNvSpPr>
            <a:spLocks noGrp="1"/>
          </p:cNvSpPr>
          <p:nvPr>
            <p:ph idx="1"/>
          </p:nvPr>
        </p:nvSpPr>
        <p:spPr>
          <a:xfrm>
            <a:off x="1097280" y="1845734"/>
            <a:ext cx="10058400" cy="823575"/>
          </a:xfrm>
        </p:spPr>
        <p:txBody>
          <a:bodyPr/>
          <a:lstStyle/>
          <a:p>
            <a:r>
              <a:rPr lang="en-US" dirty="0"/>
              <a:t>Early implementation of appropriate PEEP settings can be critical when oxygenating and preserving lung integrity. </a:t>
            </a:r>
          </a:p>
          <a:p>
            <a:endParaRPr lang="en-US" dirty="0"/>
          </a:p>
          <a:p>
            <a:pPr marL="201168" lvl="1" indent="0">
              <a:buNone/>
            </a:pPr>
            <a:endParaRPr lang="en-US" sz="2000" dirty="0"/>
          </a:p>
        </p:txBody>
      </p:sp>
      <p:pic>
        <p:nvPicPr>
          <p:cNvPr id="10" name="Picture 9">
            <a:extLst>
              <a:ext uri="{FF2B5EF4-FFF2-40B4-BE49-F238E27FC236}">
                <a16:creationId xmlns:a16="http://schemas.microsoft.com/office/drawing/2014/main" id="{5A5D82E7-14C2-2A7A-DBF8-3657D0E2C10C}"/>
              </a:ext>
            </a:extLst>
          </p:cNvPr>
          <p:cNvPicPr>
            <a:picLocks noChangeAspect="1"/>
          </p:cNvPicPr>
          <p:nvPr/>
        </p:nvPicPr>
        <p:blipFill>
          <a:blip r:embed="rId2"/>
          <a:stretch>
            <a:fillRect/>
          </a:stretch>
        </p:blipFill>
        <p:spPr>
          <a:xfrm>
            <a:off x="847898" y="3218737"/>
            <a:ext cx="3660795" cy="3505336"/>
          </a:xfrm>
          <a:prstGeom prst="rect">
            <a:avLst/>
          </a:prstGeom>
        </p:spPr>
      </p:pic>
      <p:pic>
        <p:nvPicPr>
          <p:cNvPr id="12" name="Picture 11">
            <a:extLst>
              <a:ext uri="{FF2B5EF4-FFF2-40B4-BE49-F238E27FC236}">
                <a16:creationId xmlns:a16="http://schemas.microsoft.com/office/drawing/2014/main" id="{35B9232F-9C38-1C0E-4FDE-89218AEC0AB6}"/>
              </a:ext>
            </a:extLst>
          </p:cNvPr>
          <p:cNvPicPr>
            <a:picLocks noChangeAspect="1"/>
          </p:cNvPicPr>
          <p:nvPr/>
        </p:nvPicPr>
        <p:blipFill>
          <a:blip r:embed="rId3"/>
          <a:stretch>
            <a:fillRect/>
          </a:stretch>
        </p:blipFill>
        <p:spPr>
          <a:xfrm>
            <a:off x="7535547" y="3872346"/>
            <a:ext cx="4565938" cy="2851727"/>
          </a:xfrm>
          <a:prstGeom prst="rect">
            <a:avLst/>
          </a:prstGeom>
        </p:spPr>
      </p:pic>
      <p:pic>
        <p:nvPicPr>
          <p:cNvPr id="13" name="Content Placeholder 4">
            <a:extLst>
              <a:ext uri="{FF2B5EF4-FFF2-40B4-BE49-F238E27FC236}">
                <a16:creationId xmlns:a16="http://schemas.microsoft.com/office/drawing/2014/main" id="{B351E2DE-C86C-B07B-CB36-333BE923A9ED}"/>
              </a:ext>
            </a:extLst>
          </p:cNvPr>
          <p:cNvPicPr>
            <a:picLocks noChangeAspect="1"/>
          </p:cNvPicPr>
          <p:nvPr/>
        </p:nvPicPr>
        <p:blipFill>
          <a:blip r:embed="rId4"/>
          <a:stretch>
            <a:fillRect/>
          </a:stretch>
        </p:blipFill>
        <p:spPr>
          <a:xfrm>
            <a:off x="5297450" y="3505064"/>
            <a:ext cx="3674214" cy="2711008"/>
          </a:xfrm>
          <a:prstGeom prst="rect">
            <a:avLst/>
          </a:prstGeom>
        </p:spPr>
      </p:pic>
      <p:sp>
        <p:nvSpPr>
          <p:cNvPr id="14" name="Content Placeholder 2">
            <a:extLst>
              <a:ext uri="{FF2B5EF4-FFF2-40B4-BE49-F238E27FC236}">
                <a16:creationId xmlns:a16="http://schemas.microsoft.com/office/drawing/2014/main" id="{8C08424C-210A-EBC8-F9C9-3F8EEFAD3B98}"/>
              </a:ext>
            </a:extLst>
          </p:cNvPr>
          <p:cNvSpPr txBox="1">
            <a:spLocks/>
          </p:cNvSpPr>
          <p:nvPr/>
        </p:nvSpPr>
        <p:spPr>
          <a:xfrm>
            <a:off x="1939136" y="2666866"/>
            <a:ext cx="1478318" cy="551871"/>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dirty="0"/>
          </a:p>
          <a:p>
            <a:pPr marL="201168" lvl="1" indent="0">
              <a:buFont typeface="Calibri" pitchFamily="34" charset="0"/>
              <a:buNone/>
            </a:pPr>
            <a:r>
              <a:rPr lang="en-US" sz="3200" b="1" u="sng" dirty="0"/>
              <a:t>P/V Tool</a:t>
            </a:r>
          </a:p>
        </p:txBody>
      </p:sp>
      <p:sp>
        <p:nvSpPr>
          <p:cNvPr id="15" name="Content Placeholder 2">
            <a:extLst>
              <a:ext uri="{FF2B5EF4-FFF2-40B4-BE49-F238E27FC236}">
                <a16:creationId xmlns:a16="http://schemas.microsoft.com/office/drawing/2014/main" id="{F57E0835-77B0-72F9-85D7-0620276EDC7F}"/>
              </a:ext>
            </a:extLst>
          </p:cNvPr>
          <p:cNvSpPr txBox="1">
            <a:spLocks/>
          </p:cNvSpPr>
          <p:nvPr/>
        </p:nvSpPr>
        <p:spPr>
          <a:xfrm>
            <a:off x="6169892" y="2666865"/>
            <a:ext cx="4887132" cy="551871"/>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dirty="0"/>
          </a:p>
          <a:p>
            <a:pPr marL="201168" lvl="1" indent="0">
              <a:buFont typeface="Calibri" pitchFamily="34" charset="0"/>
              <a:buNone/>
            </a:pPr>
            <a:r>
              <a:rPr lang="en-US" sz="3200" b="1" u="sng" dirty="0"/>
              <a:t>Esophageal Pressure Monitoring Catheter</a:t>
            </a:r>
          </a:p>
        </p:txBody>
      </p:sp>
    </p:spTree>
    <p:extLst>
      <p:ext uri="{BB962C8B-B14F-4D97-AF65-F5344CB8AC3E}">
        <p14:creationId xmlns:p14="http://schemas.microsoft.com/office/powerpoint/2010/main" val="426946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2A18224-D4DB-5C68-A691-3E4409A636FC}"/>
              </a:ext>
            </a:extLst>
          </p:cNvPr>
          <p:cNvSpPr txBox="1">
            <a:spLocks/>
          </p:cNvSpPr>
          <p:nvPr/>
        </p:nvSpPr>
        <p:spPr>
          <a:xfrm>
            <a:off x="7859485" y="634946"/>
            <a:ext cx="3690257"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dirty="0"/>
              <a:t>P/V Tool</a:t>
            </a:r>
            <a:endParaRPr lang="en-US"/>
          </a:p>
        </p:txBody>
      </p:sp>
      <p:pic>
        <p:nvPicPr>
          <p:cNvPr id="16" name="Picture 15">
            <a:extLst>
              <a:ext uri="{FF2B5EF4-FFF2-40B4-BE49-F238E27FC236}">
                <a16:creationId xmlns:a16="http://schemas.microsoft.com/office/drawing/2014/main" id="{09F7AF6E-6764-4279-6E1D-635AD5ADC18B}"/>
              </a:ext>
            </a:extLst>
          </p:cNvPr>
          <p:cNvPicPr>
            <a:picLocks noChangeAspect="1"/>
          </p:cNvPicPr>
          <p:nvPr/>
        </p:nvPicPr>
        <p:blipFill>
          <a:blip r:embed="rId2"/>
          <a:stretch>
            <a:fillRect/>
          </a:stretch>
        </p:blipFill>
        <p:spPr>
          <a:xfrm>
            <a:off x="633999" y="999775"/>
            <a:ext cx="6909801" cy="4595018"/>
          </a:xfrm>
          <a:prstGeom prst="rect">
            <a:avLst/>
          </a:prstGeom>
        </p:spPr>
      </p:pic>
      <p:cxnSp>
        <p:nvCxnSpPr>
          <p:cNvPr id="29" name="Straight Connector 2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461F38E8-127B-CF46-6278-4B083F7DBAD1}"/>
              </a:ext>
            </a:extLst>
          </p:cNvPr>
          <p:cNvSpPr txBox="1">
            <a:spLocks/>
          </p:cNvSpPr>
          <p:nvPr/>
        </p:nvSpPr>
        <p:spPr>
          <a:xfrm>
            <a:off x="7859485" y="2198914"/>
            <a:ext cx="3690257" cy="36701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t> Assesses lung recruitability</a:t>
            </a:r>
          </a:p>
          <a:p>
            <a:pPr>
              <a:buFont typeface="Wingdings" panose="05000000000000000000" pitchFamily="2" charset="2"/>
              <a:buChar char="Ø"/>
            </a:pPr>
            <a:r>
              <a:rPr lang="en-US" dirty="0"/>
              <a:t> Determines lower inflection 	point (optimal Peep)</a:t>
            </a:r>
          </a:p>
          <a:p>
            <a:pPr>
              <a:buFont typeface="Wingdings" panose="05000000000000000000" pitchFamily="2" charset="2"/>
              <a:buChar char="Ø"/>
            </a:pPr>
            <a:r>
              <a:rPr lang="en-US" dirty="0"/>
              <a:t> Provides consistent recruitment 	maneuvers</a:t>
            </a:r>
          </a:p>
          <a:p>
            <a:pPr marL="0" indent="0">
              <a:buNone/>
            </a:pPr>
            <a:endParaRPr lang="en-US" dirty="0"/>
          </a:p>
        </p:txBody>
      </p:sp>
      <p:sp>
        <p:nvSpPr>
          <p:cNvPr id="31" name="Rectangle 3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9F925071-E9AE-F4DD-250F-27908B471858}"/>
              </a:ext>
            </a:extLst>
          </p:cNvPr>
          <p:cNvSpPr txBox="1"/>
          <p:nvPr/>
        </p:nvSpPr>
        <p:spPr>
          <a:xfrm>
            <a:off x="8561738" y="4533580"/>
            <a:ext cx="2540577" cy="1200329"/>
          </a:xfrm>
          <a:prstGeom prst="rect">
            <a:avLst/>
          </a:prstGeom>
          <a:noFill/>
        </p:spPr>
        <p:txBody>
          <a:bodyPr wrap="square" rtlCol="0">
            <a:spAutoFit/>
          </a:bodyPr>
          <a:lstStyle/>
          <a:p>
            <a:r>
              <a:rPr lang="en-US" i="1" dirty="0">
                <a:solidFill>
                  <a:schemeClr val="tx1">
                    <a:lumMod val="75000"/>
                    <a:lumOff val="25000"/>
                  </a:schemeClr>
                </a:solidFill>
              </a:rPr>
              <a:t>Note:  The patient must be completely passive to obtain accurate data for diagnostic maneuvers</a:t>
            </a:r>
          </a:p>
        </p:txBody>
      </p:sp>
    </p:spTree>
    <p:extLst>
      <p:ext uri="{BB962C8B-B14F-4D97-AF65-F5344CB8AC3E}">
        <p14:creationId xmlns:p14="http://schemas.microsoft.com/office/powerpoint/2010/main" val="683670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CA4329-A299-309D-71DE-9C64A4C46519}"/>
              </a:ext>
            </a:extLst>
          </p:cNvPr>
          <p:cNvSpPr txBox="1">
            <a:spLocks/>
          </p:cNvSpPr>
          <p:nvPr/>
        </p:nvSpPr>
        <p:spPr>
          <a:xfrm>
            <a:off x="355361" y="205987"/>
            <a:ext cx="7238135" cy="97847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Transpulmonary Pressure</a:t>
            </a:r>
            <a:endParaRPr lang="en-US" dirty="0"/>
          </a:p>
        </p:txBody>
      </p:sp>
      <p:pic>
        <p:nvPicPr>
          <p:cNvPr id="12" name="Picture 11">
            <a:extLst>
              <a:ext uri="{FF2B5EF4-FFF2-40B4-BE49-F238E27FC236}">
                <a16:creationId xmlns:a16="http://schemas.microsoft.com/office/drawing/2014/main" id="{6E8C886F-8877-A65E-C5CF-AF606158674A}"/>
              </a:ext>
            </a:extLst>
          </p:cNvPr>
          <p:cNvPicPr>
            <a:picLocks noChangeAspect="1"/>
          </p:cNvPicPr>
          <p:nvPr/>
        </p:nvPicPr>
        <p:blipFill>
          <a:blip r:embed="rId2"/>
          <a:stretch>
            <a:fillRect/>
          </a:stretch>
        </p:blipFill>
        <p:spPr>
          <a:xfrm>
            <a:off x="355361" y="2783465"/>
            <a:ext cx="7589353" cy="3804023"/>
          </a:xfrm>
          <a:prstGeom prst="rect">
            <a:avLst/>
          </a:prstGeom>
        </p:spPr>
      </p:pic>
      <p:sp>
        <p:nvSpPr>
          <p:cNvPr id="13" name="Rectangle: Rounded Corners 12">
            <a:extLst>
              <a:ext uri="{FF2B5EF4-FFF2-40B4-BE49-F238E27FC236}">
                <a16:creationId xmlns:a16="http://schemas.microsoft.com/office/drawing/2014/main" id="{C7549563-1D72-3B50-34C4-30F86A676E81}"/>
              </a:ext>
            </a:extLst>
          </p:cNvPr>
          <p:cNvSpPr/>
          <p:nvPr/>
        </p:nvSpPr>
        <p:spPr>
          <a:xfrm>
            <a:off x="5544074" y="3199802"/>
            <a:ext cx="2400639" cy="633289"/>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E3F4547-5419-8653-60D4-5ECC86640442}"/>
              </a:ext>
            </a:extLst>
          </p:cNvPr>
          <p:cNvPicPr>
            <a:picLocks noChangeAspect="1"/>
          </p:cNvPicPr>
          <p:nvPr/>
        </p:nvPicPr>
        <p:blipFill>
          <a:blip r:embed="rId3"/>
          <a:stretch>
            <a:fillRect/>
          </a:stretch>
        </p:blipFill>
        <p:spPr>
          <a:xfrm>
            <a:off x="9037348" y="695222"/>
            <a:ext cx="2592692" cy="5368705"/>
          </a:xfrm>
          <a:prstGeom prst="rect">
            <a:avLst/>
          </a:prstGeom>
        </p:spPr>
      </p:pic>
      <p:sp>
        <p:nvSpPr>
          <p:cNvPr id="15" name="Content Placeholder 2">
            <a:extLst>
              <a:ext uri="{FF2B5EF4-FFF2-40B4-BE49-F238E27FC236}">
                <a16:creationId xmlns:a16="http://schemas.microsoft.com/office/drawing/2014/main" id="{1EB32811-514A-CFE4-8585-5B033C6F86DB}"/>
              </a:ext>
            </a:extLst>
          </p:cNvPr>
          <p:cNvSpPr txBox="1">
            <a:spLocks/>
          </p:cNvSpPr>
          <p:nvPr/>
        </p:nvSpPr>
        <p:spPr>
          <a:xfrm>
            <a:off x="588266" y="1095312"/>
            <a:ext cx="8800299" cy="150934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t> Small catheter inserted into the esophagus.</a:t>
            </a:r>
          </a:p>
          <a:p>
            <a:pPr>
              <a:buFont typeface="Wingdings" panose="05000000000000000000" pitchFamily="2" charset="2"/>
              <a:buChar char="Ø"/>
            </a:pPr>
            <a:r>
              <a:rPr lang="en-US" dirty="0"/>
              <a:t> Uses the esophageal pressure as a fill-in for the plural pressure. </a:t>
            </a:r>
          </a:p>
          <a:p>
            <a:pPr>
              <a:buFont typeface="Wingdings" panose="05000000000000000000" pitchFamily="2" charset="2"/>
              <a:buChar char="Ø"/>
            </a:pPr>
            <a:r>
              <a:rPr lang="en-US" dirty="0"/>
              <a:t> Shows real time pressures vs. diagnostic maneuvers that shows only snap shots.</a:t>
            </a:r>
          </a:p>
          <a:p>
            <a:pPr marL="0" indent="0">
              <a:buFont typeface="Calibri" panose="020F0502020204030204" pitchFamily="34" charset="0"/>
              <a:buNone/>
            </a:pPr>
            <a:endParaRPr lang="en-US" dirty="0"/>
          </a:p>
        </p:txBody>
      </p:sp>
      <p:sp>
        <p:nvSpPr>
          <p:cNvPr id="16" name="Rectangle: Rounded Corners 15">
            <a:extLst>
              <a:ext uri="{FF2B5EF4-FFF2-40B4-BE49-F238E27FC236}">
                <a16:creationId xmlns:a16="http://schemas.microsoft.com/office/drawing/2014/main" id="{600FA65B-A00A-FFC7-3561-1CE9A03CAEBC}"/>
              </a:ext>
            </a:extLst>
          </p:cNvPr>
          <p:cNvSpPr/>
          <p:nvPr/>
        </p:nvSpPr>
        <p:spPr>
          <a:xfrm rot="16200000">
            <a:off x="10499059" y="4428786"/>
            <a:ext cx="858982" cy="51338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92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217F508E-CD55-BD72-FE69-A1C85710CB96}"/>
              </a:ext>
            </a:extLst>
          </p:cNvPr>
          <p:cNvPicPr>
            <a:picLocks noChangeAspect="1"/>
          </p:cNvPicPr>
          <p:nvPr/>
        </p:nvPicPr>
        <p:blipFill>
          <a:blip r:embed="rId2"/>
          <a:stretch>
            <a:fillRect/>
          </a:stretch>
        </p:blipFill>
        <p:spPr>
          <a:xfrm>
            <a:off x="248892" y="1184457"/>
            <a:ext cx="7344604" cy="5419196"/>
          </a:xfrm>
          <a:prstGeom prst="rect">
            <a:avLst/>
          </a:prstGeom>
        </p:spPr>
      </p:pic>
      <p:cxnSp>
        <p:nvCxnSpPr>
          <p:cNvPr id="3" name="Straight Arrow Connector 2">
            <a:extLst>
              <a:ext uri="{FF2B5EF4-FFF2-40B4-BE49-F238E27FC236}">
                <a16:creationId xmlns:a16="http://schemas.microsoft.com/office/drawing/2014/main" id="{C2CBB076-79FD-E3C6-9ED3-8825ED084172}"/>
              </a:ext>
            </a:extLst>
          </p:cNvPr>
          <p:cNvCxnSpPr/>
          <p:nvPr/>
        </p:nvCxnSpPr>
        <p:spPr>
          <a:xfrm flipH="1">
            <a:off x="7357014" y="1892425"/>
            <a:ext cx="105727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CDA5C3-54C2-47C0-1B6F-A4EF1F5867E8}"/>
              </a:ext>
            </a:extLst>
          </p:cNvPr>
          <p:cNvCxnSpPr/>
          <p:nvPr/>
        </p:nvCxnSpPr>
        <p:spPr>
          <a:xfrm flipH="1">
            <a:off x="7357014" y="5563278"/>
            <a:ext cx="105727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74A54E5-4257-13A6-A57A-C79CF880AE52}"/>
              </a:ext>
            </a:extLst>
          </p:cNvPr>
          <p:cNvCxnSpPr/>
          <p:nvPr/>
        </p:nvCxnSpPr>
        <p:spPr>
          <a:xfrm flipH="1">
            <a:off x="7357014" y="3807365"/>
            <a:ext cx="105727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6E6871-742C-E4C6-26F6-BDF41A4A41F7}"/>
              </a:ext>
            </a:extLst>
          </p:cNvPr>
          <p:cNvSpPr txBox="1"/>
          <p:nvPr/>
        </p:nvSpPr>
        <p:spPr>
          <a:xfrm>
            <a:off x="8414289" y="1569259"/>
            <a:ext cx="2495550" cy="646331"/>
          </a:xfrm>
          <a:prstGeom prst="rect">
            <a:avLst/>
          </a:prstGeom>
          <a:noFill/>
        </p:spPr>
        <p:txBody>
          <a:bodyPr wrap="square" rtlCol="0">
            <a:spAutoFit/>
          </a:bodyPr>
          <a:lstStyle/>
          <a:p>
            <a:r>
              <a:rPr lang="en-US" dirty="0"/>
              <a:t>PEEP (alveolar pressure at the end of exhalation)</a:t>
            </a:r>
          </a:p>
        </p:txBody>
      </p:sp>
      <p:sp>
        <p:nvSpPr>
          <p:cNvPr id="7" name="TextBox 6">
            <a:extLst>
              <a:ext uri="{FF2B5EF4-FFF2-40B4-BE49-F238E27FC236}">
                <a16:creationId xmlns:a16="http://schemas.microsoft.com/office/drawing/2014/main" id="{A7C5ABC8-D7B6-EB45-8413-7A4623E14260}"/>
              </a:ext>
            </a:extLst>
          </p:cNvPr>
          <p:cNvSpPr txBox="1"/>
          <p:nvPr/>
        </p:nvSpPr>
        <p:spPr>
          <a:xfrm>
            <a:off x="8414289" y="3207200"/>
            <a:ext cx="2495550" cy="1200329"/>
          </a:xfrm>
          <a:prstGeom prst="rect">
            <a:avLst/>
          </a:prstGeom>
          <a:noFill/>
        </p:spPr>
        <p:txBody>
          <a:bodyPr wrap="square" rtlCol="0">
            <a:spAutoFit/>
          </a:bodyPr>
          <a:lstStyle/>
          <a:p>
            <a:r>
              <a:rPr lang="en-US" dirty="0"/>
              <a:t>Esophageal pressure (being used to represent plural pressure at the end of exhalation)</a:t>
            </a:r>
          </a:p>
        </p:txBody>
      </p:sp>
      <p:sp>
        <p:nvSpPr>
          <p:cNvPr id="8" name="TextBox 7">
            <a:extLst>
              <a:ext uri="{FF2B5EF4-FFF2-40B4-BE49-F238E27FC236}">
                <a16:creationId xmlns:a16="http://schemas.microsoft.com/office/drawing/2014/main" id="{8B2E270B-BB7B-6372-2B35-5EB6E3F7DF38}"/>
              </a:ext>
            </a:extLst>
          </p:cNvPr>
          <p:cNvSpPr txBox="1"/>
          <p:nvPr/>
        </p:nvSpPr>
        <p:spPr>
          <a:xfrm>
            <a:off x="8414289" y="5048640"/>
            <a:ext cx="2495550" cy="1200329"/>
          </a:xfrm>
          <a:prstGeom prst="rect">
            <a:avLst/>
          </a:prstGeom>
          <a:noFill/>
        </p:spPr>
        <p:txBody>
          <a:bodyPr wrap="square" rtlCol="0">
            <a:spAutoFit/>
          </a:bodyPr>
          <a:lstStyle/>
          <a:p>
            <a:r>
              <a:rPr lang="en-US" dirty="0"/>
              <a:t>Transpulmonary pressure (difference between the PEEP and Pes) </a:t>
            </a:r>
          </a:p>
        </p:txBody>
      </p:sp>
      <p:sp>
        <p:nvSpPr>
          <p:cNvPr id="9" name="Title 1">
            <a:extLst>
              <a:ext uri="{FF2B5EF4-FFF2-40B4-BE49-F238E27FC236}">
                <a16:creationId xmlns:a16="http://schemas.microsoft.com/office/drawing/2014/main" id="{CBCA4329-A299-309D-71DE-9C64A4C46519}"/>
              </a:ext>
            </a:extLst>
          </p:cNvPr>
          <p:cNvSpPr txBox="1">
            <a:spLocks/>
          </p:cNvSpPr>
          <p:nvPr/>
        </p:nvSpPr>
        <p:spPr>
          <a:xfrm>
            <a:off x="355361" y="205987"/>
            <a:ext cx="7238135" cy="97847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Transpulmonary Pressure</a:t>
            </a:r>
            <a:endParaRPr lang="en-US" dirty="0"/>
          </a:p>
        </p:txBody>
      </p:sp>
      <p:sp>
        <p:nvSpPr>
          <p:cNvPr id="10" name="Rectangle: Rounded Corners 9">
            <a:extLst>
              <a:ext uri="{FF2B5EF4-FFF2-40B4-BE49-F238E27FC236}">
                <a16:creationId xmlns:a16="http://schemas.microsoft.com/office/drawing/2014/main" id="{981D653B-78E2-8F98-5773-CC9AD91EE127}"/>
              </a:ext>
            </a:extLst>
          </p:cNvPr>
          <p:cNvSpPr/>
          <p:nvPr/>
        </p:nvSpPr>
        <p:spPr>
          <a:xfrm>
            <a:off x="3118176" y="5591395"/>
            <a:ext cx="1114425" cy="55245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A2805D-AAC0-9F15-83F7-D5F85E0F107F}"/>
              </a:ext>
            </a:extLst>
          </p:cNvPr>
          <p:cNvSpPr txBox="1"/>
          <p:nvPr/>
        </p:nvSpPr>
        <p:spPr>
          <a:xfrm>
            <a:off x="11630040" y="6122980"/>
            <a:ext cx="561960" cy="246221"/>
          </a:xfrm>
          <a:prstGeom prst="rect">
            <a:avLst/>
          </a:prstGeom>
          <a:noFill/>
        </p:spPr>
        <p:txBody>
          <a:bodyPr wrap="square" rtlCol="0">
            <a:spAutoFit/>
          </a:bodyPr>
          <a:lstStyle/>
          <a:p>
            <a:pPr algn="ctr"/>
            <a:r>
              <a:rPr lang="en-US" sz="1000" dirty="0"/>
              <a:t>[20]</a:t>
            </a:r>
          </a:p>
        </p:txBody>
      </p:sp>
    </p:spTree>
    <p:extLst>
      <p:ext uri="{BB962C8B-B14F-4D97-AF65-F5344CB8AC3E}">
        <p14:creationId xmlns:p14="http://schemas.microsoft.com/office/powerpoint/2010/main" val="201953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911B1-6B17-2578-FC32-7D800983623C}"/>
              </a:ext>
            </a:extLst>
          </p:cNvPr>
          <p:cNvSpPr>
            <a:spLocks noGrp="1"/>
          </p:cNvSpPr>
          <p:nvPr>
            <p:ph idx="1"/>
          </p:nvPr>
        </p:nvSpPr>
        <p:spPr>
          <a:xfrm>
            <a:off x="1096963" y="1928861"/>
            <a:ext cx="5303520" cy="3280448"/>
          </a:xfrm>
        </p:spPr>
        <p:txBody>
          <a:bodyPr>
            <a:normAutofit/>
          </a:bodyPr>
          <a:lstStyle/>
          <a:p>
            <a:pPr>
              <a:buFont typeface="Wingdings" panose="05000000000000000000" pitchFamily="2" charset="2"/>
              <a:buChar char="Ø"/>
            </a:pPr>
            <a:r>
              <a:rPr lang="en-US" dirty="0"/>
              <a:t> Allows for more appropriate PEEP settings</a:t>
            </a:r>
          </a:p>
          <a:p>
            <a:pPr>
              <a:buFont typeface="Wingdings" panose="05000000000000000000" pitchFamily="2" charset="2"/>
              <a:buChar char="Ø"/>
            </a:pPr>
            <a:r>
              <a:rPr lang="en-US" dirty="0"/>
              <a:t> Lowers the number of vented days</a:t>
            </a:r>
          </a:p>
          <a:p>
            <a:pPr>
              <a:buFont typeface="Wingdings" panose="05000000000000000000" pitchFamily="2" charset="2"/>
              <a:buChar char="Ø"/>
            </a:pPr>
            <a:r>
              <a:rPr lang="en-US" dirty="0"/>
              <a:t> Allows trending and quicker response to deteriorating respiratory status</a:t>
            </a:r>
          </a:p>
          <a:p>
            <a:pPr>
              <a:buFont typeface="Wingdings" panose="05000000000000000000" pitchFamily="2" charset="2"/>
              <a:buChar char="Ø"/>
            </a:pPr>
            <a:r>
              <a:rPr lang="en-US" dirty="0"/>
              <a:t> Great for patients with circumferential burns to their torso and/or patients that have been aggressively resuscitated.</a:t>
            </a:r>
          </a:p>
        </p:txBody>
      </p:sp>
      <p:sp>
        <p:nvSpPr>
          <p:cNvPr id="4" name="Title 1">
            <a:extLst>
              <a:ext uri="{FF2B5EF4-FFF2-40B4-BE49-F238E27FC236}">
                <a16:creationId xmlns:a16="http://schemas.microsoft.com/office/drawing/2014/main" id="{74027E0F-CBD3-8DD3-47A3-3C8F561B672E}"/>
              </a:ext>
            </a:extLst>
          </p:cNvPr>
          <p:cNvSpPr>
            <a:spLocks noGrp="1"/>
          </p:cNvSpPr>
          <p:nvPr>
            <p:ph type="title"/>
          </p:nvPr>
        </p:nvSpPr>
        <p:spPr>
          <a:xfrm>
            <a:off x="1096963" y="287338"/>
            <a:ext cx="10058400" cy="1449387"/>
          </a:xfrm>
        </p:spPr>
        <p:txBody>
          <a:bodyPr>
            <a:normAutofit/>
          </a:bodyPr>
          <a:lstStyle/>
          <a:p>
            <a:r>
              <a:rPr lang="en-US" dirty="0"/>
              <a:t>P/V TOOL, EPM, and Transpulmonary Pressure</a:t>
            </a:r>
          </a:p>
        </p:txBody>
      </p:sp>
      <p:pic>
        <p:nvPicPr>
          <p:cNvPr id="5" name="Picture 4">
            <a:extLst>
              <a:ext uri="{FF2B5EF4-FFF2-40B4-BE49-F238E27FC236}">
                <a16:creationId xmlns:a16="http://schemas.microsoft.com/office/drawing/2014/main" id="{3DD5DC29-C6CD-FD17-4722-E82A632BABBD}"/>
              </a:ext>
            </a:extLst>
          </p:cNvPr>
          <p:cNvPicPr>
            <a:picLocks noChangeAspect="1"/>
          </p:cNvPicPr>
          <p:nvPr/>
        </p:nvPicPr>
        <p:blipFill>
          <a:blip r:embed="rId2"/>
          <a:stretch>
            <a:fillRect/>
          </a:stretch>
        </p:blipFill>
        <p:spPr>
          <a:xfrm>
            <a:off x="7352867" y="2060574"/>
            <a:ext cx="3400858" cy="3455417"/>
          </a:xfrm>
          <a:prstGeom prst="rect">
            <a:avLst/>
          </a:prstGeom>
        </p:spPr>
      </p:pic>
    </p:spTree>
    <p:extLst>
      <p:ext uri="{BB962C8B-B14F-4D97-AF65-F5344CB8AC3E}">
        <p14:creationId xmlns:p14="http://schemas.microsoft.com/office/powerpoint/2010/main" val="257632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C9E7-04A8-829D-8625-16CFCB81265D}"/>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995F3E0A-60F5-723B-85AD-988B684E2693}"/>
              </a:ext>
            </a:extLst>
          </p:cNvPr>
          <p:cNvSpPr>
            <a:spLocks noGrp="1"/>
          </p:cNvSpPr>
          <p:nvPr>
            <p:ph idx="1"/>
          </p:nvPr>
        </p:nvSpPr>
        <p:spPr/>
        <p:txBody>
          <a:bodyPr/>
          <a:lstStyle/>
          <a:p>
            <a:pPr>
              <a:buFont typeface="Wingdings" panose="05000000000000000000" pitchFamily="2" charset="2"/>
              <a:buChar char="Ø"/>
            </a:pPr>
            <a:r>
              <a:rPr lang="en-US" dirty="0"/>
              <a:t> Early and consistent intervention is key to treating inhalation injuries</a:t>
            </a:r>
          </a:p>
          <a:p>
            <a:pPr>
              <a:buFont typeface="Wingdings" panose="05000000000000000000" pitchFamily="2" charset="2"/>
              <a:buChar char="Ø"/>
            </a:pPr>
            <a:r>
              <a:rPr lang="en-US" dirty="0"/>
              <a:t> A push for new strategies in treating inhalation injuries will continue to highlight the importance of the interdisciplinary team in the critical care setting.</a:t>
            </a:r>
          </a:p>
          <a:p>
            <a:pPr>
              <a:buFont typeface="Wingdings" panose="05000000000000000000" pitchFamily="2" charset="2"/>
              <a:buChar char="Ø"/>
            </a:pPr>
            <a:endParaRPr lang="en-US" dirty="0"/>
          </a:p>
          <a:p>
            <a:pPr marL="0" indent="0" algn="ctr">
              <a:buNone/>
            </a:pPr>
            <a:r>
              <a:rPr lang="en-US" dirty="0"/>
              <a:t>Big thank you for everyone that has encouraged and gently bullied me to be a better RT than I was the day before!</a:t>
            </a:r>
          </a:p>
        </p:txBody>
      </p:sp>
    </p:spTree>
    <p:extLst>
      <p:ext uri="{BB962C8B-B14F-4D97-AF65-F5344CB8AC3E}">
        <p14:creationId xmlns:p14="http://schemas.microsoft.com/office/powerpoint/2010/main" val="313938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7816-AC6E-0963-D363-F5B875B60B9A}"/>
              </a:ext>
            </a:extLst>
          </p:cNvPr>
          <p:cNvSpPr>
            <a:spLocks noGrp="1"/>
          </p:cNvSpPr>
          <p:nvPr>
            <p:ph type="title"/>
          </p:nvPr>
        </p:nvSpPr>
        <p:spPr/>
        <p:txBody>
          <a:bodyPr/>
          <a:lstStyle/>
          <a:p>
            <a:r>
              <a:rPr lang="en-US" dirty="0"/>
              <a:t>Disclosures </a:t>
            </a:r>
          </a:p>
        </p:txBody>
      </p:sp>
      <p:sp>
        <p:nvSpPr>
          <p:cNvPr id="3" name="Content Placeholder 2">
            <a:extLst>
              <a:ext uri="{FF2B5EF4-FFF2-40B4-BE49-F238E27FC236}">
                <a16:creationId xmlns:a16="http://schemas.microsoft.com/office/drawing/2014/main" id="{B6C0D05C-D13E-A9C3-E308-76CF622CA02C}"/>
              </a:ext>
            </a:extLst>
          </p:cNvPr>
          <p:cNvSpPr>
            <a:spLocks noGrp="1"/>
          </p:cNvSpPr>
          <p:nvPr>
            <p:ph idx="1"/>
          </p:nvPr>
        </p:nvSpPr>
        <p:spPr>
          <a:xfrm>
            <a:off x="1097280" y="2667771"/>
            <a:ext cx="10058400" cy="761230"/>
          </a:xfrm>
        </p:spPr>
        <p:txBody>
          <a:bodyPr/>
          <a:lstStyle/>
          <a:p>
            <a:r>
              <a:rPr lang="en-US" dirty="0">
                <a:solidFill>
                  <a:schemeClr val="tx1"/>
                </a:solidFill>
              </a:rPr>
              <a:t>I</a:t>
            </a:r>
            <a:r>
              <a:rPr lang="en-US" sz="2000" dirty="0">
                <a:solidFill>
                  <a:schemeClr val="tx1"/>
                </a:solidFill>
              </a:rPr>
              <a:t> have no conflicts of interest in relation to this program</a:t>
            </a:r>
            <a:r>
              <a:rPr lang="en-US" dirty="0">
                <a:solidFill>
                  <a:schemeClr val="tx1"/>
                </a:solidFill>
              </a:rPr>
              <a:t> </a:t>
            </a:r>
            <a:r>
              <a:rPr lang="en-US" sz="2000" dirty="0">
                <a:solidFill>
                  <a:schemeClr val="tx1"/>
                </a:solidFill>
              </a:rPr>
              <a:t>and no financial interest in any product mentioned in this presentation</a:t>
            </a:r>
          </a:p>
          <a:p>
            <a:endParaRPr lang="en-US" sz="2000" dirty="0">
              <a:solidFill>
                <a:schemeClr val="tx1"/>
              </a:solidFill>
            </a:endParaRPr>
          </a:p>
          <a:p>
            <a:pPr marL="0" indent="0">
              <a:buNone/>
            </a:pPr>
            <a:endParaRPr lang="en-US" dirty="0"/>
          </a:p>
        </p:txBody>
      </p:sp>
    </p:spTree>
    <p:extLst>
      <p:ext uri="{BB962C8B-B14F-4D97-AF65-F5344CB8AC3E}">
        <p14:creationId xmlns:p14="http://schemas.microsoft.com/office/powerpoint/2010/main" val="2752661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6319-3821-D277-5764-310B48EE25B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79EF4CB-CC82-967E-66F2-5D195C530028}"/>
              </a:ext>
            </a:extLst>
          </p:cNvPr>
          <p:cNvSpPr>
            <a:spLocks noGrp="1"/>
          </p:cNvSpPr>
          <p:nvPr>
            <p:ph idx="1"/>
          </p:nvPr>
        </p:nvSpPr>
        <p:spPr>
          <a:xfrm>
            <a:off x="1097280" y="1845733"/>
            <a:ext cx="10058400" cy="4416522"/>
          </a:xfrm>
        </p:spPr>
        <p:txBody>
          <a:bodyPr>
            <a:normAutofit fontScale="92500" lnSpcReduction="10000"/>
          </a:bodyPr>
          <a:lstStyle/>
          <a:p>
            <a:r>
              <a:rPr lang="en-US" sz="900" dirty="0">
                <a:cs typeface="Calibri" panose="020F0502020204030204" pitchFamily="34" charset="0"/>
              </a:rPr>
              <a:t>Burn Incidence and Treatment in the United States: 2016. American Burn Association. </a:t>
            </a:r>
            <a:r>
              <a:rPr lang="en-US" sz="900" i="1" dirty="0">
                <a:cs typeface="Calibri" panose="020F0502020204030204" pitchFamily="34" charset="0"/>
              </a:rPr>
              <a:t>Webpage</a:t>
            </a:r>
            <a:r>
              <a:rPr lang="en-US" sz="900" dirty="0">
                <a:cs typeface="Calibri" panose="020F0502020204030204" pitchFamily="34" charset="0"/>
              </a:rPr>
              <a:t>: http://ameriburn.org/who-we-are/media/burn-incidence-fact-sheet/. </a:t>
            </a:r>
            <a:r>
              <a:rPr lang="en-US" sz="900" i="1" dirty="0">
                <a:cs typeface="Calibri" panose="020F0502020204030204" pitchFamily="34" charset="0"/>
              </a:rPr>
              <a:t>Accessed: </a:t>
            </a:r>
            <a:r>
              <a:rPr lang="en-US" sz="900" dirty="0">
                <a:cs typeface="Calibri" panose="020F0502020204030204" pitchFamily="34" charset="0"/>
              </a:rPr>
              <a:t>September 2, 2020 [7]</a:t>
            </a:r>
          </a:p>
          <a:p>
            <a:r>
              <a:rPr lang="en-US" sz="900" dirty="0">
                <a:cs typeface="Calibri" panose="020F0502020204030204" pitchFamily="34" charset="0"/>
              </a:rPr>
              <a:t>Chart developed from the following data: What are the odds of dying from…  National Safety Council.  </a:t>
            </a:r>
            <a:r>
              <a:rPr lang="en-US" sz="900" i="1" dirty="0">
                <a:cs typeface="Calibri" panose="020F0502020204030204" pitchFamily="34" charset="0"/>
              </a:rPr>
              <a:t>Webpage</a:t>
            </a:r>
            <a:r>
              <a:rPr lang="en-US" sz="900" dirty="0">
                <a:cs typeface="Calibri" panose="020F0502020204030204" pitchFamily="34" charset="0"/>
              </a:rPr>
              <a:t>: http://www.nsc.org/learn/safety-knowledge/Pages/injury-facts-chart.aspx. </a:t>
            </a:r>
            <a:r>
              <a:rPr lang="en-US" sz="900" i="1" dirty="0">
                <a:cs typeface="Calibri" panose="020F0502020204030204" pitchFamily="34" charset="0"/>
              </a:rPr>
              <a:t>Accessed:</a:t>
            </a:r>
            <a:r>
              <a:rPr lang="en-US" sz="900" dirty="0">
                <a:cs typeface="Calibri" panose="020F0502020204030204" pitchFamily="34" charset="0"/>
              </a:rPr>
              <a:t> September 3, 2020. [8]</a:t>
            </a:r>
          </a:p>
          <a:p>
            <a:r>
              <a:rPr lang="en-US" sz="900" b="1" dirty="0">
                <a:solidFill>
                  <a:schemeClr val="tx1">
                    <a:lumMod val="65000"/>
                    <a:lumOff val="35000"/>
                  </a:schemeClr>
                </a:solidFill>
              </a:rPr>
              <a:t>American Burn Association’s</a:t>
            </a:r>
            <a:r>
              <a:rPr lang="en-US" sz="900" baseline="50000" dirty="0">
                <a:solidFill>
                  <a:schemeClr val="tx1">
                    <a:lumMod val="65000"/>
                    <a:lumOff val="35000"/>
                  </a:schemeClr>
                </a:solidFill>
                <a:ea typeface="Segoe UI" panose="020B0502040204020203" pitchFamily="34" charset="0"/>
                <a:cs typeface="Segoe UI" panose="020B0502040204020203" pitchFamily="34" charset="0"/>
              </a:rPr>
              <a:t>®</a:t>
            </a:r>
            <a:r>
              <a:rPr lang="en-US" sz="900" b="1" dirty="0">
                <a:solidFill>
                  <a:schemeClr val="tx1">
                    <a:lumMod val="65000"/>
                    <a:lumOff val="35000"/>
                  </a:schemeClr>
                </a:solidFill>
              </a:rPr>
              <a:t> </a:t>
            </a:r>
            <a:r>
              <a:rPr lang="en-US" sz="900" dirty="0">
                <a:solidFill>
                  <a:schemeClr val="tx1">
                    <a:lumMod val="65000"/>
                    <a:lumOff val="35000"/>
                  </a:schemeClr>
                </a:solidFill>
              </a:rPr>
              <a:t>Advanced Burn Life Support (ABLS) course manual  [9]</a:t>
            </a:r>
          </a:p>
          <a:p>
            <a:pPr marL="0" indent="0">
              <a:buNone/>
            </a:pPr>
            <a:r>
              <a:rPr lang="en-US" sz="900" b="0" i="0" dirty="0">
                <a:solidFill>
                  <a:srgbClr val="212121"/>
                </a:solidFill>
                <a:effectLst/>
              </a:rPr>
              <a:t>Toon MH, </a:t>
            </a:r>
            <a:r>
              <a:rPr lang="en-US" sz="900" b="0" i="0" dirty="0" err="1">
                <a:solidFill>
                  <a:srgbClr val="212121"/>
                </a:solidFill>
                <a:effectLst/>
              </a:rPr>
              <a:t>Maybauer</a:t>
            </a:r>
            <a:r>
              <a:rPr lang="en-US" sz="900" b="0" i="0" dirty="0">
                <a:solidFill>
                  <a:srgbClr val="212121"/>
                </a:solidFill>
                <a:effectLst/>
              </a:rPr>
              <a:t> MO, Greenwood JE, </a:t>
            </a:r>
            <a:r>
              <a:rPr lang="en-US" sz="900" b="0" i="0" dirty="0" err="1">
                <a:solidFill>
                  <a:srgbClr val="212121"/>
                </a:solidFill>
                <a:effectLst/>
              </a:rPr>
              <a:t>Maybauer</a:t>
            </a:r>
            <a:r>
              <a:rPr lang="en-US" sz="900" b="0" i="0" dirty="0">
                <a:solidFill>
                  <a:srgbClr val="212121"/>
                </a:solidFill>
                <a:effectLst/>
              </a:rPr>
              <a:t> DM, Fraser JF. Management of acute smoke inhalation injury. Critic Care </a:t>
            </a:r>
            <a:r>
              <a:rPr lang="en-US" sz="900" b="0" i="0" dirty="0" err="1">
                <a:solidFill>
                  <a:srgbClr val="212121"/>
                </a:solidFill>
                <a:effectLst/>
              </a:rPr>
              <a:t>Resusc</a:t>
            </a:r>
            <a:r>
              <a:rPr lang="en-US" sz="900" b="0" i="0" dirty="0">
                <a:solidFill>
                  <a:srgbClr val="212121"/>
                </a:solidFill>
                <a:effectLst/>
              </a:rPr>
              <a:t>. 2010;12:53–61 [10]</a:t>
            </a:r>
          </a:p>
          <a:p>
            <a:pPr marL="0" indent="0">
              <a:buNone/>
            </a:pPr>
            <a:r>
              <a:rPr lang="en-US" sz="900" b="0" i="0" dirty="0">
                <a:solidFill>
                  <a:srgbClr val="212121"/>
                </a:solidFill>
                <a:effectLst/>
              </a:rPr>
              <a:t>Mandel J, Hales CA. Smoke inhalation. Waltham, MA: UpToDate; 2014. Available from: </a:t>
            </a:r>
            <a:r>
              <a:rPr lang="en-US" sz="900" b="1" i="0" u="sng" dirty="0">
                <a:solidFill>
                  <a:srgbClr val="376FAA"/>
                </a:solidFill>
                <a:effectLst/>
                <a:hlinkClick r:id="rId2"/>
              </a:rPr>
              <a:t>www.uptodate.com/contents/smoke-inhalation</a:t>
            </a:r>
            <a:r>
              <a:rPr lang="en-US" sz="900" b="1" i="0" dirty="0">
                <a:solidFill>
                  <a:srgbClr val="212121"/>
                </a:solidFill>
                <a:effectLst/>
              </a:rPr>
              <a:t>.</a:t>
            </a:r>
            <a:r>
              <a:rPr lang="en-US" sz="900" b="0" i="0" dirty="0">
                <a:solidFill>
                  <a:srgbClr val="212121"/>
                </a:solidFill>
                <a:effectLst/>
              </a:rPr>
              <a:t> Accessed 2014 Dec 8. [11]</a:t>
            </a:r>
          </a:p>
          <a:p>
            <a:pPr marL="0" indent="0">
              <a:buNone/>
            </a:pPr>
            <a:r>
              <a:rPr lang="en-US" sz="900" b="0" i="0" dirty="0">
                <a:solidFill>
                  <a:srgbClr val="212121"/>
                </a:solidFill>
                <a:effectLst/>
              </a:rPr>
              <a:t>Dries DJ, </a:t>
            </a:r>
            <a:r>
              <a:rPr lang="en-US" sz="900" b="0" i="0" dirty="0" err="1">
                <a:solidFill>
                  <a:srgbClr val="212121"/>
                </a:solidFill>
                <a:effectLst/>
              </a:rPr>
              <a:t>Endorf</a:t>
            </a:r>
            <a:r>
              <a:rPr lang="en-US" sz="900" b="0" i="0" dirty="0">
                <a:solidFill>
                  <a:srgbClr val="212121"/>
                </a:solidFill>
                <a:effectLst/>
              </a:rPr>
              <a:t> FW. Inhalation injury: epidemiology, pathology, treatment strategies. </a:t>
            </a:r>
            <a:r>
              <a:rPr lang="en-US" sz="900" b="0" i="0" dirty="0" err="1">
                <a:solidFill>
                  <a:srgbClr val="212121"/>
                </a:solidFill>
                <a:effectLst/>
              </a:rPr>
              <a:t>Scand</a:t>
            </a:r>
            <a:r>
              <a:rPr lang="en-US" sz="900" b="0" i="0" dirty="0">
                <a:solidFill>
                  <a:srgbClr val="212121"/>
                </a:solidFill>
                <a:effectLst/>
              </a:rPr>
              <a:t> J Trauma </a:t>
            </a:r>
            <a:r>
              <a:rPr lang="en-US" sz="900" b="0" i="0" dirty="0" err="1">
                <a:solidFill>
                  <a:srgbClr val="212121"/>
                </a:solidFill>
                <a:effectLst/>
              </a:rPr>
              <a:t>Resusc</a:t>
            </a:r>
            <a:r>
              <a:rPr lang="en-US" sz="900" b="0" i="0" dirty="0">
                <a:solidFill>
                  <a:srgbClr val="212121"/>
                </a:solidFill>
                <a:effectLst/>
              </a:rPr>
              <a:t> </a:t>
            </a:r>
            <a:r>
              <a:rPr lang="en-US" sz="900" b="0" i="0" dirty="0" err="1">
                <a:solidFill>
                  <a:srgbClr val="212121"/>
                </a:solidFill>
                <a:effectLst/>
              </a:rPr>
              <a:t>Emerg</a:t>
            </a:r>
            <a:r>
              <a:rPr lang="en-US" sz="900" b="0" i="0" dirty="0">
                <a:solidFill>
                  <a:srgbClr val="212121"/>
                </a:solidFill>
                <a:effectLst/>
              </a:rPr>
              <a:t> Med. 2013;21:31. [12]</a:t>
            </a:r>
          </a:p>
          <a:p>
            <a:pPr marL="0" indent="0">
              <a:buNone/>
            </a:pPr>
            <a:r>
              <a:rPr lang="en-US" sz="900" dirty="0">
                <a:hlinkClick r:id="rId3"/>
              </a:rPr>
              <a:t>Carbon Monoxide | NIOSH | CDC</a:t>
            </a:r>
            <a:r>
              <a:rPr lang="en-US" sz="900" dirty="0"/>
              <a:t>, July 2018 [13]</a:t>
            </a:r>
          </a:p>
          <a:p>
            <a:pPr marL="0" indent="0">
              <a:buNone/>
            </a:pPr>
            <a:r>
              <a:rPr lang="en-US" sz="900" b="0" i="0" dirty="0">
                <a:solidFill>
                  <a:srgbClr val="212121"/>
                </a:solidFill>
                <a:effectLst/>
              </a:rPr>
              <a:t>Schwartz LR, Balakrishnan C. Thermal burns. In: </a:t>
            </a:r>
            <a:r>
              <a:rPr lang="en-US" sz="900" b="0" i="0" dirty="0" err="1">
                <a:solidFill>
                  <a:srgbClr val="212121"/>
                </a:solidFill>
                <a:effectLst/>
              </a:rPr>
              <a:t>Tintinalli</a:t>
            </a:r>
            <a:r>
              <a:rPr lang="en-US" sz="900" b="0" i="0" dirty="0">
                <a:solidFill>
                  <a:srgbClr val="212121"/>
                </a:solidFill>
                <a:effectLst/>
              </a:rPr>
              <a:t> JE, </a:t>
            </a:r>
            <a:r>
              <a:rPr lang="en-US" sz="900" b="0" i="0" dirty="0" err="1">
                <a:solidFill>
                  <a:srgbClr val="212121"/>
                </a:solidFill>
                <a:effectLst/>
              </a:rPr>
              <a:t>Stapczynski</a:t>
            </a:r>
            <a:r>
              <a:rPr lang="en-US" sz="900" b="0" i="0" dirty="0">
                <a:solidFill>
                  <a:srgbClr val="212121"/>
                </a:solidFill>
                <a:effectLst/>
              </a:rPr>
              <a:t> SJ, Ma JO, Cline DM, </a:t>
            </a:r>
            <a:r>
              <a:rPr lang="en-US" sz="900" b="0" i="0" dirty="0" err="1">
                <a:solidFill>
                  <a:srgbClr val="212121"/>
                </a:solidFill>
                <a:effectLst/>
              </a:rPr>
              <a:t>Cydulka</a:t>
            </a:r>
            <a:r>
              <a:rPr lang="en-US" sz="900" b="0" i="0" dirty="0">
                <a:solidFill>
                  <a:srgbClr val="212121"/>
                </a:solidFill>
                <a:effectLst/>
              </a:rPr>
              <a:t> RK, Meckler GD, editors. </a:t>
            </a:r>
            <a:r>
              <a:rPr lang="en-US" sz="900" b="0" i="0" dirty="0" err="1">
                <a:solidFill>
                  <a:srgbClr val="212121"/>
                </a:solidFill>
                <a:effectLst/>
              </a:rPr>
              <a:t>Tintinalli’s</a:t>
            </a:r>
            <a:r>
              <a:rPr lang="en-US" sz="900" b="0" i="0" dirty="0">
                <a:solidFill>
                  <a:srgbClr val="212121"/>
                </a:solidFill>
                <a:effectLst/>
              </a:rPr>
              <a:t> emergency medicine: a comprehensive study guide. 7th ed. New York, NY: The McGraw-Hill Companies; 2011. pp. 1374–80. [14]</a:t>
            </a:r>
          </a:p>
          <a:p>
            <a:pPr marL="0" indent="0">
              <a:buNone/>
            </a:pPr>
            <a:r>
              <a:rPr lang="en-US" sz="900" b="0" i="0" dirty="0" err="1">
                <a:solidFill>
                  <a:srgbClr val="212121"/>
                </a:solidFill>
                <a:effectLst/>
              </a:rPr>
              <a:t>Anseeuw</a:t>
            </a:r>
            <a:r>
              <a:rPr lang="en-US" sz="900" b="0" i="0" dirty="0">
                <a:solidFill>
                  <a:srgbClr val="212121"/>
                </a:solidFill>
                <a:effectLst/>
              </a:rPr>
              <a:t> K, </a:t>
            </a:r>
            <a:r>
              <a:rPr lang="en-US" sz="900" b="0" i="0" dirty="0" err="1">
                <a:solidFill>
                  <a:srgbClr val="212121"/>
                </a:solidFill>
                <a:effectLst/>
              </a:rPr>
              <a:t>Delvau</a:t>
            </a:r>
            <a:r>
              <a:rPr lang="en-US" sz="900" b="0" i="0" dirty="0">
                <a:solidFill>
                  <a:srgbClr val="212121"/>
                </a:solidFill>
                <a:effectLst/>
              </a:rPr>
              <a:t> N, </a:t>
            </a:r>
            <a:r>
              <a:rPr lang="en-US" sz="900" b="0" i="0" dirty="0" err="1">
                <a:solidFill>
                  <a:srgbClr val="212121"/>
                </a:solidFill>
                <a:effectLst/>
              </a:rPr>
              <a:t>Burillo-Putze</a:t>
            </a:r>
            <a:r>
              <a:rPr lang="en-US" sz="900" b="0" i="0" dirty="0">
                <a:solidFill>
                  <a:srgbClr val="212121"/>
                </a:solidFill>
                <a:effectLst/>
              </a:rPr>
              <a:t> G, De </a:t>
            </a:r>
            <a:r>
              <a:rPr lang="en-US" sz="900" b="0" i="0" dirty="0" err="1">
                <a:solidFill>
                  <a:srgbClr val="212121"/>
                </a:solidFill>
                <a:effectLst/>
              </a:rPr>
              <a:t>Iaco</a:t>
            </a:r>
            <a:r>
              <a:rPr lang="en-US" sz="900" b="0" i="0" dirty="0">
                <a:solidFill>
                  <a:srgbClr val="212121"/>
                </a:solidFill>
                <a:effectLst/>
              </a:rPr>
              <a:t> F, </a:t>
            </a:r>
            <a:r>
              <a:rPr lang="en-US" sz="900" b="0" i="0" dirty="0" err="1">
                <a:solidFill>
                  <a:srgbClr val="212121"/>
                </a:solidFill>
                <a:effectLst/>
              </a:rPr>
              <a:t>Geldner</a:t>
            </a:r>
            <a:r>
              <a:rPr lang="en-US" sz="900" b="0" i="0" dirty="0">
                <a:solidFill>
                  <a:srgbClr val="212121"/>
                </a:solidFill>
                <a:effectLst/>
              </a:rPr>
              <a:t> G, </a:t>
            </a:r>
            <a:r>
              <a:rPr lang="en-US" sz="900" b="0" i="0" dirty="0" err="1">
                <a:solidFill>
                  <a:srgbClr val="212121"/>
                </a:solidFill>
                <a:effectLst/>
              </a:rPr>
              <a:t>Holmström</a:t>
            </a:r>
            <a:r>
              <a:rPr lang="en-US" sz="900" b="0" i="0" dirty="0">
                <a:solidFill>
                  <a:srgbClr val="212121"/>
                </a:solidFill>
                <a:effectLst/>
              </a:rPr>
              <a:t> P, et al. Cyanide poisoning by fire smoke inhalation: a European expert consensus. </a:t>
            </a:r>
            <a:r>
              <a:rPr lang="en-US" sz="900" b="0" i="0" dirty="0" err="1">
                <a:solidFill>
                  <a:srgbClr val="212121"/>
                </a:solidFill>
                <a:effectLst/>
              </a:rPr>
              <a:t>Eur</a:t>
            </a:r>
            <a:r>
              <a:rPr lang="en-US" sz="900" b="0" i="0" dirty="0">
                <a:solidFill>
                  <a:srgbClr val="212121"/>
                </a:solidFill>
                <a:effectLst/>
              </a:rPr>
              <a:t> J </a:t>
            </a:r>
            <a:r>
              <a:rPr lang="en-US" sz="900" b="0" i="0" dirty="0" err="1">
                <a:solidFill>
                  <a:srgbClr val="212121"/>
                </a:solidFill>
                <a:effectLst/>
              </a:rPr>
              <a:t>Emerg</a:t>
            </a:r>
            <a:r>
              <a:rPr lang="en-US" sz="900" b="0" i="0" dirty="0">
                <a:solidFill>
                  <a:srgbClr val="212121"/>
                </a:solidFill>
                <a:effectLst/>
              </a:rPr>
              <a:t> Med. 2013;20(1):2–9. [15]</a:t>
            </a:r>
          </a:p>
          <a:p>
            <a:pPr marL="0" indent="0">
              <a:buNone/>
            </a:pPr>
            <a:r>
              <a:rPr lang="en-US" sz="900" b="0" i="0" dirty="0">
                <a:solidFill>
                  <a:srgbClr val="212121"/>
                </a:solidFill>
                <a:effectLst/>
              </a:rPr>
              <a:t>Kim CH, Woo H, Hyun IG, Song WJ, Kim C, Choi JH, Kim DG, Lee MG, Jung KS. Pulmonary function assessment in the early phase of patients with smoke inhalation injury from fire. J </a:t>
            </a:r>
            <a:r>
              <a:rPr lang="en-US" sz="900" b="0" i="0" dirty="0" err="1">
                <a:solidFill>
                  <a:srgbClr val="212121"/>
                </a:solidFill>
                <a:effectLst/>
              </a:rPr>
              <a:t>Thorac</a:t>
            </a:r>
            <a:r>
              <a:rPr lang="en-US" sz="900" b="0" i="0" dirty="0">
                <a:solidFill>
                  <a:srgbClr val="212121"/>
                </a:solidFill>
                <a:effectLst/>
              </a:rPr>
              <a:t> Dis. 2014 Jun;6(6):617-24. </a:t>
            </a:r>
            <a:r>
              <a:rPr lang="en-US" sz="900" b="0" i="0" dirty="0" err="1">
                <a:solidFill>
                  <a:srgbClr val="212121"/>
                </a:solidFill>
                <a:effectLst/>
              </a:rPr>
              <a:t>doi</a:t>
            </a:r>
            <a:r>
              <a:rPr lang="en-US" sz="900" b="0" i="0" dirty="0">
                <a:solidFill>
                  <a:srgbClr val="212121"/>
                </a:solidFill>
                <a:effectLst/>
              </a:rPr>
              <a:t>: 10.3978/j.issn.2072-1439.2014.04.11. PMID: 24976982; PMCID: PMC4073388. </a:t>
            </a:r>
            <a:r>
              <a:rPr lang="en-US" sz="900" dirty="0">
                <a:solidFill>
                  <a:srgbClr val="212121"/>
                </a:solidFill>
              </a:rPr>
              <a:t>[16]</a:t>
            </a:r>
          </a:p>
          <a:p>
            <a:pPr marL="0" indent="0">
              <a:buNone/>
            </a:pPr>
            <a:r>
              <a:rPr lang="en-US" sz="900" dirty="0">
                <a:solidFill>
                  <a:srgbClr val="212121"/>
                </a:solidFill>
              </a:rPr>
              <a:t>Charles, Walton &amp; Collins, Declan &amp; </a:t>
            </a:r>
            <a:r>
              <a:rPr lang="en-US" sz="900" dirty="0" err="1">
                <a:solidFill>
                  <a:srgbClr val="212121"/>
                </a:solidFill>
              </a:rPr>
              <a:t>Mandalia</a:t>
            </a:r>
            <a:r>
              <a:rPr lang="en-US" sz="900" dirty="0">
                <a:solidFill>
                  <a:srgbClr val="212121"/>
                </a:solidFill>
              </a:rPr>
              <a:t>, </a:t>
            </a:r>
            <a:r>
              <a:rPr lang="en-US" sz="900" dirty="0" err="1">
                <a:solidFill>
                  <a:srgbClr val="212121"/>
                </a:solidFill>
              </a:rPr>
              <a:t>Sundhiya</a:t>
            </a:r>
            <a:r>
              <a:rPr lang="en-US" sz="900" dirty="0">
                <a:solidFill>
                  <a:srgbClr val="212121"/>
                </a:solidFill>
              </a:rPr>
              <a:t> &amp; </a:t>
            </a:r>
            <a:r>
              <a:rPr lang="en-US" sz="900" dirty="0" err="1">
                <a:solidFill>
                  <a:srgbClr val="212121"/>
                </a:solidFill>
              </a:rPr>
              <a:t>Matwala</a:t>
            </a:r>
            <a:r>
              <a:rPr lang="en-US" sz="900" dirty="0">
                <a:solidFill>
                  <a:srgbClr val="212121"/>
                </a:solidFill>
              </a:rPr>
              <a:t>, Kabir &amp; Dutt, Atul &amp; Tatlock, Jason &amp; Singh, </a:t>
            </a:r>
            <a:r>
              <a:rPr lang="en-US" sz="900" dirty="0" err="1">
                <a:solidFill>
                  <a:srgbClr val="212121"/>
                </a:solidFill>
              </a:rPr>
              <a:t>Suveer</a:t>
            </a:r>
            <a:r>
              <a:rPr lang="en-US" sz="900" dirty="0">
                <a:solidFill>
                  <a:srgbClr val="212121"/>
                </a:solidFill>
              </a:rPr>
              <a:t>. (2021). Impact of inhalation injury on outcomes in critically ill burns patients: 12-year experience at the London regional burns </a:t>
            </a:r>
            <a:r>
              <a:rPr lang="en-US" sz="900" dirty="0" err="1">
                <a:solidFill>
                  <a:srgbClr val="212121"/>
                </a:solidFill>
              </a:rPr>
              <a:t>centre</a:t>
            </a:r>
            <a:r>
              <a:rPr lang="en-US" sz="900" dirty="0">
                <a:solidFill>
                  <a:srgbClr val="212121"/>
                </a:solidFill>
              </a:rPr>
              <a:t>. Burns. 48. 10.1016/j.burns.2021.11.018. [17]</a:t>
            </a:r>
          </a:p>
          <a:p>
            <a:pPr marL="0" indent="0">
              <a:buNone/>
            </a:pPr>
            <a:r>
              <a:rPr lang="en-US" sz="900" b="0" i="0" dirty="0" err="1">
                <a:solidFill>
                  <a:srgbClr val="212121"/>
                </a:solidFill>
                <a:effectLst/>
              </a:rPr>
              <a:t>Enkhbaatar</a:t>
            </a:r>
            <a:r>
              <a:rPr lang="en-US" sz="900" b="0" i="0" dirty="0">
                <a:solidFill>
                  <a:srgbClr val="212121"/>
                </a:solidFill>
                <a:effectLst/>
              </a:rPr>
              <a:t> P, Murakami K, Cox R, Westphal M, Morita N, Brantley K, Burke A, Hawkins H, </a:t>
            </a:r>
            <a:r>
              <a:rPr lang="en-US" sz="900" b="0" i="0" dirty="0" err="1">
                <a:solidFill>
                  <a:srgbClr val="212121"/>
                </a:solidFill>
                <a:effectLst/>
              </a:rPr>
              <a:t>Schmalstieg</a:t>
            </a:r>
            <a:r>
              <a:rPr lang="en-US" sz="900" b="0" i="0" dirty="0">
                <a:solidFill>
                  <a:srgbClr val="212121"/>
                </a:solidFill>
                <a:effectLst/>
              </a:rPr>
              <a:t> F, Traber L, Herndon D, Traber D. Aerosolized tissue plasminogen inhibitor improves pulmonary function in sheep with burn and smoke inhalation. </a:t>
            </a:r>
            <a:r>
              <a:rPr lang="en-US" sz="900" b="0" i="1" dirty="0">
                <a:solidFill>
                  <a:srgbClr val="212121"/>
                </a:solidFill>
                <a:effectLst/>
              </a:rPr>
              <a:t>Shock. </a:t>
            </a:r>
            <a:r>
              <a:rPr lang="en-US" sz="900" b="0" i="0" dirty="0">
                <a:solidFill>
                  <a:srgbClr val="212121"/>
                </a:solidFill>
                <a:effectLst/>
              </a:rPr>
              <a:t>2004;</a:t>
            </a:r>
            <a:r>
              <a:rPr lang="en-US" sz="900" b="1" i="0" dirty="0">
                <a:solidFill>
                  <a:srgbClr val="212121"/>
                </a:solidFill>
                <a:effectLst/>
              </a:rPr>
              <a:t>22</a:t>
            </a:r>
            <a:r>
              <a:rPr lang="en-US" sz="900" b="0" i="0" dirty="0">
                <a:solidFill>
                  <a:srgbClr val="212121"/>
                </a:solidFill>
                <a:effectLst/>
              </a:rPr>
              <a:t>:70–75. </a:t>
            </a:r>
            <a:r>
              <a:rPr lang="en-US" sz="900" b="0" i="0" dirty="0" err="1">
                <a:solidFill>
                  <a:srgbClr val="212121"/>
                </a:solidFill>
                <a:effectLst/>
              </a:rPr>
              <a:t>doi</a:t>
            </a:r>
            <a:r>
              <a:rPr lang="en-US" sz="900" b="0" i="0" dirty="0">
                <a:solidFill>
                  <a:srgbClr val="212121"/>
                </a:solidFill>
                <a:effectLst/>
              </a:rPr>
              <a:t>: 10.1097/01.shk.0000129201.38588.85 [18]</a:t>
            </a:r>
          </a:p>
          <a:p>
            <a:pPr marL="0" indent="0">
              <a:buNone/>
            </a:pPr>
            <a:r>
              <a:rPr lang="en-US" sz="900" b="0" i="0" dirty="0">
                <a:solidFill>
                  <a:srgbClr val="212121"/>
                </a:solidFill>
                <a:effectLst/>
              </a:rPr>
              <a:t>Lange M, </a:t>
            </a:r>
            <a:r>
              <a:rPr lang="en-US" sz="900" b="0" i="0" dirty="0" err="1">
                <a:solidFill>
                  <a:srgbClr val="212121"/>
                </a:solidFill>
                <a:effectLst/>
              </a:rPr>
              <a:t>Hamahata</a:t>
            </a:r>
            <a:r>
              <a:rPr lang="en-US" sz="900" b="0" i="0" dirty="0">
                <a:solidFill>
                  <a:srgbClr val="212121"/>
                </a:solidFill>
                <a:effectLst/>
              </a:rPr>
              <a:t> A, Traber DL, Cox RA, </a:t>
            </a:r>
            <a:r>
              <a:rPr lang="en-US" sz="900" b="0" i="0" dirty="0" err="1">
                <a:solidFill>
                  <a:srgbClr val="212121"/>
                </a:solidFill>
                <a:effectLst/>
              </a:rPr>
              <a:t>Kulp</a:t>
            </a:r>
            <a:r>
              <a:rPr lang="en-US" sz="900" b="0" i="0" dirty="0">
                <a:solidFill>
                  <a:srgbClr val="212121"/>
                </a:solidFill>
                <a:effectLst/>
              </a:rPr>
              <a:t> GA, Nakano Y, Traber LD, Herndon DN, </a:t>
            </a:r>
            <a:r>
              <a:rPr lang="en-US" sz="900" b="0" i="0" dirty="0" err="1">
                <a:solidFill>
                  <a:srgbClr val="212121"/>
                </a:solidFill>
                <a:effectLst/>
              </a:rPr>
              <a:t>Enkhbaatar</a:t>
            </a:r>
            <a:r>
              <a:rPr lang="en-US" sz="900" b="0" i="0" dirty="0">
                <a:solidFill>
                  <a:srgbClr val="212121"/>
                </a:solidFill>
                <a:effectLst/>
              </a:rPr>
              <a:t> P. Preclinical evaluation of epinephrine nebulization to reduce airway hyperemia and improve oxygenation after smoke inhalation injury. </a:t>
            </a:r>
            <a:r>
              <a:rPr lang="en-US" sz="900" b="0" i="1" dirty="0">
                <a:solidFill>
                  <a:srgbClr val="212121"/>
                </a:solidFill>
                <a:effectLst/>
              </a:rPr>
              <a:t>Crit Care Med. </a:t>
            </a:r>
            <a:r>
              <a:rPr lang="en-US" sz="900" b="0" i="0" dirty="0">
                <a:solidFill>
                  <a:srgbClr val="212121"/>
                </a:solidFill>
                <a:effectLst/>
              </a:rPr>
              <a:t>2011;</a:t>
            </a:r>
            <a:r>
              <a:rPr lang="en-US" sz="900" b="1" i="0" dirty="0">
                <a:solidFill>
                  <a:srgbClr val="212121"/>
                </a:solidFill>
                <a:effectLst/>
              </a:rPr>
              <a:t>39</a:t>
            </a:r>
            <a:r>
              <a:rPr lang="en-US" sz="900" b="0" i="0" dirty="0">
                <a:solidFill>
                  <a:srgbClr val="212121"/>
                </a:solidFill>
                <a:effectLst/>
              </a:rPr>
              <a:t>:718–724. </a:t>
            </a:r>
            <a:r>
              <a:rPr lang="en-US" sz="900" b="0" i="0" dirty="0" err="1">
                <a:solidFill>
                  <a:srgbClr val="212121"/>
                </a:solidFill>
                <a:effectLst/>
              </a:rPr>
              <a:t>doi</a:t>
            </a:r>
            <a:r>
              <a:rPr lang="en-US" sz="900" b="0" i="0" dirty="0">
                <a:solidFill>
                  <a:srgbClr val="212121"/>
                </a:solidFill>
                <a:effectLst/>
              </a:rPr>
              <a:t>: 10.1097/CCM.0b013e318207ec52 [19]</a:t>
            </a:r>
          </a:p>
          <a:p>
            <a:pPr marL="0" indent="0">
              <a:buNone/>
            </a:pPr>
            <a:r>
              <a:rPr lang="en-US" sz="900" dirty="0">
                <a:ea typeface="Cambria" panose="02040503050406030204" pitchFamily="18" charset="0"/>
              </a:rPr>
              <a:t>Dr. Jean-Michel </a:t>
            </a:r>
            <a:r>
              <a:rPr lang="en-US" sz="900" dirty="0" err="1">
                <a:ea typeface="Cambria" panose="02040503050406030204" pitchFamily="18" charset="0"/>
              </a:rPr>
              <a:t>Arnel</a:t>
            </a:r>
            <a:r>
              <a:rPr lang="en-US" sz="900" dirty="0">
                <a:ea typeface="Cambria" panose="02040503050406030204" pitchFamily="18" charset="0"/>
              </a:rPr>
              <a:t>, Dr. Aude </a:t>
            </a:r>
            <a:r>
              <a:rPr lang="en-US" sz="900" dirty="0" err="1">
                <a:ea typeface="Cambria" panose="02040503050406030204" pitchFamily="18" charset="0"/>
              </a:rPr>
              <a:t>Garnero</a:t>
            </a:r>
            <a:r>
              <a:rPr lang="en-US" sz="900" dirty="0">
                <a:ea typeface="Cambria" panose="02040503050406030204" pitchFamily="18" charset="0"/>
              </a:rPr>
              <a:t>, Munir </a:t>
            </a:r>
            <a:r>
              <a:rPr lang="en-US" sz="900" dirty="0" err="1">
                <a:ea typeface="Cambria" panose="02040503050406030204" pitchFamily="18" charset="0"/>
              </a:rPr>
              <a:t>Karjaghli</a:t>
            </a:r>
            <a:r>
              <a:rPr lang="en-US" sz="900" dirty="0">
                <a:ea typeface="Cambria" panose="02040503050406030204" pitchFamily="18" charset="0"/>
              </a:rPr>
              <a:t> (July 2015) 13 Expert Tips: Esophageal Pressure Measurement in ARDs Patients. 2</a:t>
            </a:r>
            <a:r>
              <a:rPr lang="en-US" sz="900" baseline="30000" dirty="0">
                <a:ea typeface="Cambria" panose="02040503050406030204" pitchFamily="18" charset="0"/>
              </a:rPr>
              <a:t>nd</a:t>
            </a:r>
            <a:r>
              <a:rPr lang="en-US" sz="900" dirty="0">
                <a:ea typeface="Cambria" panose="02040503050406030204" pitchFamily="18" charset="0"/>
              </a:rPr>
              <a:t> Edition . Hamiltonmedicalcollage.com[20]</a:t>
            </a:r>
          </a:p>
          <a:p>
            <a:endParaRPr lang="en-US" sz="1200" dirty="0">
              <a:solidFill>
                <a:schemeClr val="tx1">
                  <a:lumMod val="65000"/>
                  <a:lumOff val="35000"/>
                </a:schemeClr>
              </a:solidFill>
              <a:latin typeface="Calibri" panose="020F0502020204030204" pitchFamily="34" charset="0"/>
              <a:cs typeface="Calibri" panose="020F0502020204030204" pitchFamily="34" charset="0"/>
            </a:endParaRPr>
          </a:p>
          <a:p>
            <a:endParaRPr lang="en-US" sz="1200" dirty="0"/>
          </a:p>
        </p:txBody>
      </p:sp>
    </p:spTree>
    <p:extLst>
      <p:ext uri="{BB962C8B-B14F-4D97-AF65-F5344CB8AC3E}">
        <p14:creationId xmlns:p14="http://schemas.microsoft.com/office/powerpoint/2010/main" val="364752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AE67-6804-8C85-81C3-4E4DC8263D0C}"/>
              </a:ext>
            </a:extLst>
          </p:cNvPr>
          <p:cNvSpPr>
            <a:spLocks noGrp="1"/>
          </p:cNvSpPr>
          <p:nvPr>
            <p:ph type="title"/>
          </p:nvPr>
        </p:nvSpPr>
        <p:spPr/>
        <p:txBody>
          <a:bodyPr/>
          <a:lstStyle/>
          <a:p>
            <a:r>
              <a:rPr lang="en-US" dirty="0"/>
              <a:t>Burns</a:t>
            </a:r>
          </a:p>
        </p:txBody>
      </p:sp>
      <p:sp>
        <p:nvSpPr>
          <p:cNvPr id="3" name="Content Placeholder 2">
            <a:extLst>
              <a:ext uri="{FF2B5EF4-FFF2-40B4-BE49-F238E27FC236}">
                <a16:creationId xmlns:a16="http://schemas.microsoft.com/office/drawing/2014/main" id="{DBE72C29-416B-241C-85E6-D387205DAED1}"/>
              </a:ext>
            </a:extLst>
          </p:cNvPr>
          <p:cNvSpPr>
            <a:spLocks noGrp="1"/>
          </p:cNvSpPr>
          <p:nvPr>
            <p:ph idx="1"/>
          </p:nvPr>
        </p:nvSpPr>
        <p:spPr>
          <a:xfrm>
            <a:off x="1097280" y="1932782"/>
            <a:ext cx="6273338" cy="3945466"/>
          </a:xfrm>
        </p:spPr>
        <p:txBody>
          <a:bodyPr>
            <a:normAutofit/>
          </a:bodyPr>
          <a:lstStyle/>
          <a:p>
            <a:r>
              <a:rPr lang="en-US" dirty="0"/>
              <a:t>Burn injuries are responsible for over </a:t>
            </a:r>
            <a:r>
              <a:rPr lang="en-US" b="1" dirty="0"/>
              <a:t>486,000</a:t>
            </a:r>
            <a:r>
              <a:rPr lang="en-US" dirty="0"/>
              <a:t> visits to the emergency department every year.  </a:t>
            </a:r>
          </a:p>
          <a:p>
            <a:r>
              <a:rPr lang="en-US" b="1" dirty="0"/>
              <a:t>For those admitted to a burn center:</a:t>
            </a:r>
            <a:endParaRPr lang="en-US" baseline="30000" dirty="0"/>
          </a:p>
          <a:p>
            <a:pPr marL="685800" lvl="1" indent="-342900">
              <a:buFont typeface="Wingdings" panose="05000000000000000000" pitchFamily="2" charset="2"/>
              <a:buChar char="Ø"/>
            </a:pPr>
            <a:r>
              <a:rPr lang="en-US" sz="2000" b="1" dirty="0"/>
              <a:t>Survival rate</a:t>
            </a:r>
            <a:r>
              <a:rPr lang="en-US" sz="2000" dirty="0"/>
              <a:t>:  96.8%  </a:t>
            </a:r>
          </a:p>
          <a:p>
            <a:pPr marL="600075" lvl="1" indent="-257175">
              <a:buFont typeface="Wingdings" panose="05000000000000000000" pitchFamily="2" charset="2"/>
              <a:buChar char="Ø"/>
            </a:pPr>
            <a:endParaRPr lang="en-US" sz="2000" dirty="0"/>
          </a:p>
          <a:p>
            <a:pPr marL="628650" lvl="1" indent="-285750">
              <a:buFont typeface="Wingdings" panose="05000000000000000000" pitchFamily="2" charset="2"/>
              <a:buChar char="Ø"/>
            </a:pPr>
            <a:r>
              <a:rPr lang="en-US" sz="2000" b="1" dirty="0"/>
              <a:t>Gender</a:t>
            </a:r>
            <a:r>
              <a:rPr lang="en-US" sz="2000" dirty="0"/>
              <a:t>:  68% male and 32% were female</a:t>
            </a:r>
          </a:p>
          <a:p>
            <a:pPr marL="600075" lvl="1" indent="-257175">
              <a:buFont typeface="Wingdings" panose="05000000000000000000" pitchFamily="2" charset="2"/>
              <a:buChar char="Ø"/>
            </a:pPr>
            <a:endParaRPr lang="en-US" sz="2000" dirty="0"/>
          </a:p>
          <a:p>
            <a:pPr marL="628650" lvl="1" indent="-285750">
              <a:buFont typeface="Wingdings" panose="05000000000000000000" pitchFamily="2" charset="2"/>
              <a:buChar char="Ø"/>
            </a:pPr>
            <a:r>
              <a:rPr lang="en-US" sz="2000" b="1" dirty="0"/>
              <a:t>Ethnicity</a:t>
            </a:r>
            <a:r>
              <a:rPr lang="en-US" sz="2000" dirty="0"/>
              <a:t>:  59% Caucasian, 20% African-American, and 14% were Hispanic</a:t>
            </a:r>
          </a:p>
          <a:p>
            <a:pPr marL="600075" lvl="1" indent="-257175">
              <a:buFont typeface="Wingdings" panose="05000000000000000000" pitchFamily="2" charset="2"/>
              <a:buChar char="Ø"/>
            </a:pPr>
            <a:endParaRPr lang="en-US" sz="2000" dirty="0"/>
          </a:p>
          <a:p>
            <a:pPr marL="628650" lvl="1" indent="-285750">
              <a:buFont typeface="Wingdings" panose="05000000000000000000" pitchFamily="2" charset="2"/>
              <a:buChar char="Ø"/>
            </a:pPr>
            <a:r>
              <a:rPr lang="en-US" sz="2000" b="1" dirty="0"/>
              <a:t>Injury location</a:t>
            </a:r>
            <a:r>
              <a:rPr lang="en-US" sz="2000" dirty="0"/>
              <a:t>: 73% of injuries occurred at home</a:t>
            </a:r>
          </a:p>
          <a:p>
            <a:endParaRPr lang="en-US" dirty="0">
              <a:solidFill>
                <a:schemeClr val="tx1"/>
              </a:solidFill>
            </a:endParaRPr>
          </a:p>
        </p:txBody>
      </p:sp>
      <p:pic>
        <p:nvPicPr>
          <p:cNvPr id="4" name="Picture 2" descr="Burn Injuries (Chapter 8) - Color Atlas of Emergency Trauma">
            <a:extLst>
              <a:ext uri="{FF2B5EF4-FFF2-40B4-BE49-F238E27FC236}">
                <a16:creationId xmlns:a16="http://schemas.microsoft.com/office/drawing/2014/main" id="{C3A8D67F-246F-7A4A-5D1B-A3260CF81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755" y="1845734"/>
            <a:ext cx="3866051" cy="4119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E11B37-4925-851D-D523-331AC94E93DD}"/>
              </a:ext>
            </a:extLst>
          </p:cNvPr>
          <p:cNvSpPr txBox="1"/>
          <p:nvPr/>
        </p:nvSpPr>
        <p:spPr>
          <a:xfrm>
            <a:off x="11731768" y="6000849"/>
            <a:ext cx="460232" cy="369332"/>
          </a:xfrm>
          <a:prstGeom prst="rect">
            <a:avLst/>
          </a:prstGeom>
          <a:noFill/>
        </p:spPr>
        <p:txBody>
          <a:bodyPr wrap="square" rtlCol="0">
            <a:spAutoFit/>
          </a:bodyPr>
          <a:lstStyle/>
          <a:p>
            <a:pPr algn="ctr"/>
            <a:r>
              <a:rPr lang="en-US" dirty="0"/>
              <a:t>[7]</a:t>
            </a:r>
          </a:p>
        </p:txBody>
      </p:sp>
    </p:spTree>
    <p:extLst>
      <p:ext uri="{BB962C8B-B14F-4D97-AF65-F5344CB8AC3E}">
        <p14:creationId xmlns:p14="http://schemas.microsoft.com/office/powerpoint/2010/main" val="115967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4E48-85AF-410E-B26E-036C4818FAD0}"/>
              </a:ext>
            </a:extLst>
          </p:cNvPr>
          <p:cNvSpPr>
            <a:spLocks noGrp="1"/>
          </p:cNvSpPr>
          <p:nvPr>
            <p:ph type="title"/>
          </p:nvPr>
        </p:nvSpPr>
        <p:spPr>
          <a:xfrm>
            <a:off x="1097280" y="286603"/>
            <a:ext cx="10058400" cy="1450757"/>
          </a:xfrm>
        </p:spPr>
        <p:txBody>
          <a:bodyPr>
            <a:normAutofit/>
          </a:bodyPr>
          <a:lstStyle/>
          <a:p>
            <a:r>
              <a:rPr lang="en-US"/>
              <a:t>4 Major Types</a:t>
            </a:r>
          </a:p>
        </p:txBody>
      </p:sp>
      <p:graphicFrame>
        <p:nvGraphicFramePr>
          <p:cNvPr id="5" name="Content Placeholder 2">
            <a:extLst>
              <a:ext uri="{FF2B5EF4-FFF2-40B4-BE49-F238E27FC236}">
                <a16:creationId xmlns:a16="http://schemas.microsoft.com/office/drawing/2014/main" id="{F77C560C-17A2-E3AE-D545-8343F3E85AB2}"/>
              </a:ext>
            </a:extLst>
          </p:cNvPr>
          <p:cNvGraphicFramePr>
            <a:graphicFrameLocks noGrp="1"/>
          </p:cNvGraphicFramePr>
          <p:nvPr>
            <p:ph idx="1"/>
            <p:extLst>
              <p:ext uri="{D42A27DB-BD31-4B8C-83A1-F6EECF244321}">
                <p14:modId xmlns:p14="http://schemas.microsoft.com/office/powerpoint/2010/main" val="2704833275"/>
              </p:ext>
            </p:extLst>
          </p:nvPr>
        </p:nvGraphicFramePr>
        <p:xfrm>
          <a:off x="1066800" y="1441290"/>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C634F94-81D0-8132-6301-BD0ADB2CA546}"/>
              </a:ext>
            </a:extLst>
          </p:cNvPr>
          <p:cNvSpPr txBox="1"/>
          <p:nvPr/>
        </p:nvSpPr>
        <p:spPr>
          <a:xfrm>
            <a:off x="2581275" y="4908878"/>
            <a:ext cx="8115300" cy="1015663"/>
          </a:xfrm>
          <a:prstGeom prst="rect">
            <a:avLst/>
          </a:prstGeom>
          <a:noFill/>
        </p:spPr>
        <p:txBody>
          <a:bodyPr wrap="square" rtlCol="0">
            <a:spAutoFit/>
          </a:bodyPr>
          <a:lstStyle/>
          <a:p>
            <a:pPr algn="ctr"/>
            <a:r>
              <a:rPr lang="en-US" sz="2000" dirty="0"/>
              <a:t>Primary Survey and initial care is the same for all mechanisms of injury.  </a:t>
            </a:r>
          </a:p>
          <a:p>
            <a:pPr algn="ctr"/>
            <a:endParaRPr lang="en-US" sz="2000" dirty="0"/>
          </a:p>
          <a:p>
            <a:pPr algn="ctr"/>
            <a:r>
              <a:rPr lang="en-US" sz="2000" dirty="0"/>
              <a:t>Secondary Survey will differ based on the type injury.  </a:t>
            </a:r>
          </a:p>
        </p:txBody>
      </p:sp>
    </p:spTree>
    <p:extLst>
      <p:ext uri="{BB962C8B-B14F-4D97-AF65-F5344CB8AC3E}">
        <p14:creationId xmlns:p14="http://schemas.microsoft.com/office/powerpoint/2010/main" val="214595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75ECD-B75A-5DB5-16B7-A7E31B344A5A}"/>
              </a:ext>
            </a:extLst>
          </p:cNvPr>
          <p:cNvSpPr>
            <a:spLocks noGrp="1"/>
          </p:cNvSpPr>
          <p:nvPr>
            <p:ph type="title"/>
          </p:nvPr>
        </p:nvSpPr>
        <p:spPr>
          <a:xfrm>
            <a:off x="6411685" y="634946"/>
            <a:ext cx="5127171" cy="1450757"/>
          </a:xfrm>
        </p:spPr>
        <p:txBody>
          <a:bodyPr>
            <a:normAutofit/>
          </a:bodyPr>
          <a:lstStyle/>
          <a:p>
            <a:r>
              <a:rPr lang="en-US" dirty="0"/>
              <a:t>Survival Rates  </a:t>
            </a:r>
          </a:p>
        </p:txBody>
      </p:sp>
      <p:pic>
        <p:nvPicPr>
          <p:cNvPr id="4" name="Picture 3" descr="Graphical user interface, application&#10;&#10;Description automatically generated">
            <a:extLst>
              <a:ext uri="{FF2B5EF4-FFF2-40B4-BE49-F238E27FC236}">
                <a16:creationId xmlns:a16="http://schemas.microsoft.com/office/drawing/2014/main" id="{47951C4F-79AD-BAAE-B39D-B454BCF5E47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915684" y="645106"/>
            <a:ext cx="4906643" cy="5247747"/>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6B48C8A-875A-9217-5280-9B801D01C453}"/>
              </a:ext>
            </a:extLst>
          </p:cNvPr>
          <p:cNvSpPr>
            <a:spLocks noGrp="1"/>
          </p:cNvSpPr>
          <p:nvPr>
            <p:ph idx="1"/>
          </p:nvPr>
        </p:nvSpPr>
        <p:spPr>
          <a:xfrm>
            <a:off x="6411684" y="2198914"/>
            <a:ext cx="5127172" cy="3670180"/>
          </a:xfrm>
        </p:spPr>
        <p:txBody>
          <a:bodyPr>
            <a:normAutofit/>
          </a:bodyPr>
          <a:lstStyle/>
          <a:p>
            <a:r>
              <a:rPr lang="en-US" dirty="0"/>
              <a:t>The odds of a person dying from exposure to fire, flames, or smoke is about </a:t>
            </a:r>
            <a:r>
              <a:rPr lang="en-US" b="1" dirty="0"/>
              <a:t>1 in 1,498. </a:t>
            </a:r>
          </a:p>
          <a:p>
            <a:endParaRPr lang="en-US" b="1" dirty="0"/>
          </a:p>
          <a:p>
            <a:r>
              <a:rPr lang="en-US" b="1" dirty="0"/>
              <a:t>Survivability of 96% </a:t>
            </a:r>
            <a:r>
              <a:rPr lang="en-US" dirty="0"/>
              <a:t>for the moderate to severely-injured burn victim that receives care are a burn center.</a:t>
            </a:r>
          </a:p>
          <a:p>
            <a:endParaRPr lang="en-US" dirty="0"/>
          </a:p>
          <a:p>
            <a:r>
              <a:rPr lang="en-US" dirty="0"/>
              <a:t>Early interventions are key! </a:t>
            </a:r>
          </a:p>
          <a:p>
            <a:pPr lvl="1">
              <a:buFont typeface="Wingdings" panose="05000000000000000000" pitchFamily="2" charset="2"/>
              <a:buChar char="Ø"/>
            </a:pPr>
            <a:r>
              <a:rPr lang="en-US" dirty="0"/>
              <a:t> Pre-hospital treatment and stabilization greatly improve survivability.</a:t>
            </a:r>
          </a:p>
          <a:p>
            <a:endParaRPr lang="en-US" dirty="0"/>
          </a:p>
          <a:p>
            <a:endParaRPr lang="en-US"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8BB433F1-CB3E-9249-5B23-F88DA6D2CD5B}"/>
              </a:ext>
            </a:extLst>
          </p:cNvPr>
          <p:cNvSpPr/>
          <p:nvPr/>
        </p:nvSpPr>
        <p:spPr>
          <a:xfrm>
            <a:off x="800100" y="4591050"/>
            <a:ext cx="5127172" cy="30480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D43056-74CE-7036-F6F2-FF4494638221}"/>
              </a:ext>
            </a:extLst>
          </p:cNvPr>
          <p:cNvSpPr txBox="1"/>
          <p:nvPr/>
        </p:nvSpPr>
        <p:spPr>
          <a:xfrm>
            <a:off x="11731753" y="5964984"/>
            <a:ext cx="460232" cy="369332"/>
          </a:xfrm>
          <a:prstGeom prst="rect">
            <a:avLst/>
          </a:prstGeom>
          <a:noFill/>
        </p:spPr>
        <p:txBody>
          <a:bodyPr wrap="square" rtlCol="0">
            <a:spAutoFit/>
          </a:bodyPr>
          <a:lstStyle/>
          <a:p>
            <a:pPr algn="ctr"/>
            <a:r>
              <a:rPr lang="en-US" dirty="0"/>
              <a:t>[8]</a:t>
            </a:r>
          </a:p>
        </p:txBody>
      </p:sp>
    </p:spTree>
    <p:extLst>
      <p:ext uri="{BB962C8B-B14F-4D97-AF65-F5344CB8AC3E}">
        <p14:creationId xmlns:p14="http://schemas.microsoft.com/office/powerpoint/2010/main" val="144506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278A-988C-C236-A670-943B1AF3A3EA}"/>
              </a:ext>
            </a:extLst>
          </p:cNvPr>
          <p:cNvSpPr>
            <a:spLocks noGrp="1"/>
          </p:cNvSpPr>
          <p:nvPr>
            <p:ph type="title"/>
          </p:nvPr>
        </p:nvSpPr>
        <p:spPr/>
        <p:txBody>
          <a:bodyPr/>
          <a:lstStyle/>
          <a:p>
            <a:r>
              <a:rPr lang="en-US" dirty="0"/>
              <a:t>Pre-Hospital Management</a:t>
            </a:r>
          </a:p>
        </p:txBody>
      </p:sp>
      <p:sp>
        <p:nvSpPr>
          <p:cNvPr id="3" name="Content Placeholder 2">
            <a:extLst>
              <a:ext uri="{FF2B5EF4-FFF2-40B4-BE49-F238E27FC236}">
                <a16:creationId xmlns:a16="http://schemas.microsoft.com/office/drawing/2014/main" id="{14D2A8DE-B7C3-AB0A-AE7C-CCBB98B605A2}"/>
              </a:ext>
            </a:extLst>
          </p:cNvPr>
          <p:cNvSpPr>
            <a:spLocks noGrp="1"/>
          </p:cNvSpPr>
          <p:nvPr>
            <p:ph idx="1"/>
          </p:nvPr>
        </p:nvSpPr>
        <p:spPr>
          <a:xfrm>
            <a:off x="1097280" y="1845734"/>
            <a:ext cx="6809047" cy="4471939"/>
          </a:xfrm>
        </p:spPr>
        <p:txBody>
          <a:bodyPr>
            <a:normAutofit fontScale="92500" lnSpcReduction="20000"/>
          </a:bodyPr>
          <a:lstStyle/>
          <a:p>
            <a:pPr marL="0" indent="0">
              <a:buNone/>
            </a:pPr>
            <a:r>
              <a:rPr lang="en-US" dirty="0"/>
              <a:t> </a:t>
            </a:r>
            <a:r>
              <a:rPr lang="en-US" sz="3200" i="1" u="sng" dirty="0"/>
              <a:t>Crucial to patient outcome</a:t>
            </a:r>
          </a:p>
          <a:p>
            <a:pPr>
              <a:buFont typeface="Wingdings" panose="05000000000000000000" pitchFamily="2" charset="2"/>
              <a:buChar char="Ø"/>
            </a:pPr>
            <a:r>
              <a:rPr lang="en-US" sz="2200" dirty="0"/>
              <a:t> Don’t let the shock of the wound take away from other injuries that the patient may have.</a:t>
            </a:r>
          </a:p>
          <a:p>
            <a:pPr marL="0" indent="0">
              <a:buNone/>
            </a:pPr>
            <a:r>
              <a:rPr lang="en-US" sz="2200" dirty="0"/>
              <a:t>	For example:  Did the patient jump from a second story 	window?  Was the patient in an explosion and suffered a 	penetrating wound?</a:t>
            </a:r>
          </a:p>
          <a:p>
            <a:pPr marL="0" indent="0">
              <a:buNone/>
            </a:pPr>
            <a:endParaRPr lang="en-US" sz="2200" dirty="0"/>
          </a:p>
          <a:p>
            <a:pPr marL="0" indent="0">
              <a:buNone/>
            </a:pPr>
            <a:r>
              <a:rPr lang="en-US" sz="2200" dirty="0"/>
              <a:t>Main goals for EMS:</a:t>
            </a:r>
          </a:p>
          <a:p>
            <a:pPr marL="932688" lvl="2" indent="-457200">
              <a:buFont typeface="+mj-lt"/>
              <a:buAutoNum type="arabicPeriod"/>
            </a:pPr>
            <a:r>
              <a:rPr lang="en-US" sz="1900" dirty="0"/>
              <a:t>ABC’s </a:t>
            </a:r>
          </a:p>
          <a:p>
            <a:pPr marL="932688" lvl="2" indent="-457200">
              <a:buFont typeface="+mj-lt"/>
              <a:buAutoNum type="arabicPeriod"/>
            </a:pPr>
            <a:r>
              <a:rPr lang="en-US" sz="1900" dirty="0"/>
              <a:t>Keep the patient warm</a:t>
            </a:r>
          </a:p>
          <a:p>
            <a:pPr marL="932688" lvl="2" indent="-457200">
              <a:buFont typeface="+mj-lt"/>
              <a:buAutoNum type="arabicPeriod"/>
            </a:pPr>
            <a:r>
              <a:rPr lang="en-US" sz="1900" dirty="0"/>
              <a:t>Start fluid resuscitation</a:t>
            </a:r>
          </a:p>
          <a:p>
            <a:pPr marL="0" indent="0">
              <a:buNone/>
            </a:pPr>
            <a:endParaRPr lang="en-US" sz="3200" i="1" u="sng" dirty="0"/>
          </a:p>
          <a:p>
            <a:pPr marL="0" indent="0">
              <a:buNone/>
            </a:pPr>
            <a:r>
              <a:rPr lang="en-US" dirty="0"/>
              <a:t> </a:t>
            </a:r>
          </a:p>
        </p:txBody>
      </p:sp>
      <p:pic>
        <p:nvPicPr>
          <p:cNvPr id="5" name="Picture 4">
            <a:extLst>
              <a:ext uri="{FF2B5EF4-FFF2-40B4-BE49-F238E27FC236}">
                <a16:creationId xmlns:a16="http://schemas.microsoft.com/office/drawing/2014/main" id="{900D5603-50CC-D7E0-7B9A-310B220C7BDB}"/>
              </a:ext>
            </a:extLst>
          </p:cNvPr>
          <p:cNvPicPr>
            <a:picLocks noChangeAspect="1"/>
          </p:cNvPicPr>
          <p:nvPr/>
        </p:nvPicPr>
        <p:blipFill>
          <a:blip r:embed="rId2"/>
          <a:stretch>
            <a:fillRect/>
          </a:stretch>
        </p:blipFill>
        <p:spPr>
          <a:xfrm>
            <a:off x="7298026" y="3625705"/>
            <a:ext cx="4486275" cy="2562225"/>
          </a:xfrm>
          <a:prstGeom prst="rect">
            <a:avLst/>
          </a:prstGeom>
        </p:spPr>
      </p:pic>
    </p:spTree>
    <p:extLst>
      <p:ext uri="{BB962C8B-B14F-4D97-AF65-F5344CB8AC3E}">
        <p14:creationId xmlns:p14="http://schemas.microsoft.com/office/powerpoint/2010/main" val="411502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9C7B-6588-96E2-EF76-86A93341B03E}"/>
              </a:ext>
            </a:extLst>
          </p:cNvPr>
          <p:cNvSpPr>
            <a:spLocks noGrp="1"/>
          </p:cNvSpPr>
          <p:nvPr>
            <p:ph type="title"/>
          </p:nvPr>
        </p:nvSpPr>
        <p:spPr/>
        <p:txBody>
          <a:bodyPr/>
          <a:lstStyle/>
          <a:p>
            <a:r>
              <a:rPr lang="en-US" dirty="0"/>
              <a:t>Pre-Hospital: Airway/Breathing</a:t>
            </a:r>
          </a:p>
        </p:txBody>
      </p:sp>
      <p:sp>
        <p:nvSpPr>
          <p:cNvPr id="3" name="Content Placeholder 2">
            <a:extLst>
              <a:ext uri="{FF2B5EF4-FFF2-40B4-BE49-F238E27FC236}">
                <a16:creationId xmlns:a16="http://schemas.microsoft.com/office/drawing/2014/main" id="{394D7D9B-319A-145B-B784-BACE452E4AEB}"/>
              </a:ext>
            </a:extLst>
          </p:cNvPr>
          <p:cNvSpPr>
            <a:spLocks noGrp="1"/>
          </p:cNvSpPr>
          <p:nvPr>
            <p:ph idx="1"/>
          </p:nvPr>
        </p:nvSpPr>
        <p:spPr>
          <a:xfrm>
            <a:off x="908324" y="1827262"/>
            <a:ext cx="10058400" cy="4023360"/>
          </a:xfrm>
        </p:spPr>
        <p:txBody>
          <a:bodyPr>
            <a:normAutofit/>
          </a:bodyPr>
          <a:lstStyle/>
          <a:p>
            <a:pPr marL="0" indent="0">
              <a:buNone/>
            </a:pPr>
            <a:r>
              <a:rPr lang="en-US" sz="3200" i="1" u="sng" dirty="0"/>
              <a:t>Primary Survey</a:t>
            </a:r>
          </a:p>
          <a:p>
            <a:pPr>
              <a:buFont typeface="Wingdings" panose="05000000000000000000" pitchFamily="2" charset="2"/>
              <a:buChar char="Ø"/>
            </a:pPr>
            <a:r>
              <a:rPr lang="en-US" dirty="0"/>
              <a:t> Signs of a possible inhalation injury</a:t>
            </a:r>
          </a:p>
          <a:p>
            <a:pPr marL="749808" lvl="1" indent="-457200">
              <a:buFont typeface="+mj-lt"/>
              <a:buAutoNum type="arabicPeriod"/>
            </a:pPr>
            <a:r>
              <a:rPr lang="en-US" dirty="0"/>
              <a:t>Burns to face or neck</a:t>
            </a:r>
          </a:p>
          <a:p>
            <a:pPr marL="749808" lvl="1" indent="-457200">
              <a:buFont typeface="+mj-lt"/>
              <a:buAutoNum type="arabicPeriod"/>
            </a:pPr>
            <a:r>
              <a:rPr lang="en-US" dirty="0"/>
              <a:t>Singed hair</a:t>
            </a:r>
          </a:p>
          <a:p>
            <a:pPr marL="749808" lvl="1" indent="-457200">
              <a:buFont typeface="+mj-lt"/>
              <a:buAutoNum type="arabicPeriod"/>
            </a:pPr>
            <a:r>
              <a:rPr lang="en-US" dirty="0"/>
              <a:t>Soot in upper airways</a:t>
            </a:r>
          </a:p>
          <a:p>
            <a:pPr marL="749808" lvl="1" indent="-457200">
              <a:buFont typeface="+mj-lt"/>
              <a:buAutoNum type="arabicPeriod"/>
            </a:pPr>
            <a:r>
              <a:rPr lang="en-US" dirty="0"/>
              <a:t>Voice changes, stridor, wheezing, coughing</a:t>
            </a:r>
          </a:p>
          <a:p>
            <a:pPr marL="285750" indent="-285750">
              <a:buFont typeface="Wingdings" panose="05000000000000000000" pitchFamily="2" charset="2"/>
              <a:buChar char="Ø"/>
            </a:pPr>
            <a:r>
              <a:rPr lang="en-US" dirty="0"/>
              <a:t>Brief history of injury</a:t>
            </a:r>
          </a:p>
          <a:p>
            <a:pPr marL="749808" lvl="1" indent="-457200">
              <a:buFont typeface="+mj-lt"/>
              <a:buAutoNum type="arabicPeriod"/>
            </a:pPr>
            <a:r>
              <a:rPr lang="en-US" dirty="0"/>
              <a:t>Type of fire</a:t>
            </a:r>
          </a:p>
          <a:p>
            <a:pPr marL="749808" lvl="1" indent="-457200">
              <a:buFont typeface="+mj-lt"/>
              <a:buAutoNum type="arabicPeriod"/>
            </a:pPr>
            <a:r>
              <a:rPr lang="en-US" dirty="0"/>
              <a:t>Location and duration of exposure</a:t>
            </a:r>
          </a:p>
          <a:p>
            <a:pPr marL="749808" lvl="1" indent="-457200">
              <a:buFont typeface="+mj-lt"/>
              <a:buAutoNum type="arabicPeriod"/>
            </a:pPr>
            <a:r>
              <a:rPr lang="en-US" dirty="0"/>
              <a:t>Loss of consciousness </a:t>
            </a:r>
          </a:p>
          <a:p>
            <a:pPr marL="749808" lvl="1" indent="-457200">
              <a:buFont typeface="+mj-lt"/>
              <a:buAutoNum type="arabicPeriod"/>
            </a:pPr>
            <a:endParaRPr lang="en-US" dirty="0"/>
          </a:p>
        </p:txBody>
      </p:sp>
      <p:sp>
        <p:nvSpPr>
          <p:cNvPr id="4" name="TextBox 3">
            <a:extLst>
              <a:ext uri="{FF2B5EF4-FFF2-40B4-BE49-F238E27FC236}">
                <a16:creationId xmlns:a16="http://schemas.microsoft.com/office/drawing/2014/main" id="{04086705-AB12-3029-589A-3E80CAD64AC7}"/>
              </a:ext>
            </a:extLst>
          </p:cNvPr>
          <p:cNvSpPr txBox="1"/>
          <p:nvPr/>
        </p:nvSpPr>
        <p:spPr>
          <a:xfrm>
            <a:off x="3653263" y="5311612"/>
            <a:ext cx="621716" cy="261610"/>
          </a:xfrm>
          <a:prstGeom prst="rect">
            <a:avLst/>
          </a:prstGeom>
          <a:noFill/>
        </p:spPr>
        <p:txBody>
          <a:bodyPr wrap="square" rtlCol="0">
            <a:spAutoFit/>
          </a:bodyPr>
          <a:lstStyle/>
          <a:p>
            <a:pPr algn="ctr"/>
            <a:r>
              <a:rPr lang="en-US" sz="1100" dirty="0"/>
              <a:t>[11,12]</a:t>
            </a:r>
          </a:p>
        </p:txBody>
      </p:sp>
      <p:sp>
        <p:nvSpPr>
          <p:cNvPr id="5" name="TextBox 4">
            <a:extLst>
              <a:ext uri="{FF2B5EF4-FFF2-40B4-BE49-F238E27FC236}">
                <a16:creationId xmlns:a16="http://schemas.microsoft.com/office/drawing/2014/main" id="{E6EC3734-9B39-D688-A16F-E6F4DF85EA4A}"/>
              </a:ext>
            </a:extLst>
          </p:cNvPr>
          <p:cNvSpPr txBox="1"/>
          <p:nvPr/>
        </p:nvSpPr>
        <p:spPr>
          <a:xfrm>
            <a:off x="6877930" y="4372893"/>
            <a:ext cx="4405746" cy="1200329"/>
          </a:xfrm>
          <a:prstGeom prst="rect">
            <a:avLst/>
          </a:prstGeom>
          <a:noFill/>
        </p:spPr>
        <p:txBody>
          <a:bodyPr wrap="square" rtlCol="0">
            <a:spAutoFit/>
          </a:bodyPr>
          <a:lstStyle/>
          <a:p>
            <a:pPr algn="ctr"/>
            <a:r>
              <a:rPr lang="en-US" dirty="0"/>
              <a:t>IMPORTANT: Just because the patient does not have any of the physical symptoms mentioned, the patient could still have some degree of inhalation injury!</a:t>
            </a:r>
          </a:p>
        </p:txBody>
      </p:sp>
      <p:pic>
        <p:nvPicPr>
          <p:cNvPr id="9" name="Picture 8">
            <a:extLst>
              <a:ext uri="{FF2B5EF4-FFF2-40B4-BE49-F238E27FC236}">
                <a16:creationId xmlns:a16="http://schemas.microsoft.com/office/drawing/2014/main" id="{7DD18004-D511-7C88-9E9D-194BC2DF1405}"/>
              </a:ext>
            </a:extLst>
          </p:cNvPr>
          <p:cNvPicPr>
            <a:picLocks noChangeAspect="1"/>
          </p:cNvPicPr>
          <p:nvPr/>
        </p:nvPicPr>
        <p:blipFill>
          <a:blip r:embed="rId2"/>
          <a:stretch>
            <a:fillRect/>
          </a:stretch>
        </p:blipFill>
        <p:spPr>
          <a:xfrm>
            <a:off x="8007821" y="2016000"/>
            <a:ext cx="2078253" cy="2078253"/>
          </a:xfrm>
          <a:prstGeom prst="rect">
            <a:avLst/>
          </a:prstGeom>
        </p:spPr>
      </p:pic>
    </p:spTree>
    <p:extLst>
      <p:ext uri="{BB962C8B-B14F-4D97-AF65-F5344CB8AC3E}">
        <p14:creationId xmlns:p14="http://schemas.microsoft.com/office/powerpoint/2010/main" val="46854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89FC-46A3-C86A-CC15-B30D2CBF7360}"/>
              </a:ext>
            </a:extLst>
          </p:cNvPr>
          <p:cNvSpPr>
            <a:spLocks noGrp="1"/>
          </p:cNvSpPr>
          <p:nvPr>
            <p:ph type="title"/>
          </p:nvPr>
        </p:nvSpPr>
        <p:spPr/>
        <p:txBody>
          <a:bodyPr/>
          <a:lstStyle/>
          <a:p>
            <a:r>
              <a:rPr lang="en-US" dirty="0"/>
              <a:t>Pre-Hospital: Intubation Considerations</a:t>
            </a:r>
          </a:p>
        </p:txBody>
      </p:sp>
      <p:sp>
        <p:nvSpPr>
          <p:cNvPr id="3" name="Content Placeholder 2">
            <a:extLst>
              <a:ext uri="{FF2B5EF4-FFF2-40B4-BE49-F238E27FC236}">
                <a16:creationId xmlns:a16="http://schemas.microsoft.com/office/drawing/2014/main" id="{C5639B7E-16A5-06FD-FE9D-0B1EE184124C}"/>
              </a:ext>
            </a:extLst>
          </p:cNvPr>
          <p:cNvSpPr>
            <a:spLocks noGrp="1"/>
          </p:cNvSpPr>
          <p:nvPr>
            <p:ph idx="1"/>
          </p:nvPr>
        </p:nvSpPr>
        <p:spPr>
          <a:xfrm>
            <a:off x="1097280" y="1845733"/>
            <a:ext cx="5951220" cy="4374091"/>
          </a:xfrm>
        </p:spPr>
        <p:txBody>
          <a:bodyPr/>
          <a:lstStyle/>
          <a:p>
            <a:pPr>
              <a:buFont typeface="Wingdings" panose="05000000000000000000" pitchFamily="2" charset="2"/>
              <a:buChar char="Ø"/>
            </a:pPr>
            <a:r>
              <a:rPr lang="en-US" dirty="0"/>
              <a:t> Be mindful of cervical injuries</a:t>
            </a:r>
          </a:p>
          <a:p>
            <a:pPr lvl="1">
              <a:buFont typeface="Wingdings" panose="05000000000000000000" pitchFamily="2" charset="2"/>
              <a:buChar char="§"/>
            </a:pPr>
            <a:r>
              <a:rPr lang="en-US" dirty="0"/>
              <a:t>Consider the mechanism of injury in addition to fire exposure.</a:t>
            </a:r>
          </a:p>
          <a:p>
            <a:pPr>
              <a:buFont typeface="Wingdings" panose="05000000000000000000" pitchFamily="2" charset="2"/>
              <a:buChar char="Ø"/>
            </a:pPr>
            <a:r>
              <a:rPr lang="en-US" dirty="0"/>
              <a:t> Use large diameter ETT if possible</a:t>
            </a:r>
          </a:p>
          <a:p>
            <a:pPr lvl="1">
              <a:buFont typeface="Wingdings" panose="05000000000000000000" pitchFamily="2" charset="2"/>
              <a:buChar char="§"/>
            </a:pPr>
            <a:r>
              <a:rPr lang="en-US" dirty="0"/>
              <a:t>7.5 or larger in adult patients</a:t>
            </a:r>
          </a:p>
          <a:p>
            <a:pPr lvl="1">
              <a:buFont typeface="Wingdings" panose="05000000000000000000" pitchFamily="2" charset="2"/>
              <a:buChar char="§"/>
            </a:pPr>
            <a:r>
              <a:rPr lang="en-US" dirty="0"/>
              <a:t>Easier to bronch</a:t>
            </a:r>
          </a:p>
          <a:p>
            <a:pPr lvl="1">
              <a:buFont typeface="Wingdings" panose="05000000000000000000" pitchFamily="2" charset="2"/>
              <a:buChar char="§"/>
            </a:pPr>
            <a:r>
              <a:rPr lang="en-US" dirty="0"/>
              <a:t>Easier to suction</a:t>
            </a:r>
          </a:p>
          <a:p>
            <a:pPr lvl="1">
              <a:buFont typeface="Wingdings" panose="05000000000000000000" pitchFamily="2" charset="2"/>
              <a:buChar char="§"/>
            </a:pPr>
            <a:r>
              <a:rPr lang="en-US" dirty="0"/>
              <a:t>Reduces RAW</a:t>
            </a:r>
          </a:p>
          <a:p>
            <a:pPr>
              <a:buFont typeface="Wingdings" panose="05000000000000000000" pitchFamily="2" charset="2"/>
              <a:buChar char="Ø"/>
            </a:pPr>
            <a:r>
              <a:rPr lang="en-US" dirty="0"/>
              <a:t> Tube securement</a:t>
            </a:r>
          </a:p>
          <a:p>
            <a:pPr lvl="1">
              <a:buFont typeface="Wingdings" panose="05000000000000000000" pitchFamily="2" charset="2"/>
              <a:buChar char="§"/>
            </a:pPr>
            <a:r>
              <a:rPr lang="en-US" dirty="0"/>
              <a:t>Burns weep a lot!</a:t>
            </a:r>
          </a:p>
          <a:p>
            <a:pPr lvl="1">
              <a:buFont typeface="Wingdings" panose="05000000000000000000" pitchFamily="2" charset="2"/>
              <a:buChar char="§"/>
            </a:pPr>
            <a:r>
              <a:rPr lang="en-US" dirty="0"/>
              <a:t>Cloth ties recommended</a:t>
            </a:r>
          </a:p>
        </p:txBody>
      </p:sp>
      <p:pic>
        <p:nvPicPr>
          <p:cNvPr id="5" name="Picture 4">
            <a:extLst>
              <a:ext uri="{FF2B5EF4-FFF2-40B4-BE49-F238E27FC236}">
                <a16:creationId xmlns:a16="http://schemas.microsoft.com/office/drawing/2014/main" id="{1D8A7701-04A8-FE8C-6891-6555737ACD13}"/>
              </a:ext>
            </a:extLst>
          </p:cNvPr>
          <p:cNvPicPr>
            <a:picLocks noChangeAspect="1"/>
          </p:cNvPicPr>
          <p:nvPr/>
        </p:nvPicPr>
        <p:blipFill>
          <a:blip r:embed="rId2"/>
          <a:stretch>
            <a:fillRect/>
          </a:stretch>
        </p:blipFill>
        <p:spPr>
          <a:xfrm>
            <a:off x="8546523" y="1925571"/>
            <a:ext cx="2705100" cy="3752850"/>
          </a:xfrm>
          <a:prstGeom prst="rect">
            <a:avLst/>
          </a:prstGeom>
        </p:spPr>
      </p:pic>
      <p:sp>
        <p:nvSpPr>
          <p:cNvPr id="11" name="Octagon 10">
            <a:extLst>
              <a:ext uri="{FF2B5EF4-FFF2-40B4-BE49-F238E27FC236}">
                <a16:creationId xmlns:a16="http://schemas.microsoft.com/office/drawing/2014/main" id="{4D8D5BE8-90E0-2CC4-B4CA-0D1D86C79BB1}"/>
              </a:ext>
            </a:extLst>
          </p:cNvPr>
          <p:cNvSpPr/>
          <p:nvPr/>
        </p:nvSpPr>
        <p:spPr>
          <a:xfrm>
            <a:off x="5331402" y="3664894"/>
            <a:ext cx="2318327" cy="2013527"/>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Better safe then sorry!</a:t>
            </a:r>
          </a:p>
        </p:txBody>
      </p:sp>
    </p:spTree>
    <p:extLst>
      <p:ext uri="{BB962C8B-B14F-4D97-AF65-F5344CB8AC3E}">
        <p14:creationId xmlns:p14="http://schemas.microsoft.com/office/powerpoint/2010/main" val="34549980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9938</TotalTime>
  <Words>2522</Words>
  <Application>Microsoft Office PowerPoint</Application>
  <PresentationFormat>Widescreen</PresentationFormat>
  <Paragraphs>300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BlinkMacSystemFont</vt:lpstr>
      <vt:lpstr>Calibri</vt:lpstr>
      <vt:lpstr>Calibri Light</vt:lpstr>
      <vt:lpstr>Cambria</vt:lpstr>
      <vt:lpstr>Helvetica Neue</vt:lpstr>
      <vt:lpstr>Wingdings</vt:lpstr>
      <vt:lpstr>Retrospect</vt:lpstr>
      <vt:lpstr>Inhalation Injury Management </vt:lpstr>
      <vt:lpstr>Overview</vt:lpstr>
      <vt:lpstr>Disclosures </vt:lpstr>
      <vt:lpstr>Burns</vt:lpstr>
      <vt:lpstr>4 Major Types</vt:lpstr>
      <vt:lpstr>Survival Rates  </vt:lpstr>
      <vt:lpstr>Pre-Hospital Management</vt:lpstr>
      <vt:lpstr>Pre-Hospital: Airway/Breathing</vt:lpstr>
      <vt:lpstr>Pre-Hospital: Intubation Considerations</vt:lpstr>
      <vt:lpstr>Other Considerations Pre-Hospital: Carbon Monoxide Poisoning  </vt:lpstr>
      <vt:lpstr>Special Considerations/ Treatment</vt:lpstr>
      <vt:lpstr>Cyanide Poisoning</vt:lpstr>
      <vt:lpstr>Upon Arrival: Airway/Breathing</vt:lpstr>
      <vt:lpstr>Inhalation Injuries</vt:lpstr>
      <vt:lpstr>Inhalation Injuries</vt:lpstr>
      <vt:lpstr>Inhalation Injuries</vt:lpstr>
      <vt:lpstr>Grading Inhalation Injuries</vt:lpstr>
      <vt:lpstr>Grading Inhalation Injuries</vt:lpstr>
      <vt:lpstr>Grading Inhalation Injuries</vt:lpstr>
      <vt:lpstr>Inhalation Injuries</vt:lpstr>
      <vt:lpstr>Treatment</vt:lpstr>
      <vt:lpstr>Treatment</vt:lpstr>
      <vt:lpstr>Possible Alternatives </vt:lpstr>
      <vt:lpstr>Finding Optimal PEEP</vt:lpstr>
      <vt:lpstr>PowerPoint Presentation</vt:lpstr>
      <vt:lpstr>PowerPoint Presentation</vt:lpstr>
      <vt:lpstr>PowerPoint Presentation</vt:lpstr>
      <vt:lpstr>P/V TOOL, EPM, and Transpulmonary Pressure</vt:lpstr>
      <vt:lpstr>Final Thoughts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Respiratory Therapist in the Burn ICU</dc:title>
  <dc:creator>Henderson, Nicole</dc:creator>
  <cp:lastModifiedBy>Henderson, Nicole</cp:lastModifiedBy>
  <cp:revision>120</cp:revision>
  <dcterms:created xsi:type="dcterms:W3CDTF">2023-03-20T15:47:08Z</dcterms:created>
  <dcterms:modified xsi:type="dcterms:W3CDTF">2023-10-03T19:42:44Z</dcterms:modified>
</cp:coreProperties>
</file>