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322" r:id="rId4"/>
    <p:sldId id="258" r:id="rId5"/>
    <p:sldId id="259" r:id="rId6"/>
    <p:sldId id="317" r:id="rId7"/>
    <p:sldId id="265" r:id="rId8"/>
    <p:sldId id="264" r:id="rId9"/>
    <p:sldId id="262" r:id="rId10"/>
    <p:sldId id="275" r:id="rId11"/>
    <p:sldId id="271" r:id="rId12"/>
    <p:sldId id="261" r:id="rId13"/>
    <p:sldId id="273" r:id="rId14"/>
    <p:sldId id="272" r:id="rId15"/>
    <p:sldId id="282" r:id="rId16"/>
    <p:sldId id="283" r:id="rId17"/>
    <p:sldId id="276" r:id="rId18"/>
    <p:sldId id="277" r:id="rId19"/>
    <p:sldId id="278" r:id="rId20"/>
    <p:sldId id="279" r:id="rId21"/>
    <p:sldId id="274" r:id="rId22"/>
    <p:sldId id="284" r:id="rId23"/>
    <p:sldId id="286" r:id="rId24"/>
    <p:sldId id="268" r:id="rId25"/>
    <p:sldId id="280" r:id="rId26"/>
    <p:sldId id="299" r:id="rId27"/>
    <p:sldId id="300" r:id="rId28"/>
    <p:sldId id="301" r:id="rId29"/>
    <p:sldId id="334" r:id="rId30"/>
    <p:sldId id="287" r:id="rId31"/>
    <p:sldId id="302" r:id="rId32"/>
    <p:sldId id="291" r:id="rId33"/>
    <p:sldId id="292" r:id="rId34"/>
    <p:sldId id="293" r:id="rId35"/>
    <p:sldId id="294" r:id="rId36"/>
    <p:sldId id="304" r:id="rId37"/>
    <p:sldId id="330" r:id="rId38"/>
    <p:sldId id="305" r:id="rId39"/>
    <p:sldId id="329" r:id="rId40"/>
    <p:sldId id="335" r:id="rId41"/>
    <p:sldId id="325" r:id="rId42"/>
    <p:sldId id="326" r:id="rId43"/>
    <p:sldId id="328" r:id="rId44"/>
    <p:sldId id="331" r:id="rId45"/>
    <p:sldId id="332" r:id="rId46"/>
    <p:sldId id="303" r:id="rId47"/>
    <p:sldId id="296" r:id="rId48"/>
    <p:sldId id="318" r:id="rId49"/>
    <p:sldId id="324" r:id="rId50"/>
    <p:sldId id="295" r:id="rId51"/>
    <p:sldId id="323" r:id="rId52"/>
    <p:sldId id="321" r:id="rId53"/>
  </p:sldIdLst>
  <p:sldSz cx="12192000" cy="6858000"/>
  <p:notesSz cx="6858000" cy="9144000"/>
  <p:embeddedFontLst>
    <p:embeddedFont>
      <p:font typeface="Calibri" panose="020F0502020204030204" pitchFamily="34" charset="0"/>
      <p:regular r:id="rId54"/>
      <p:bold r:id="rId55"/>
      <p:italic r:id="rId56"/>
      <p:boldItalic r:id="rId57"/>
    </p:embeddedFont>
    <p:embeddedFont>
      <p:font typeface="Calibri Light" panose="020F0302020204030204" pitchFamily="34" charset="0"/>
      <p:regular r:id="rId58"/>
      <p:italic r:id="rId59"/>
    </p:embeddedFont>
    <p:embeddedFont>
      <p:font typeface="Harvest" panose="020B0604020202020204"/>
      <p:regular r:id="rId60"/>
    </p:embeddedFont>
    <p:embeddedFont>
      <p:font typeface="HarvestItal" panose="020B0604020202020204"/>
      <p:regular r:id="rId61"/>
    </p:embeddedFont>
    <p:embeddedFont>
      <p:font typeface="Open Sans" panose="020B0606030504020204" pitchFamily="34" charset="0"/>
      <p:regular r:id="rId62"/>
      <p:bold r:id="rId63"/>
      <p:italic r:id="rId64"/>
      <p:boldItalic r:id="rId65"/>
    </p:embeddedFont>
    <p:embeddedFont>
      <p:font typeface="Vollkorn Italic" panose="020B0604020202020204" charset="0"/>
      <p:regular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7800"/>
    <a:srgbClr val="009999"/>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0.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5.fntdata"/><Relationship Id="rId66" Type="http://schemas.openxmlformats.org/officeDocument/2006/relationships/font" Target="fonts/font13.fntdata"/><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69F57-8C43-404E-B41F-8636A3920E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88BA04-35FE-4AE5-9E6D-4BEA549F63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205AE7-9DD2-4495-AE7B-9045E24D6244}"/>
              </a:ext>
            </a:extLst>
          </p:cNvPr>
          <p:cNvSpPr>
            <a:spLocks noGrp="1"/>
          </p:cNvSpPr>
          <p:nvPr>
            <p:ph type="dt" sz="half" idx="10"/>
          </p:nvPr>
        </p:nvSpPr>
        <p:spPr/>
        <p:txBody>
          <a:bodyPr/>
          <a:lstStyle/>
          <a:p>
            <a:fld id="{590B2AE1-9107-4D9D-8CAB-08CBF1A776DC}" type="datetimeFigureOut">
              <a:rPr lang="en-US" smtClean="0"/>
              <a:t>9/5/2023</a:t>
            </a:fld>
            <a:endParaRPr lang="en-US"/>
          </a:p>
        </p:txBody>
      </p:sp>
      <p:sp>
        <p:nvSpPr>
          <p:cNvPr id="5" name="Footer Placeholder 4">
            <a:extLst>
              <a:ext uri="{FF2B5EF4-FFF2-40B4-BE49-F238E27FC236}">
                <a16:creationId xmlns:a16="http://schemas.microsoft.com/office/drawing/2014/main" id="{B51A0A49-3F43-408A-966D-E750A69073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2C49AD-FD19-43A4-8725-9B49D4EFD6F1}"/>
              </a:ext>
            </a:extLst>
          </p:cNvPr>
          <p:cNvSpPr>
            <a:spLocks noGrp="1"/>
          </p:cNvSpPr>
          <p:nvPr>
            <p:ph type="sldNum" sz="quarter" idx="12"/>
          </p:nvPr>
        </p:nvSpPr>
        <p:spPr/>
        <p:txBody>
          <a:bodyPr/>
          <a:lstStyle/>
          <a:p>
            <a:fld id="{4057ED89-5399-4B49-BC88-7F8488F19744}" type="slidenum">
              <a:rPr lang="en-US" smtClean="0"/>
              <a:t>‹#›</a:t>
            </a:fld>
            <a:endParaRPr lang="en-US"/>
          </a:p>
        </p:txBody>
      </p:sp>
    </p:spTree>
    <p:extLst>
      <p:ext uri="{BB962C8B-B14F-4D97-AF65-F5344CB8AC3E}">
        <p14:creationId xmlns:p14="http://schemas.microsoft.com/office/powerpoint/2010/main" val="323007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42046-61AF-4915-99B2-3998014CFB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383B32-4FF9-4176-803A-3B9AE7B807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7EDE3C-CAA7-47CB-B084-AFFDE405C0FC}"/>
              </a:ext>
            </a:extLst>
          </p:cNvPr>
          <p:cNvSpPr>
            <a:spLocks noGrp="1"/>
          </p:cNvSpPr>
          <p:nvPr>
            <p:ph type="dt" sz="half" idx="10"/>
          </p:nvPr>
        </p:nvSpPr>
        <p:spPr/>
        <p:txBody>
          <a:bodyPr/>
          <a:lstStyle/>
          <a:p>
            <a:fld id="{590B2AE1-9107-4D9D-8CAB-08CBF1A776DC}" type="datetimeFigureOut">
              <a:rPr lang="en-US" smtClean="0"/>
              <a:t>9/5/2023</a:t>
            </a:fld>
            <a:endParaRPr lang="en-US"/>
          </a:p>
        </p:txBody>
      </p:sp>
      <p:sp>
        <p:nvSpPr>
          <p:cNvPr id="5" name="Footer Placeholder 4">
            <a:extLst>
              <a:ext uri="{FF2B5EF4-FFF2-40B4-BE49-F238E27FC236}">
                <a16:creationId xmlns:a16="http://schemas.microsoft.com/office/drawing/2014/main" id="{99912EAA-20E9-4820-A6EE-E9861A4501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0D305D-738A-491C-821F-2D773E6A8DD2}"/>
              </a:ext>
            </a:extLst>
          </p:cNvPr>
          <p:cNvSpPr>
            <a:spLocks noGrp="1"/>
          </p:cNvSpPr>
          <p:nvPr>
            <p:ph type="sldNum" sz="quarter" idx="12"/>
          </p:nvPr>
        </p:nvSpPr>
        <p:spPr/>
        <p:txBody>
          <a:bodyPr/>
          <a:lstStyle/>
          <a:p>
            <a:fld id="{4057ED89-5399-4B49-BC88-7F8488F19744}" type="slidenum">
              <a:rPr lang="en-US" smtClean="0"/>
              <a:t>‹#›</a:t>
            </a:fld>
            <a:endParaRPr lang="en-US"/>
          </a:p>
        </p:txBody>
      </p:sp>
    </p:spTree>
    <p:extLst>
      <p:ext uri="{BB962C8B-B14F-4D97-AF65-F5344CB8AC3E}">
        <p14:creationId xmlns:p14="http://schemas.microsoft.com/office/powerpoint/2010/main" val="1552942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84B74E-D0C7-4F8B-BC38-C16368D35A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B10414-E243-4E62-995F-8A8844C502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69FBDE-9074-4F14-A527-3B80A4C4C07B}"/>
              </a:ext>
            </a:extLst>
          </p:cNvPr>
          <p:cNvSpPr>
            <a:spLocks noGrp="1"/>
          </p:cNvSpPr>
          <p:nvPr>
            <p:ph type="dt" sz="half" idx="10"/>
          </p:nvPr>
        </p:nvSpPr>
        <p:spPr/>
        <p:txBody>
          <a:bodyPr/>
          <a:lstStyle/>
          <a:p>
            <a:fld id="{590B2AE1-9107-4D9D-8CAB-08CBF1A776DC}" type="datetimeFigureOut">
              <a:rPr lang="en-US" smtClean="0"/>
              <a:t>9/5/2023</a:t>
            </a:fld>
            <a:endParaRPr lang="en-US"/>
          </a:p>
        </p:txBody>
      </p:sp>
      <p:sp>
        <p:nvSpPr>
          <p:cNvPr id="5" name="Footer Placeholder 4">
            <a:extLst>
              <a:ext uri="{FF2B5EF4-FFF2-40B4-BE49-F238E27FC236}">
                <a16:creationId xmlns:a16="http://schemas.microsoft.com/office/drawing/2014/main" id="{ED5BF214-58EE-4DC1-911C-8CFCF649AE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E89780-10D6-4251-8A5E-0A78564049EC}"/>
              </a:ext>
            </a:extLst>
          </p:cNvPr>
          <p:cNvSpPr>
            <a:spLocks noGrp="1"/>
          </p:cNvSpPr>
          <p:nvPr>
            <p:ph type="sldNum" sz="quarter" idx="12"/>
          </p:nvPr>
        </p:nvSpPr>
        <p:spPr/>
        <p:txBody>
          <a:bodyPr/>
          <a:lstStyle/>
          <a:p>
            <a:fld id="{4057ED89-5399-4B49-BC88-7F8488F19744}" type="slidenum">
              <a:rPr lang="en-US" smtClean="0"/>
              <a:t>‹#›</a:t>
            </a:fld>
            <a:endParaRPr lang="en-US"/>
          </a:p>
        </p:txBody>
      </p:sp>
    </p:spTree>
    <p:extLst>
      <p:ext uri="{BB962C8B-B14F-4D97-AF65-F5344CB8AC3E}">
        <p14:creationId xmlns:p14="http://schemas.microsoft.com/office/powerpoint/2010/main" val="2047947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5109A-DC83-47EA-A4CD-CE7B24E962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3E7BB7-B550-4862-9CB4-8F81AC634F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E893D9-47E5-4756-A93F-C6EA9D242BE5}"/>
              </a:ext>
            </a:extLst>
          </p:cNvPr>
          <p:cNvSpPr>
            <a:spLocks noGrp="1"/>
          </p:cNvSpPr>
          <p:nvPr>
            <p:ph type="dt" sz="half" idx="10"/>
          </p:nvPr>
        </p:nvSpPr>
        <p:spPr/>
        <p:txBody>
          <a:bodyPr/>
          <a:lstStyle/>
          <a:p>
            <a:fld id="{590B2AE1-9107-4D9D-8CAB-08CBF1A776DC}" type="datetimeFigureOut">
              <a:rPr lang="en-US" smtClean="0"/>
              <a:t>9/5/2023</a:t>
            </a:fld>
            <a:endParaRPr lang="en-US"/>
          </a:p>
        </p:txBody>
      </p:sp>
      <p:sp>
        <p:nvSpPr>
          <p:cNvPr id="5" name="Footer Placeholder 4">
            <a:extLst>
              <a:ext uri="{FF2B5EF4-FFF2-40B4-BE49-F238E27FC236}">
                <a16:creationId xmlns:a16="http://schemas.microsoft.com/office/drawing/2014/main" id="{448790F8-446C-450A-8C40-4B5DC38749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EFEA6B-A036-42FF-BCB4-6305F6128079}"/>
              </a:ext>
            </a:extLst>
          </p:cNvPr>
          <p:cNvSpPr>
            <a:spLocks noGrp="1"/>
          </p:cNvSpPr>
          <p:nvPr>
            <p:ph type="sldNum" sz="quarter" idx="12"/>
          </p:nvPr>
        </p:nvSpPr>
        <p:spPr/>
        <p:txBody>
          <a:bodyPr/>
          <a:lstStyle/>
          <a:p>
            <a:fld id="{4057ED89-5399-4B49-BC88-7F8488F19744}" type="slidenum">
              <a:rPr lang="en-US" smtClean="0"/>
              <a:t>‹#›</a:t>
            </a:fld>
            <a:endParaRPr lang="en-US"/>
          </a:p>
        </p:txBody>
      </p:sp>
    </p:spTree>
    <p:extLst>
      <p:ext uri="{BB962C8B-B14F-4D97-AF65-F5344CB8AC3E}">
        <p14:creationId xmlns:p14="http://schemas.microsoft.com/office/powerpoint/2010/main" val="1981423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15AA7-AEC5-48DF-BE2A-4C3E7FD9B2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25E455-BB4F-4431-9FFA-276DD77E15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260FEF-6E57-48EC-82BF-ADF382EC0D69}"/>
              </a:ext>
            </a:extLst>
          </p:cNvPr>
          <p:cNvSpPr>
            <a:spLocks noGrp="1"/>
          </p:cNvSpPr>
          <p:nvPr>
            <p:ph type="dt" sz="half" idx="10"/>
          </p:nvPr>
        </p:nvSpPr>
        <p:spPr/>
        <p:txBody>
          <a:bodyPr/>
          <a:lstStyle/>
          <a:p>
            <a:fld id="{590B2AE1-9107-4D9D-8CAB-08CBF1A776DC}" type="datetimeFigureOut">
              <a:rPr lang="en-US" smtClean="0"/>
              <a:t>9/5/2023</a:t>
            </a:fld>
            <a:endParaRPr lang="en-US"/>
          </a:p>
        </p:txBody>
      </p:sp>
      <p:sp>
        <p:nvSpPr>
          <p:cNvPr id="5" name="Footer Placeholder 4">
            <a:extLst>
              <a:ext uri="{FF2B5EF4-FFF2-40B4-BE49-F238E27FC236}">
                <a16:creationId xmlns:a16="http://schemas.microsoft.com/office/drawing/2014/main" id="{CA318052-9AA1-46A4-83FA-21638AC82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05B3E-19B8-4BC4-9253-EA7172E827D7}"/>
              </a:ext>
            </a:extLst>
          </p:cNvPr>
          <p:cNvSpPr>
            <a:spLocks noGrp="1"/>
          </p:cNvSpPr>
          <p:nvPr>
            <p:ph type="sldNum" sz="quarter" idx="12"/>
          </p:nvPr>
        </p:nvSpPr>
        <p:spPr/>
        <p:txBody>
          <a:bodyPr/>
          <a:lstStyle/>
          <a:p>
            <a:fld id="{4057ED89-5399-4B49-BC88-7F8488F19744}" type="slidenum">
              <a:rPr lang="en-US" smtClean="0"/>
              <a:t>‹#›</a:t>
            </a:fld>
            <a:endParaRPr lang="en-US"/>
          </a:p>
        </p:txBody>
      </p:sp>
    </p:spTree>
    <p:extLst>
      <p:ext uri="{BB962C8B-B14F-4D97-AF65-F5344CB8AC3E}">
        <p14:creationId xmlns:p14="http://schemas.microsoft.com/office/powerpoint/2010/main" val="485187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8AE15-42B0-4DC3-9A6C-3775DF41CC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A706B5-F251-429E-A101-5228583E5D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4B0F25-C3CF-4C82-918C-D468648FAC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0E20D1-43A4-4D9A-801E-98298933DB54}"/>
              </a:ext>
            </a:extLst>
          </p:cNvPr>
          <p:cNvSpPr>
            <a:spLocks noGrp="1"/>
          </p:cNvSpPr>
          <p:nvPr>
            <p:ph type="dt" sz="half" idx="10"/>
          </p:nvPr>
        </p:nvSpPr>
        <p:spPr/>
        <p:txBody>
          <a:bodyPr/>
          <a:lstStyle/>
          <a:p>
            <a:fld id="{590B2AE1-9107-4D9D-8CAB-08CBF1A776DC}" type="datetimeFigureOut">
              <a:rPr lang="en-US" smtClean="0"/>
              <a:t>9/5/2023</a:t>
            </a:fld>
            <a:endParaRPr lang="en-US"/>
          </a:p>
        </p:txBody>
      </p:sp>
      <p:sp>
        <p:nvSpPr>
          <p:cNvPr id="6" name="Footer Placeholder 5">
            <a:extLst>
              <a:ext uri="{FF2B5EF4-FFF2-40B4-BE49-F238E27FC236}">
                <a16:creationId xmlns:a16="http://schemas.microsoft.com/office/drawing/2014/main" id="{06C38C28-705B-4499-A0F7-E75D6007A5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B98AA0-4579-4E66-B8A0-2D4E53A64AF6}"/>
              </a:ext>
            </a:extLst>
          </p:cNvPr>
          <p:cNvSpPr>
            <a:spLocks noGrp="1"/>
          </p:cNvSpPr>
          <p:nvPr>
            <p:ph type="sldNum" sz="quarter" idx="12"/>
          </p:nvPr>
        </p:nvSpPr>
        <p:spPr/>
        <p:txBody>
          <a:bodyPr/>
          <a:lstStyle/>
          <a:p>
            <a:fld id="{4057ED89-5399-4B49-BC88-7F8488F19744}" type="slidenum">
              <a:rPr lang="en-US" smtClean="0"/>
              <a:t>‹#›</a:t>
            </a:fld>
            <a:endParaRPr lang="en-US"/>
          </a:p>
        </p:txBody>
      </p:sp>
    </p:spTree>
    <p:extLst>
      <p:ext uri="{BB962C8B-B14F-4D97-AF65-F5344CB8AC3E}">
        <p14:creationId xmlns:p14="http://schemas.microsoft.com/office/powerpoint/2010/main" val="3701736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75AFA-2608-4535-9121-DC4864E4E9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7D0E7C-613B-410F-8B94-C732CA7C94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19FB00-6826-4024-A39A-7E4189D186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6690FA-089A-4ADD-A28B-0A93B897C0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DA27E5-5514-44BC-899A-5B0646BE5E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46F7A3-EC24-4615-813D-B26879339DB1}"/>
              </a:ext>
            </a:extLst>
          </p:cNvPr>
          <p:cNvSpPr>
            <a:spLocks noGrp="1"/>
          </p:cNvSpPr>
          <p:nvPr>
            <p:ph type="dt" sz="half" idx="10"/>
          </p:nvPr>
        </p:nvSpPr>
        <p:spPr/>
        <p:txBody>
          <a:bodyPr/>
          <a:lstStyle/>
          <a:p>
            <a:fld id="{590B2AE1-9107-4D9D-8CAB-08CBF1A776DC}" type="datetimeFigureOut">
              <a:rPr lang="en-US" smtClean="0"/>
              <a:t>9/5/2023</a:t>
            </a:fld>
            <a:endParaRPr lang="en-US"/>
          </a:p>
        </p:txBody>
      </p:sp>
      <p:sp>
        <p:nvSpPr>
          <p:cNvPr id="8" name="Footer Placeholder 7">
            <a:extLst>
              <a:ext uri="{FF2B5EF4-FFF2-40B4-BE49-F238E27FC236}">
                <a16:creationId xmlns:a16="http://schemas.microsoft.com/office/drawing/2014/main" id="{57B0F331-C2B6-4FF8-AA6B-BEB9A69F52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E0A3B7-28B1-43E2-B568-F8AFB137BB80}"/>
              </a:ext>
            </a:extLst>
          </p:cNvPr>
          <p:cNvSpPr>
            <a:spLocks noGrp="1"/>
          </p:cNvSpPr>
          <p:nvPr>
            <p:ph type="sldNum" sz="quarter" idx="12"/>
          </p:nvPr>
        </p:nvSpPr>
        <p:spPr/>
        <p:txBody>
          <a:bodyPr/>
          <a:lstStyle/>
          <a:p>
            <a:fld id="{4057ED89-5399-4B49-BC88-7F8488F19744}" type="slidenum">
              <a:rPr lang="en-US" smtClean="0"/>
              <a:t>‹#›</a:t>
            </a:fld>
            <a:endParaRPr lang="en-US"/>
          </a:p>
        </p:txBody>
      </p:sp>
    </p:spTree>
    <p:extLst>
      <p:ext uri="{BB962C8B-B14F-4D97-AF65-F5344CB8AC3E}">
        <p14:creationId xmlns:p14="http://schemas.microsoft.com/office/powerpoint/2010/main" val="87439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57FFA-8DC1-4B20-9087-5E0264D450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138DF3-B7DC-4495-A31E-AEC6DBB9968B}"/>
              </a:ext>
            </a:extLst>
          </p:cNvPr>
          <p:cNvSpPr>
            <a:spLocks noGrp="1"/>
          </p:cNvSpPr>
          <p:nvPr>
            <p:ph type="dt" sz="half" idx="10"/>
          </p:nvPr>
        </p:nvSpPr>
        <p:spPr/>
        <p:txBody>
          <a:bodyPr/>
          <a:lstStyle/>
          <a:p>
            <a:fld id="{590B2AE1-9107-4D9D-8CAB-08CBF1A776DC}" type="datetimeFigureOut">
              <a:rPr lang="en-US" smtClean="0"/>
              <a:t>9/5/2023</a:t>
            </a:fld>
            <a:endParaRPr lang="en-US"/>
          </a:p>
        </p:txBody>
      </p:sp>
      <p:sp>
        <p:nvSpPr>
          <p:cNvPr id="4" name="Footer Placeholder 3">
            <a:extLst>
              <a:ext uri="{FF2B5EF4-FFF2-40B4-BE49-F238E27FC236}">
                <a16:creationId xmlns:a16="http://schemas.microsoft.com/office/drawing/2014/main" id="{51B16D80-BBB1-495C-B016-FC27759F54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266677-4BBE-443E-A868-BE5DE5F7AF0A}"/>
              </a:ext>
            </a:extLst>
          </p:cNvPr>
          <p:cNvSpPr>
            <a:spLocks noGrp="1"/>
          </p:cNvSpPr>
          <p:nvPr>
            <p:ph type="sldNum" sz="quarter" idx="12"/>
          </p:nvPr>
        </p:nvSpPr>
        <p:spPr/>
        <p:txBody>
          <a:bodyPr/>
          <a:lstStyle/>
          <a:p>
            <a:fld id="{4057ED89-5399-4B49-BC88-7F8488F19744}" type="slidenum">
              <a:rPr lang="en-US" smtClean="0"/>
              <a:t>‹#›</a:t>
            </a:fld>
            <a:endParaRPr lang="en-US"/>
          </a:p>
        </p:txBody>
      </p:sp>
    </p:spTree>
    <p:extLst>
      <p:ext uri="{BB962C8B-B14F-4D97-AF65-F5344CB8AC3E}">
        <p14:creationId xmlns:p14="http://schemas.microsoft.com/office/powerpoint/2010/main" val="665946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3EE9AC-CF88-483F-9497-79C3D6C39A6C}"/>
              </a:ext>
            </a:extLst>
          </p:cNvPr>
          <p:cNvSpPr>
            <a:spLocks noGrp="1"/>
          </p:cNvSpPr>
          <p:nvPr>
            <p:ph type="dt" sz="half" idx="10"/>
          </p:nvPr>
        </p:nvSpPr>
        <p:spPr/>
        <p:txBody>
          <a:bodyPr/>
          <a:lstStyle/>
          <a:p>
            <a:fld id="{590B2AE1-9107-4D9D-8CAB-08CBF1A776DC}" type="datetimeFigureOut">
              <a:rPr lang="en-US" smtClean="0"/>
              <a:t>9/5/2023</a:t>
            </a:fld>
            <a:endParaRPr lang="en-US"/>
          </a:p>
        </p:txBody>
      </p:sp>
      <p:sp>
        <p:nvSpPr>
          <p:cNvPr id="3" name="Footer Placeholder 2">
            <a:extLst>
              <a:ext uri="{FF2B5EF4-FFF2-40B4-BE49-F238E27FC236}">
                <a16:creationId xmlns:a16="http://schemas.microsoft.com/office/drawing/2014/main" id="{D7D9196D-7309-4DB8-A6FA-F474E804BF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B7A9AA-89C7-4B1A-8E17-247D57454238}"/>
              </a:ext>
            </a:extLst>
          </p:cNvPr>
          <p:cNvSpPr>
            <a:spLocks noGrp="1"/>
          </p:cNvSpPr>
          <p:nvPr>
            <p:ph type="sldNum" sz="quarter" idx="12"/>
          </p:nvPr>
        </p:nvSpPr>
        <p:spPr/>
        <p:txBody>
          <a:bodyPr/>
          <a:lstStyle/>
          <a:p>
            <a:fld id="{4057ED89-5399-4B49-BC88-7F8488F19744}" type="slidenum">
              <a:rPr lang="en-US" smtClean="0"/>
              <a:t>‹#›</a:t>
            </a:fld>
            <a:endParaRPr lang="en-US"/>
          </a:p>
        </p:txBody>
      </p:sp>
    </p:spTree>
    <p:extLst>
      <p:ext uri="{BB962C8B-B14F-4D97-AF65-F5344CB8AC3E}">
        <p14:creationId xmlns:p14="http://schemas.microsoft.com/office/powerpoint/2010/main" val="153584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BA53A-3BAD-47B3-A380-24536AEB86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0FE43-C2E6-42E3-B55D-4F915C4B37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A10F8E-7588-4B3F-B698-F8A97E6593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0A81AD-9EE9-49D4-B284-728E4E4E2109}"/>
              </a:ext>
            </a:extLst>
          </p:cNvPr>
          <p:cNvSpPr>
            <a:spLocks noGrp="1"/>
          </p:cNvSpPr>
          <p:nvPr>
            <p:ph type="dt" sz="half" idx="10"/>
          </p:nvPr>
        </p:nvSpPr>
        <p:spPr/>
        <p:txBody>
          <a:bodyPr/>
          <a:lstStyle/>
          <a:p>
            <a:fld id="{590B2AE1-9107-4D9D-8CAB-08CBF1A776DC}" type="datetimeFigureOut">
              <a:rPr lang="en-US" smtClean="0"/>
              <a:t>9/5/2023</a:t>
            </a:fld>
            <a:endParaRPr lang="en-US"/>
          </a:p>
        </p:txBody>
      </p:sp>
      <p:sp>
        <p:nvSpPr>
          <p:cNvPr id="6" name="Footer Placeholder 5">
            <a:extLst>
              <a:ext uri="{FF2B5EF4-FFF2-40B4-BE49-F238E27FC236}">
                <a16:creationId xmlns:a16="http://schemas.microsoft.com/office/drawing/2014/main" id="{02BF9A26-A276-4DE5-9200-EC5775B1CD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823FE8-CAA3-4DD1-94F4-C6E7CE19C53C}"/>
              </a:ext>
            </a:extLst>
          </p:cNvPr>
          <p:cNvSpPr>
            <a:spLocks noGrp="1"/>
          </p:cNvSpPr>
          <p:nvPr>
            <p:ph type="sldNum" sz="quarter" idx="12"/>
          </p:nvPr>
        </p:nvSpPr>
        <p:spPr/>
        <p:txBody>
          <a:bodyPr/>
          <a:lstStyle/>
          <a:p>
            <a:fld id="{4057ED89-5399-4B49-BC88-7F8488F19744}" type="slidenum">
              <a:rPr lang="en-US" smtClean="0"/>
              <a:t>‹#›</a:t>
            </a:fld>
            <a:endParaRPr lang="en-US"/>
          </a:p>
        </p:txBody>
      </p:sp>
    </p:spTree>
    <p:extLst>
      <p:ext uri="{BB962C8B-B14F-4D97-AF65-F5344CB8AC3E}">
        <p14:creationId xmlns:p14="http://schemas.microsoft.com/office/powerpoint/2010/main" val="15494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A4760-AE40-4F79-A047-DD6CAA7BD7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4FDCB4-354B-401F-8F98-C2F2A6586F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92C32E-7BFE-4096-A19E-040AA5AB39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18B879-80BC-4FEC-99BA-753EAE772907}"/>
              </a:ext>
            </a:extLst>
          </p:cNvPr>
          <p:cNvSpPr>
            <a:spLocks noGrp="1"/>
          </p:cNvSpPr>
          <p:nvPr>
            <p:ph type="dt" sz="half" idx="10"/>
          </p:nvPr>
        </p:nvSpPr>
        <p:spPr/>
        <p:txBody>
          <a:bodyPr/>
          <a:lstStyle/>
          <a:p>
            <a:fld id="{590B2AE1-9107-4D9D-8CAB-08CBF1A776DC}" type="datetimeFigureOut">
              <a:rPr lang="en-US" smtClean="0"/>
              <a:t>9/5/2023</a:t>
            </a:fld>
            <a:endParaRPr lang="en-US"/>
          </a:p>
        </p:txBody>
      </p:sp>
      <p:sp>
        <p:nvSpPr>
          <p:cNvPr id="6" name="Footer Placeholder 5">
            <a:extLst>
              <a:ext uri="{FF2B5EF4-FFF2-40B4-BE49-F238E27FC236}">
                <a16:creationId xmlns:a16="http://schemas.microsoft.com/office/drawing/2014/main" id="{F3E35667-3CF1-4371-99C0-E944A7BF40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D183E5-04A3-41B3-875A-946DDF8E15B5}"/>
              </a:ext>
            </a:extLst>
          </p:cNvPr>
          <p:cNvSpPr>
            <a:spLocks noGrp="1"/>
          </p:cNvSpPr>
          <p:nvPr>
            <p:ph type="sldNum" sz="quarter" idx="12"/>
          </p:nvPr>
        </p:nvSpPr>
        <p:spPr/>
        <p:txBody>
          <a:bodyPr/>
          <a:lstStyle/>
          <a:p>
            <a:fld id="{4057ED89-5399-4B49-BC88-7F8488F19744}" type="slidenum">
              <a:rPr lang="en-US" smtClean="0"/>
              <a:t>‹#›</a:t>
            </a:fld>
            <a:endParaRPr lang="en-US"/>
          </a:p>
        </p:txBody>
      </p:sp>
    </p:spTree>
    <p:extLst>
      <p:ext uri="{BB962C8B-B14F-4D97-AF65-F5344CB8AC3E}">
        <p14:creationId xmlns:p14="http://schemas.microsoft.com/office/powerpoint/2010/main" val="234976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7DF3FD-70DA-476E-8459-FF002E7640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B17D30-3D22-4FFA-960B-C1FE9DCDC2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E4A63-FAD6-45B9-9075-FF990B18BC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0B2AE1-9107-4D9D-8CAB-08CBF1A776DC}" type="datetimeFigureOut">
              <a:rPr lang="en-US" smtClean="0"/>
              <a:t>9/5/2023</a:t>
            </a:fld>
            <a:endParaRPr lang="en-US"/>
          </a:p>
        </p:txBody>
      </p:sp>
      <p:sp>
        <p:nvSpPr>
          <p:cNvPr id="5" name="Footer Placeholder 4">
            <a:extLst>
              <a:ext uri="{FF2B5EF4-FFF2-40B4-BE49-F238E27FC236}">
                <a16:creationId xmlns:a16="http://schemas.microsoft.com/office/drawing/2014/main" id="{34B6344E-320B-4F18-83B3-D8C60A5A4C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C20720-E972-4EB0-8EAA-AB623E7655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57ED89-5399-4B49-BC88-7F8488F19744}" type="slidenum">
              <a:rPr lang="en-US" smtClean="0"/>
              <a:t>‹#›</a:t>
            </a:fld>
            <a:endParaRPr lang="en-US"/>
          </a:p>
        </p:txBody>
      </p:sp>
    </p:spTree>
    <p:extLst>
      <p:ext uri="{BB962C8B-B14F-4D97-AF65-F5344CB8AC3E}">
        <p14:creationId xmlns:p14="http://schemas.microsoft.com/office/powerpoint/2010/main" val="2295298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35.jpg"/><Relationship Id="rId4" Type="http://schemas.openxmlformats.org/officeDocument/2006/relationships/image" Target="../media/image37.jfif"/></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3.jfi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4.jfi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6.jfi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60.jpeg"/><Relationship Id="rId4" Type="http://schemas.openxmlformats.org/officeDocument/2006/relationships/image" Target="../media/image59.jpe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6.jpg"/></Relationships>
</file>

<file path=ppt/slides/_rels/slide4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9.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A23E2F-59FA-4E24-B6C8-09E416F12F12}"/>
              </a:ext>
            </a:extLst>
          </p:cNvPr>
          <p:cNvSpPr txBox="1"/>
          <p:nvPr/>
        </p:nvSpPr>
        <p:spPr>
          <a:xfrm>
            <a:off x="2041236" y="387866"/>
            <a:ext cx="8109528" cy="523220"/>
          </a:xfrm>
          <a:prstGeom prst="rect">
            <a:avLst/>
          </a:prstGeom>
          <a:noFill/>
        </p:spPr>
        <p:txBody>
          <a:bodyPr wrap="square" rtlCol="0">
            <a:spAutoFit/>
          </a:bodyPr>
          <a:lstStyle/>
          <a:p>
            <a:pPr algn="ctr"/>
            <a:r>
              <a:rPr lang="en-US" sz="2800" dirty="0">
                <a:solidFill>
                  <a:schemeClr val="accent3">
                    <a:lumMod val="75000"/>
                  </a:schemeClr>
                </a:solidFill>
                <a:effectLst>
                  <a:outerShdw blurRad="38100" dist="25400" dir="2700000" algn="tl" rotWithShape="0">
                    <a:prstClr val="black">
                      <a:alpha val="79000"/>
                    </a:prstClr>
                  </a:outerShdw>
                </a:effectLst>
                <a:latin typeface="Harvest" pitchFamily="2" charset="0"/>
              </a:rPr>
              <a:t>Empowering </a:t>
            </a:r>
            <a:r>
              <a:rPr lang="en-US" sz="2800">
                <a:solidFill>
                  <a:schemeClr val="accent3">
                    <a:lumMod val="75000"/>
                  </a:schemeClr>
                </a:solidFill>
                <a:effectLst>
                  <a:outerShdw blurRad="38100" dist="25400" dir="2700000" algn="tl" rotWithShape="0">
                    <a:prstClr val="black">
                      <a:alpha val="79000"/>
                    </a:prstClr>
                  </a:outerShdw>
                </a:effectLst>
                <a:latin typeface="Harvest" pitchFamily="2" charset="0"/>
              </a:rPr>
              <a:t>Medical Staff </a:t>
            </a:r>
            <a:r>
              <a:rPr lang="en-US" sz="2800" dirty="0">
                <a:solidFill>
                  <a:schemeClr val="accent3">
                    <a:lumMod val="75000"/>
                  </a:schemeClr>
                </a:solidFill>
                <a:effectLst>
                  <a:outerShdw blurRad="38100" dist="25400" dir="2700000" algn="tl" rotWithShape="0">
                    <a:prstClr val="black">
                      <a:alpha val="79000"/>
                    </a:prstClr>
                  </a:outerShdw>
                </a:effectLst>
                <a:latin typeface="Harvest" pitchFamily="2" charset="0"/>
              </a:rPr>
              <a:t>with New Knowledge</a:t>
            </a:r>
          </a:p>
        </p:txBody>
      </p:sp>
      <p:sp>
        <p:nvSpPr>
          <p:cNvPr id="8" name="TextBox 7">
            <a:extLst>
              <a:ext uri="{FF2B5EF4-FFF2-40B4-BE49-F238E27FC236}">
                <a16:creationId xmlns:a16="http://schemas.microsoft.com/office/drawing/2014/main" id="{33C08820-2FF0-4A15-9637-E3CB1CD5092F}"/>
              </a:ext>
            </a:extLst>
          </p:cNvPr>
          <p:cNvSpPr txBox="1"/>
          <p:nvPr/>
        </p:nvSpPr>
        <p:spPr>
          <a:xfrm>
            <a:off x="1811658" y="1205285"/>
            <a:ext cx="8568684" cy="923330"/>
          </a:xfrm>
          <a:prstGeom prst="rect">
            <a:avLst/>
          </a:prstGeom>
          <a:noFill/>
        </p:spPr>
        <p:txBody>
          <a:bodyPr wrap="square" rtlCol="0">
            <a:spAutoFit/>
          </a:bodyPr>
          <a:lstStyle/>
          <a:p>
            <a:pPr algn="ctr"/>
            <a:r>
              <a:rPr lang="en-US" sz="5400" dirty="0">
                <a:solidFill>
                  <a:srgbClr val="FFC000"/>
                </a:solidFill>
                <a:effectLst>
                  <a:outerShdw blurRad="38100" dist="25400" dir="2700000" algn="tl" rotWithShape="0">
                    <a:prstClr val="black">
                      <a:alpha val="79000"/>
                    </a:prstClr>
                  </a:outerShdw>
                </a:effectLst>
                <a:latin typeface="Vollkorn Italic" panose="02000503070000090003" pitchFamily="2" charset="0"/>
              </a:rPr>
              <a:t>What’s on the Streets?  </a:t>
            </a:r>
            <a:r>
              <a:rPr lang="en-US" sz="5400" dirty="0">
                <a:solidFill>
                  <a:srgbClr val="C00000"/>
                </a:solidFill>
                <a:effectLst>
                  <a:outerShdw blurRad="38100" dist="25400" dir="2700000" algn="tl" rotWithShape="0">
                    <a:prstClr val="black">
                      <a:alpha val="79000"/>
                    </a:prstClr>
                  </a:outerShdw>
                </a:effectLst>
                <a:latin typeface="Harvest" pitchFamily="2" charset="0"/>
              </a:rPr>
              <a:t>Drugs.</a:t>
            </a:r>
          </a:p>
        </p:txBody>
      </p:sp>
      <p:sp>
        <p:nvSpPr>
          <p:cNvPr id="7" name="TextBox 6">
            <a:extLst>
              <a:ext uri="{FF2B5EF4-FFF2-40B4-BE49-F238E27FC236}">
                <a16:creationId xmlns:a16="http://schemas.microsoft.com/office/drawing/2014/main" id="{48452A40-FA8A-42C7-80AF-188EE4C95C3E}"/>
              </a:ext>
            </a:extLst>
          </p:cNvPr>
          <p:cNvSpPr txBox="1"/>
          <p:nvPr/>
        </p:nvSpPr>
        <p:spPr>
          <a:xfrm>
            <a:off x="295562" y="5635071"/>
            <a:ext cx="3703782" cy="938719"/>
          </a:xfrm>
          <a:prstGeom prst="rect">
            <a:avLst/>
          </a:prstGeom>
          <a:noFill/>
        </p:spPr>
        <p:txBody>
          <a:bodyPr wrap="square" rtlCol="0">
            <a:spAutoFit/>
          </a:bodyPr>
          <a:lstStyle/>
          <a:p>
            <a:pPr algn="ctr">
              <a:spcAft>
                <a:spcPts val="600"/>
              </a:spcAft>
            </a:pPr>
            <a:r>
              <a:rPr lang="en-US" b="1" dirty="0">
                <a:solidFill>
                  <a:schemeClr val="tx2">
                    <a:lumMod val="60000"/>
                    <a:lumOff val="40000"/>
                  </a:schemeClr>
                </a:solidFill>
                <a:effectLst>
                  <a:outerShdw blurRad="38100" dist="25400" dir="2700000" algn="tl" rotWithShape="0">
                    <a:prstClr val="black">
                      <a:alpha val="72000"/>
                    </a:prstClr>
                  </a:outerShdw>
                </a:effectLst>
              </a:rPr>
              <a:t>Presenter: J. Chad Curry LP, FP-C</a:t>
            </a:r>
          </a:p>
          <a:p>
            <a:pPr algn="ctr"/>
            <a:r>
              <a:rPr lang="en-US" sz="1600" b="1" dirty="0">
                <a:solidFill>
                  <a:schemeClr val="bg1">
                    <a:lumMod val="50000"/>
                  </a:schemeClr>
                </a:solidFill>
                <a:effectLst>
                  <a:outerShdw blurRad="38100" dist="25400" dir="2700000" algn="tl" rotWithShape="0">
                    <a:prstClr val="black">
                      <a:alpha val="72000"/>
                    </a:prstClr>
                  </a:outerShdw>
                </a:effectLst>
              </a:rPr>
              <a:t>Training Chief</a:t>
            </a:r>
          </a:p>
          <a:p>
            <a:pPr algn="ctr"/>
            <a:r>
              <a:rPr lang="en-US" sz="1600" b="1" dirty="0">
                <a:solidFill>
                  <a:schemeClr val="bg1">
                    <a:lumMod val="50000"/>
                  </a:schemeClr>
                </a:solidFill>
                <a:effectLst>
                  <a:outerShdw blurRad="38100" dist="25400" dir="2700000" algn="tl" rotWithShape="0">
                    <a:prstClr val="black">
                      <a:alpha val="72000"/>
                    </a:prstClr>
                  </a:outerShdw>
                </a:effectLst>
              </a:rPr>
              <a:t>UMC EMS in Lubbock</a:t>
            </a:r>
          </a:p>
        </p:txBody>
      </p:sp>
      <p:pic>
        <p:nvPicPr>
          <p:cNvPr id="11" name="Picture 10" descr="A picture containing text, outdoor, sign&#10;&#10;Description automatically generated">
            <a:extLst>
              <a:ext uri="{FF2B5EF4-FFF2-40B4-BE49-F238E27FC236}">
                <a16:creationId xmlns:a16="http://schemas.microsoft.com/office/drawing/2014/main" id="{B9695E65-BB93-4F4D-9D49-D7EB0957A0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9920" y="5848925"/>
            <a:ext cx="963243" cy="724865"/>
          </a:xfrm>
          <a:prstGeom prst="rect">
            <a:avLst/>
          </a:prstGeom>
          <a:effectLst>
            <a:outerShdw blurRad="50800" dist="38100" dir="2700000" algn="tl" rotWithShape="0">
              <a:prstClr val="black">
                <a:alpha val="75000"/>
              </a:prstClr>
            </a:outerShdw>
          </a:effectLst>
        </p:spPr>
      </p:pic>
      <p:cxnSp>
        <p:nvCxnSpPr>
          <p:cNvPr id="13" name="Straight Connector 12">
            <a:extLst>
              <a:ext uri="{FF2B5EF4-FFF2-40B4-BE49-F238E27FC236}">
                <a16:creationId xmlns:a16="http://schemas.microsoft.com/office/drawing/2014/main" id="{DDE35DAE-C56F-4ADB-8D8B-27DE4E76F32D}"/>
              </a:ext>
            </a:extLst>
          </p:cNvPr>
          <p:cNvCxnSpPr/>
          <p:nvPr/>
        </p:nvCxnSpPr>
        <p:spPr>
          <a:xfrm>
            <a:off x="1634836" y="868220"/>
            <a:ext cx="8885382"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177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FDC967BE-5FA2-4FF1-84AF-5451AA5BBC17}"/>
              </a:ext>
            </a:extLst>
          </p:cNvPr>
          <p:cNvSpPr/>
          <p:nvPr/>
        </p:nvSpPr>
        <p:spPr>
          <a:xfrm>
            <a:off x="6856418" y="1"/>
            <a:ext cx="5335581" cy="6857998"/>
          </a:xfrm>
          <a:prstGeom prst="rect">
            <a:avLst/>
          </a:prstGeom>
          <a:solidFill>
            <a:schemeClr val="dk1">
              <a:alpha val="48000"/>
            </a:schemeClr>
          </a:solidFill>
          <a:ln w="25400">
            <a:solidFill>
              <a:schemeClr val="tx1">
                <a:lumMod val="95000"/>
                <a:lumOff val="5000"/>
              </a:schemeClr>
            </a:solidFill>
          </a:ln>
          <a:effectLst>
            <a:outerShdw blurRad="101600" dist="38100" dir="5400000" algn="t" rotWithShape="0">
              <a:prstClr val="black">
                <a:alpha val="8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F1D5107-465A-46D0-8278-6EE2B428BC62}"/>
              </a:ext>
            </a:extLst>
          </p:cNvPr>
          <p:cNvSpPr/>
          <p:nvPr/>
        </p:nvSpPr>
        <p:spPr>
          <a:xfrm>
            <a:off x="898967" y="1385456"/>
            <a:ext cx="5758666" cy="4978398"/>
          </a:xfrm>
          <a:prstGeom prst="rect">
            <a:avLst/>
          </a:prstGeom>
          <a:solidFill>
            <a:schemeClr val="dk1">
              <a:alpha val="48000"/>
            </a:schemeClr>
          </a:solidFill>
          <a:ln w="25400">
            <a:solidFill>
              <a:schemeClr val="tx1">
                <a:lumMod val="95000"/>
                <a:lumOff val="5000"/>
              </a:schemeClr>
            </a:solidFill>
          </a:ln>
          <a:effectLst>
            <a:outerShdw blurRad="101600" dist="38100" dir="5400000" algn="t" rotWithShape="0">
              <a:prstClr val="black">
                <a:alpha val="8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489D26-B7F1-4487-AAD3-8F1682EC6980}"/>
              </a:ext>
            </a:extLst>
          </p:cNvPr>
          <p:cNvSpPr/>
          <p:nvPr/>
        </p:nvSpPr>
        <p:spPr>
          <a:xfrm>
            <a:off x="4" y="0"/>
            <a:ext cx="898963" cy="6858000"/>
          </a:xfrm>
          <a:prstGeom prst="rect">
            <a:avLst/>
          </a:prstGeom>
          <a:solidFill>
            <a:schemeClr val="dk1">
              <a:alpha val="94000"/>
            </a:schemeClr>
          </a:solidFill>
          <a:ln w="25400">
            <a:noFill/>
          </a:ln>
          <a:effectLst>
            <a:outerShdw blurRad="101600" dist="38100" algn="l" rotWithShape="0">
              <a:prstClr val="black">
                <a:alpha val="77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786210-B3F2-4EC2-9B51-66BC0692EB53}"/>
              </a:ext>
            </a:extLst>
          </p:cNvPr>
          <p:cNvSpPr txBox="1"/>
          <p:nvPr/>
        </p:nvSpPr>
        <p:spPr>
          <a:xfrm>
            <a:off x="67941" y="1168281"/>
            <a:ext cx="738664" cy="5444953"/>
          </a:xfrm>
          <a:prstGeom prst="rect">
            <a:avLst/>
          </a:prstGeom>
          <a:noFill/>
        </p:spPr>
        <p:txBody>
          <a:bodyPr vert="vert270" wrap="square" rtlCol="0">
            <a:spAutoFit/>
          </a:bodyPr>
          <a:lstStyle/>
          <a:p>
            <a:pPr algn="ctr">
              <a:spcAft>
                <a:spcPts val="1200"/>
              </a:spcAft>
            </a:pPr>
            <a:r>
              <a:rPr lang="en-US" sz="3600" dirty="0">
                <a:solidFill>
                  <a:schemeClr val="bg1">
                    <a:lumMod val="75000"/>
                    <a:alpha val="24000"/>
                  </a:schemeClr>
                </a:solidFill>
                <a:latin typeface="Harvest" pitchFamily="2" charset="0"/>
              </a:rPr>
              <a:t>Hiding vape use</a:t>
            </a:r>
          </a:p>
        </p:txBody>
      </p:sp>
      <p:cxnSp>
        <p:nvCxnSpPr>
          <p:cNvPr id="11" name="Straight Connector 10">
            <a:extLst>
              <a:ext uri="{FF2B5EF4-FFF2-40B4-BE49-F238E27FC236}">
                <a16:creationId xmlns:a16="http://schemas.microsoft.com/office/drawing/2014/main" id="{A39E419C-198A-4553-B58F-408BBB3E0F54}"/>
              </a:ext>
            </a:extLst>
          </p:cNvPr>
          <p:cNvCxnSpPr/>
          <p:nvPr/>
        </p:nvCxnSpPr>
        <p:spPr>
          <a:xfrm>
            <a:off x="898967" y="0"/>
            <a:ext cx="0" cy="6858000"/>
          </a:xfrm>
          <a:prstGeom prst="line">
            <a:avLst/>
          </a:prstGeom>
          <a:ln w="19050">
            <a:solidFill>
              <a:schemeClr val="bg2">
                <a:lumMod val="25000"/>
                <a:alpha val="56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C799B-28CE-4171-B62D-CEE5DB78EEA8}"/>
              </a:ext>
            </a:extLst>
          </p:cNvPr>
          <p:cNvCxnSpPr>
            <a:cxnSpLocks/>
          </p:cNvCxnSpPr>
          <p:nvPr/>
        </p:nvCxnSpPr>
        <p:spPr>
          <a:xfrm>
            <a:off x="18476" y="905167"/>
            <a:ext cx="5163124" cy="0"/>
          </a:xfrm>
          <a:prstGeom prst="line">
            <a:avLst/>
          </a:prstGeom>
          <a:ln w="38100">
            <a:solidFill>
              <a:schemeClr val="tx1">
                <a:lumMod val="75000"/>
                <a:lumOff val="25000"/>
              </a:schemeClr>
            </a:solidFill>
          </a:ln>
          <a:effectLst>
            <a:outerShdw blurRad="50800" dist="38100" dir="5400000" algn="t" rotWithShape="0">
              <a:prstClr val="black">
                <a:alpha val="68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17574D4-78C6-4AEA-93C0-FE446017AB6C}"/>
              </a:ext>
            </a:extLst>
          </p:cNvPr>
          <p:cNvSpPr txBox="1"/>
          <p:nvPr/>
        </p:nvSpPr>
        <p:spPr>
          <a:xfrm>
            <a:off x="1366982" y="92673"/>
            <a:ext cx="7121236" cy="923330"/>
          </a:xfrm>
          <a:prstGeom prst="rect">
            <a:avLst/>
          </a:prstGeom>
          <a:noFill/>
        </p:spPr>
        <p:txBody>
          <a:bodyPr wrap="square" rtlCol="0">
            <a:spAutoFit/>
          </a:bodyPr>
          <a:lstStyle/>
          <a:p>
            <a:r>
              <a:rPr lang="en-US" sz="5400" dirty="0">
                <a:solidFill>
                  <a:srgbClr val="FFC000"/>
                </a:solidFill>
                <a:effectLst>
                  <a:outerShdw blurRad="38100" dist="25400" dir="2700000" algn="tl" rotWithShape="0">
                    <a:prstClr val="black">
                      <a:alpha val="79000"/>
                    </a:prstClr>
                  </a:outerShdw>
                </a:effectLst>
                <a:latin typeface="Harvest" pitchFamily="2" charset="0"/>
              </a:rPr>
              <a:t>Stealth mode</a:t>
            </a:r>
          </a:p>
        </p:txBody>
      </p:sp>
      <p:sp>
        <p:nvSpPr>
          <p:cNvPr id="15" name="TextBox 14">
            <a:extLst>
              <a:ext uri="{FF2B5EF4-FFF2-40B4-BE49-F238E27FC236}">
                <a16:creationId xmlns:a16="http://schemas.microsoft.com/office/drawing/2014/main" id="{D89743A1-C3A9-4C18-A30A-F9972B969E5A}"/>
              </a:ext>
            </a:extLst>
          </p:cNvPr>
          <p:cNvSpPr txBox="1"/>
          <p:nvPr/>
        </p:nvSpPr>
        <p:spPr>
          <a:xfrm>
            <a:off x="1131412" y="1578660"/>
            <a:ext cx="5398898" cy="1692771"/>
          </a:xfrm>
          <a:prstGeom prst="rect">
            <a:avLst/>
          </a:prstGeom>
          <a:noFill/>
        </p:spPr>
        <p:txBody>
          <a:bodyPr wrap="square" rtlCol="0">
            <a:spAutoFit/>
          </a:bodyPr>
          <a:lstStyle/>
          <a:p>
            <a:pPr>
              <a:spcAft>
                <a:spcPts val="1200"/>
              </a:spcAft>
            </a:pPr>
            <a:r>
              <a:rPr lang="en-US" sz="2600" b="1" dirty="0">
                <a:solidFill>
                  <a:schemeClr val="accent4">
                    <a:lumMod val="40000"/>
                    <a:lumOff val="60000"/>
                  </a:schemeClr>
                </a:solidFill>
              </a:rPr>
              <a:t>Vaping is easier and easier to hide, thanks to good </a:t>
            </a:r>
            <a:r>
              <a:rPr lang="en-US" sz="2600" b="1" dirty="0" err="1">
                <a:solidFill>
                  <a:schemeClr val="accent4">
                    <a:lumMod val="40000"/>
                    <a:lumOff val="60000"/>
                  </a:schemeClr>
                </a:solidFill>
              </a:rPr>
              <a:t>ol</a:t>
            </a:r>
            <a:r>
              <a:rPr lang="en-US" sz="2600" b="1" dirty="0">
                <a:solidFill>
                  <a:schemeClr val="accent4">
                    <a:lumMod val="40000"/>
                    <a:lumOff val="60000"/>
                  </a:schemeClr>
                </a:solidFill>
              </a:rPr>
              <a:t>’ American ingenuity and overseas mass production. Some of the more common methods:</a:t>
            </a:r>
            <a:endParaRPr lang="en-US" sz="2600" baseline="30000" dirty="0">
              <a:solidFill>
                <a:schemeClr val="accent4">
                  <a:lumMod val="40000"/>
                  <a:lumOff val="60000"/>
                </a:schemeClr>
              </a:solidFill>
            </a:endParaRPr>
          </a:p>
        </p:txBody>
      </p:sp>
      <p:pic>
        <p:nvPicPr>
          <p:cNvPr id="12" name="Picture 11" descr="A picture containing person, outdoor&#10;&#10;Description automatically generated">
            <a:extLst>
              <a:ext uri="{FF2B5EF4-FFF2-40B4-BE49-F238E27FC236}">
                <a16:creationId xmlns:a16="http://schemas.microsoft.com/office/drawing/2014/main" id="{82EBBACD-F012-4058-ACDC-ED20572A66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3653" y="3566673"/>
            <a:ext cx="2268971" cy="2395665"/>
          </a:xfrm>
          <a:prstGeom prst="roundRect">
            <a:avLst>
              <a:gd name="adj" fmla="val 8594"/>
            </a:avLst>
          </a:prstGeom>
          <a:solidFill>
            <a:srgbClr val="FFFFFF">
              <a:shade val="85000"/>
            </a:srgbClr>
          </a:solidFill>
          <a:ln w="19050">
            <a:solidFill>
              <a:schemeClr val="tx1">
                <a:lumMod val="75000"/>
                <a:lumOff val="25000"/>
              </a:schemeClr>
            </a:solidFill>
          </a:ln>
          <a:effectLst>
            <a:outerShdw blurRad="50800" dist="38100" dir="2700000" algn="tl" rotWithShape="0">
              <a:prstClr val="black">
                <a:alpha val="80000"/>
              </a:prstClr>
            </a:outerShdw>
          </a:effectLst>
        </p:spPr>
      </p:pic>
      <p:pic>
        <p:nvPicPr>
          <p:cNvPr id="18" name="Picture 17" descr="A picture containing person, hand, lighter, camera&#10;&#10;Description automatically generated">
            <a:extLst>
              <a:ext uri="{FF2B5EF4-FFF2-40B4-BE49-F238E27FC236}">
                <a16:creationId xmlns:a16="http://schemas.microsoft.com/office/drawing/2014/main" id="{95209F4B-B258-4F01-BD93-42BB675A7B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9711839" y="4582639"/>
            <a:ext cx="2088112" cy="2268971"/>
          </a:xfrm>
          <a:prstGeom prst="roundRect">
            <a:avLst>
              <a:gd name="adj" fmla="val 8594"/>
            </a:avLst>
          </a:prstGeom>
          <a:solidFill>
            <a:srgbClr val="FFFFFF">
              <a:shade val="85000"/>
            </a:srgbClr>
          </a:solidFill>
          <a:ln w="19050">
            <a:solidFill>
              <a:schemeClr val="tx1">
                <a:lumMod val="75000"/>
                <a:lumOff val="25000"/>
              </a:schemeClr>
            </a:solidFill>
          </a:ln>
          <a:effectLst>
            <a:outerShdw blurRad="50800" dist="38100" dir="2700000" algn="tl" rotWithShape="0">
              <a:prstClr val="black">
                <a:alpha val="80000"/>
              </a:prstClr>
            </a:outerShdw>
          </a:effectLst>
        </p:spPr>
      </p:pic>
      <p:pic>
        <p:nvPicPr>
          <p:cNvPr id="20" name="Picture 19" descr="A close-up of a cell phone&#10;&#10;Description automatically generated with low confidence">
            <a:extLst>
              <a:ext uri="{FF2B5EF4-FFF2-40B4-BE49-F238E27FC236}">
                <a16:creationId xmlns:a16="http://schemas.microsoft.com/office/drawing/2014/main" id="{A6B8A440-FE72-4191-98E4-1986D66D46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6826" y="148477"/>
            <a:ext cx="2268970" cy="2032208"/>
          </a:xfrm>
          <a:prstGeom prst="roundRect">
            <a:avLst>
              <a:gd name="adj" fmla="val 8594"/>
            </a:avLst>
          </a:prstGeom>
          <a:solidFill>
            <a:srgbClr val="FFFFFF">
              <a:shade val="85000"/>
            </a:srgbClr>
          </a:solidFill>
          <a:ln w="19050">
            <a:solidFill>
              <a:schemeClr val="tx1">
                <a:lumMod val="75000"/>
                <a:lumOff val="25000"/>
              </a:schemeClr>
            </a:solidFill>
          </a:ln>
          <a:effectLst>
            <a:outerShdw blurRad="50800" dist="38100" dir="2700000" algn="tl" rotWithShape="0">
              <a:prstClr val="black">
                <a:alpha val="80000"/>
              </a:prstClr>
            </a:outerShdw>
          </a:effectLst>
        </p:spPr>
      </p:pic>
      <p:pic>
        <p:nvPicPr>
          <p:cNvPr id="22" name="Picture 21" descr="A picture containing person, holding, cellphone, hand&#10;&#10;Description automatically generated">
            <a:extLst>
              <a:ext uri="{FF2B5EF4-FFF2-40B4-BE49-F238E27FC236}">
                <a16:creationId xmlns:a16="http://schemas.microsoft.com/office/drawing/2014/main" id="{6193F7FA-7859-4317-B539-2F1FF8C789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14118" y="2384943"/>
            <a:ext cx="2283553" cy="2088113"/>
          </a:xfrm>
          <a:prstGeom prst="roundRect">
            <a:avLst>
              <a:gd name="adj" fmla="val 8594"/>
            </a:avLst>
          </a:prstGeom>
          <a:solidFill>
            <a:srgbClr val="FFFFFF">
              <a:shade val="85000"/>
            </a:srgbClr>
          </a:solidFill>
          <a:ln w="19050">
            <a:solidFill>
              <a:schemeClr val="tx1">
                <a:lumMod val="75000"/>
                <a:lumOff val="25000"/>
              </a:schemeClr>
            </a:solidFill>
          </a:ln>
          <a:effectLst>
            <a:outerShdw blurRad="50800" dist="38100" dir="2700000" algn="tl" rotWithShape="0">
              <a:prstClr val="black">
                <a:alpha val="80000"/>
              </a:prstClr>
            </a:outerShdw>
          </a:effectLst>
        </p:spPr>
      </p:pic>
      <p:pic>
        <p:nvPicPr>
          <p:cNvPr id="24" name="Picture 23" descr="A picture containing indoor, floor, stationary, pen&#10;&#10;Description automatically generated">
            <a:extLst>
              <a:ext uri="{FF2B5EF4-FFF2-40B4-BE49-F238E27FC236}">
                <a16:creationId xmlns:a16="http://schemas.microsoft.com/office/drawing/2014/main" id="{5FF283E6-63DC-4D83-AFA6-C72AFC3A3E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39071" y="827548"/>
            <a:ext cx="2283553" cy="2499322"/>
          </a:xfrm>
          <a:prstGeom prst="roundRect">
            <a:avLst>
              <a:gd name="adj" fmla="val 8594"/>
            </a:avLst>
          </a:prstGeom>
          <a:solidFill>
            <a:srgbClr val="FFFFFF">
              <a:shade val="85000"/>
            </a:srgbClr>
          </a:solidFill>
          <a:ln w="19050">
            <a:solidFill>
              <a:schemeClr val="tx1">
                <a:lumMod val="75000"/>
                <a:lumOff val="25000"/>
              </a:schemeClr>
            </a:solidFill>
          </a:ln>
          <a:effectLst>
            <a:outerShdw blurRad="50800" dist="38100" dir="2700000" algn="tl" rotWithShape="0">
              <a:prstClr val="black">
                <a:alpha val="80000"/>
              </a:prstClr>
            </a:outerShdw>
          </a:effectLst>
        </p:spPr>
      </p:pic>
      <p:cxnSp>
        <p:nvCxnSpPr>
          <p:cNvPr id="27" name="Straight Connector 26">
            <a:extLst>
              <a:ext uri="{FF2B5EF4-FFF2-40B4-BE49-F238E27FC236}">
                <a16:creationId xmlns:a16="http://schemas.microsoft.com/office/drawing/2014/main" id="{CD18C46A-1880-4736-BBBE-4DADA7E79C16}"/>
              </a:ext>
            </a:extLst>
          </p:cNvPr>
          <p:cNvCxnSpPr/>
          <p:nvPr/>
        </p:nvCxnSpPr>
        <p:spPr>
          <a:xfrm>
            <a:off x="6856418" y="0"/>
            <a:ext cx="0" cy="6858000"/>
          </a:xfrm>
          <a:prstGeom prst="line">
            <a:avLst/>
          </a:prstGeom>
          <a:ln w="57150">
            <a:solidFill>
              <a:schemeClr val="tx1">
                <a:lumMod val="75000"/>
                <a:lumOff val="25000"/>
                <a:alpha val="68000"/>
              </a:schemeClr>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C4F6598-58E7-4BC8-9CFF-09EE4ACE7E39}"/>
              </a:ext>
            </a:extLst>
          </p:cNvPr>
          <p:cNvSpPr txBox="1"/>
          <p:nvPr/>
        </p:nvSpPr>
        <p:spPr>
          <a:xfrm>
            <a:off x="1689790" y="3474652"/>
            <a:ext cx="4837361" cy="2708434"/>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2600" b="1" dirty="0">
                <a:solidFill>
                  <a:schemeClr val="bg1">
                    <a:lumMod val="85000"/>
                  </a:schemeClr>
                </a:solidFill>
              </a:rPr>
              <a:t>Vape pens </a:t>
            </a:r>
            <a:r>
              <a:rPr lang="en-US" sz="2400" b="1" dirty="0">
                <a:solidFill>
                  <a:schemeClr val="bg1">
                    <a:lumMod val="85000"/>
                  </a:schemeClr>
                </a:solidFill>
              </a:rPr>
              <a:t>(</a:t>
            </a:r>
            <a:r>
              <a:rPr lang="en-US" sz="2000" b="1" dirty="0">
                <a:solidFill>
                  <a:schemeClr val="bg1">
                    <a:lumMod val="85000"/>
                  </a:schemeClr>
                </a:solidFill>
              </a:rPr>
              <a:t>they do contain ink</a:t>
            </a:r>
            <a:r>
              <a:rPr lang="en-US" sz="2400" b="1" dirty="0">
                <a:solidFill>
                  <a:schemeClr val="bg1">
                    <a:lumMod val="85000"/>
                  </a:schemeClr>
                </a:solidFill>
              </a:rPr>
              <a:t>)</a:t>
            </a:r>
          </a:p>
          <a:p>
            <a:pPr marL="457200" indent="-457200">
              <a:spcAft>
                <a:spcPts val="1200"/>
              </a:spcAft>
              <a:buFont typeface="Arial" panose="020B0604020202020204" pitchFamily="34" charset="0"/>
              <a:buChar char="•"/>
            </a:pPr>
            <a:r>
              <a:rPr lang="en-US" sz="2600" b="1" dirty="0">
                <a:solidFill>
                  <a:schemeClr val="bg1">
                    <a:lumMod val="85000"/>
                  </a:schemeClr>
                </a:solidFill>
              </a:rPr>
              <a:t>Vape hoodie straps</a:t>
            </a:r>
          </a:p>
          <a:p>
            <a:pPr marL="457200" indent="-457200">
              <a:spcAft>
                <a:spcPts val="1200"/>
              </a:spcAft>
              <a:buFont typeface="Arial" panose="020B0604020202020204" pitchFamily="34" charset="0"/>
              <a:buChar char="•"/>
            </a:pPr>
            <a:r>
              <a:rPr lang="en-US" sz="2600" b="1" dirty="0">
                <a:solidFill>
                  <a:schemeClr val="bg1">
                    <a:lumMod val="85000"/>
                  </a:schemeClr>
                </a:solidFill>
              </a:rPr>
              <a:t>Vape USB drives</a:t>
            </a:r>
          </a:p>
          <a:p>
            <a:pPr marL="457200" indent="-457200">
              <a:spcAft>
                <a:spcPts val="1200"/>
              </a:spcAft>
              <a:buFont typeface="Arial" panose="020B0604020202020204" pitchFamily="34" charset="0"/>
              <a:buChar char="•"/>
            </a:pPr>
            <a:r>
              <a:rPr lang="en-US" sz="2600" b="1" dirty="0">
                <a:solidFill>
                  <a:schemeClr val="bg1">
                    <a:lumMod val="85000"/>
                  </a:schemeClr>
                </a:solidFill>
              </a:rPr>
              <a:t>Vape “smart watches”</a:t>
            </a:r>
          </a:p>
          <a:p>
            <a:pPr marL="457200" indent="-457200">
              <a:spcAft>
                <a:spcPts val="1200"/>
              </a:spcAft>
              <a:buFont typeface="Arial" panose="020B0604020202020204" pitchFamily="34" charset="0"/>
              <a:buChar char="•"/>
            </a:pPr>
            <a:r>
              <a:rPr lang="en-US" sz="2600" b="1" dirty="0">
                <a:solidFill>
                  <a:schemeClr val="bg1">
                    <a:lumMod val="85000"/>
                  </a:schemeClr>
                </a:solidFill>
              </a:rPr>
              <a:t>Vape phone covers</a:t>
            </a:r>
          </a:p>
        </p:txBody>
      </p:sp>
    </p:spTree>
    <p:extLst>
      <p:ext uri="{BB962C8B-B14F-4D97-AF65-F5344CB8AC3E}">
        <p14:creationId xmlns:p14="http://schemas.microsoft.com/office/powerpoint/2010/main" val="73386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3C08820-2FF0-4A15-9637-E3CB1CD5092F}"/>
              </a:ext>
            </a:extLst>
          </p:cNvPr>
          <p:cNvSpPr txBox="1"/>
          <p:nvPr/>
        </p:nvSpPr>
        <p:spPr>
          <a:xfrm>
            <a:off x="1811658" y="1205285"/>
            <a:ext cx="8568684" cy="1200329"/>
          </a:xfrm>
          <a:prstGeom prst="rect">
            <a:avLst/>
          </a:prstGeom>
          <a:noFill/>
        </p:spPr>
        <p:txBody>
          <a:bodyPr wrap="square" rtlCol="0">
            <a:spAutoFit/>
          </a:bodyPr>
          <a:lstStyle/>
          <a:p>
            <a:pPr algn="ctr"/>
            <a:r>
              <a:rPr lang="en-US" sz="7200" dirty="0">
                <a:solidFill>
                  <a:schemeClr val="accent4">
                    <a:lumMod val="60000"/>
                    <a:lumOff val="40000"/>
                  </a:schemeClr>
                </a:solidFill>
                <a:effectLst>
                  <a:outerShdw blurRad="38100" dist="25400" dir="2700000" algn="tl" rotWithShape="0">
                    <a:prstClr val="black">
                      <a:alpha val="79000"/>
                    </a:prstClr>
                  </a:outerShdw>
                </a:effectLst>
                <a:latin typeface="Vollkorn Italic" panose="02000503070000090003" pitchFamily="2" charset="0"/>
              </a:rPr>
              <a:t>Cannabis</a:t>
            </a:r>
            <a:endParaRPr lang="en-US" sz="7200" dirty="0">
              <a:solidFill>
                <a:schemeClr val="accent4">
                  <a:lumMod val="60000"/>
                  <a:lumOff val="40000"/>
                </a:schemeClr>
              </a:solidFill>
              <a:effectLst>
                <a:outerShdw blurRad="38100" dist="25400" dir="2700000" algn="tl" rotWithShape="0">
                  <a:prstClr val="black">
                    <a:alpha val="79000"/>
                  </a:prstClr>
                </a:outerShdw>
              </a:effectLst>
              <a:latin typeface="Harvest" pitchFamily="2" charset="0"/>
            </a:endParaRPr>
          </a:p>
        </p:txBody>
      </p:sp>
      <p:sp>
        <p:nvSpPr>
          <p:cNvPr id="9" name="TextBox 8">
            <a:extLst>
              <a:ext uri="{FF2B5EF4-FFF2-40B4-BE49-F238E27FC236}">
                <a16:creationId xmlns:a16="http://schemas.microsoft.com/office/drawing/2014/main" id="{FAEA1586-7178-4B2B-A38A-013A91302376}"/>
              </a:ext>
            </a:extLst>
          </p:cNvPr>
          <p:cNvSpPr txBox="1"/>
          <p:nvPr/>
        </p:nvSpPr>
        <p:spPr>
          <a:xfrm>
            <a:off x="138545" y="552757"/>
            <a:ext cx="11914909" cy="461665"/>
          </a:xfrm>
          <a:prstGeom prst="rect">
            <a:avLst/>
          </a:prstGeom>
          <a:noFill/>
        </p:spPr>
        <p:txBody>
          <a:bodyPr wrap="square" rtlCol="0">
            <a:spAutoFit/>
          </a:bodyPr>
          <a:lstStyle/>
          <a:p>
            <a:pPr algn="ctr"/>
            <a:r>
              <a:rPr lang="en-US" sz="2400" dirty="0">
                <a:solidFill>
                  <a:schemeClr val="accent3">
                    <a:lumMod val="75000"/>
                  </a:schemeClr>
                </a:solidFill>
                <a:effectLst>
                  <a:outerShdw blurRad="38100" dist="25400" dir="2700000" algn="tl" rotWithShape="0">
                    <a:prstClr val="black">
                      <a:alpha val="79000"/>
                    </a:prstClr>
                  </a:outerShdw>
                </a:effectLst>
                <a:latin typeface="Harvest" pitchFamily="2" charset="0"/>
              </a:rPr>
              <a:t>Aunt Mary, Bud, Dope, Ganja, Hash, Hydro, Kif, Marijuana, Pot, Reefer, Skunk, Yerba, Weed…</a:t>
            </a:r>
          </a:p>
        </p:txBody>
      </p:sp>
    </p:spTree>
    <p:extLst>
      <p:ext uri="{BB962C8B-B14F-4D97-AF65-F5344CB8AC3E}">
        <p14:creationId xmlns:p14="http://schemas.microsoft.com/office/powerpoint/2010/main" val="67059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5C6FA89-09FA-458C-8513-6A9BFC347711}"/>
              </a:ext>
            </a:extLst>
          </p:cNvPr>
          <p:cNvSpPr/>
          <p:nvPr/>
        </p:nvSpPr>
        <p:spPr>
          <a:xfrm>
            <a:off x="18476" y="6410035"/>
            <a:ext cx="12173524" cy="447965"/>
          </a:xfrm>
          <a:prstGeom prst="rect">
            <a:avLst/>
          </a:prstGeom>
          <a:solidFill>
            <a:schemeClr val="dk1">
              <a:alpha val="42000"/>
            </a:schemeClr>
          </a:solidFill>
          <a:ln w="25400">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F1D5107-465A-46D0-8278-6EE2B428BC62}"/>
              </a:ext>
            </a:extLst>
          </p:cNvPr>
          <p:cNvSpPr/>
          <p:nvPr/>
        </p:nvSpPr>
        <p:spPr>
          <a:xfrm>
            <a:off x="1009801" y="1542473"/>
            <a:ext cx="11062127" cy="4553522"/>
          </a:xfrm>
          <a:prstGeom prst="rect">
            <a:avLst/>
          </a:prstGeom>
          <a:solidFill>
            <a:schemeClr val="dk1">
              <a:alpha val="48000"/>
            </a:schemeClr>
          </a:solidFill>
          <a:ln w="25400">
            <a:solidFill>
              <a:schemeClr val="tx1">
                <a:lumMod val="95000"/>
                <a:lumOff val="5000"/>
              </a:schemeClr>
            </a:solidFill>
          </a:ln>
          <a:effectLst>
            <a:outerShdw blurRad="101600" dist="38100" dir="5400000" algn="t" rotWithShape="0">
              <a:prstClr val="black">
                <a:alpha val="8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489D26-B7F1-4487-AAD3-8F1682EC6980}"/>
              </a:ext>
            </a:extLst>
          </p:cNvPr>
          <p:cNvSpPr/>
          <p:nvPr/>
        </p:nvSpPr>
        <p:spPr>
          <a:xfrm>
            <a:off x="4" y="0"/>
            <a:ext cx="898963" cy="6858000"/>
          </a:xfrm>
          <a:prstGeom prst="rect">
            <a:avLst/>
          </a:prstGeom>
          <a:solidFill>
            <a:schemeClr val="dk1">
              <a:alpha val="94000"/>
            </a:schemeClr>
          </a:solidFill>
          <a:ln w="25400">
            <a:noFill/>
          </a:ln>
          <a:effectLst>
            <a:outerShdw blurRad="101600" dist="38100" algn="l" rotWithShape="0">
              <a:prstClr val="black">
                <a:alpha val="77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786210-B3F2-4EC2-9B51-66BC0692EB53}"/>
              </a:ext>
            </a:extLst>
          </p:cNvPr>
          <p:cNvSpPr txBox="1"/>
          <p:nvPr/>
        </p:nvSpPr>
        <p:spPr>
          <a:xfrm>
            <a:off x="67941" y="1168281"/>
            <a:ext cx="738664" cy="5371062"/>
          </a:xfrm>
          <a:prstGeom prst="rect">
            <a:avLst/>
          </a:prstGeom>
          <a:noFill/>
        </p:spPr>
        <p:txBody>
          <a:bodyPr vert="vert270" wrap="square" rtlCol="0">
            <a:spAutoFit/>
          </a:bodyPr>
          <a:lstStyle/>
          <a:p>
            <a:pPr algn="ctr">
              <a:spcAft>
                <a:spcPts val="1200"/>
              </a:spcAft>
            </a:pPr>
            <a:r>
              <a:rPr lang="en-US" sz="3600" dirty="0">
                <a:solidFill>
                  <a:schemeClr val="bg1">
                    <a:lumMod val="75000"/>
                    <a:alpha val="24000"/>
                  </a:schemeClr>
                </a:solidFill>
                <a:latin typeface="Harvest" pitchFamily="2" charset="0"/>
              </a:rPr>
              <a:t>Cannabis</a:t>
            </a:r>
          </a:p>
        </p:txBody>
      </p:sp>
      <p:cxnSp>
        <p:nvCxnSpPr>
          <p:cNvPr id="11" name="Straight Connector 10">
            <a:extLst>
              <a:ext uri="{FF2B5EF4-FFF2-40B4-BE49-F238E27FC236}">
                <a16:creationId xmlns:a16="http://schemas.microsoft.com/office/drawing/2014/main" id="{A39E419C-198A-4553-B58F-408BBB3E0F54}"/>
              </a:ext>
            </a:extLst>
          </p:cNvPr>
          <p:cNvCxnSpPr/>
          <p:nvPr/>
        </p:nvCxnSpPr>
        <p:spPr>
          <a:xfrm>
            <a:off x="898967" y="0"/>
            <a:ext cx="0" cy="6858000"/>
          </a:xfrm>
          <a:prstGeom prst="line">
            <a:avLst/>
          </a:prstGeom>
          <a:ln w="19050">
            <a:solidFill>
              <a:schemeClr val="bg2">
                <a:lumMod val="25000"/>
                <a:alpha val="56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C799B-28CE-4171-B62D-CEE5DB78EEA8}"/>
              </a:ext>
            </a:extLst>
          </p:cNvPr>
          <p:cNvCxnSpPr>
            <a:cxnSpLocks/>
          </p:cNvCxnSpPr>
          <p:nvPr/>
        </p:nvCxnSpPr>
        <p:spPr>
          <a:xfrm>
            <a:off x="18476" y="905167"/>
            <a:ext cx="6816433" cy="0"/>
          </a:xfrm>
          <a:prstGeom prst="line">
            <a:avLst/>
          </a:prstGeom>
          <a:ln w="38100">
            <a:solidFill>
              <a:schemeClr val="tx1">
                <a:lumMod val="75000"/>
                <a:lumOff val="25000"/>
              </a:schemeClr>
            </a:solidFill>
          </a:ln>
          <a:effectLst>
            <a:outerShdw blurRad="50800" dist="38100" dir="5400000" algn="t" rotWithShape="0">
              <a:prstClr val="black">
                <a:alpha val="68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17574D4-78C6-4AEA-93C0-FE446017AB6C}"/>
              </a:ext>
            </a:extLst>
          </p:cNvPr>
          <p:cNvSpPr txBox="1"/>
          <p:nvPr/>
        </p:nvSpPr>
        <p:spPr>
          <a:xfrm>
            <a:off x="1366982" y="92673"/>
            <a:ext cx="7121236" cy="923330"/>
          </a:xfrm>
          <a:prstGeom prst="rect">
            <a:avLst/>
          </a:prstGeom>
          <a:noFill/>
        </p:spPr>
        <p:txBody>
          <a:bodyPr wrap="square" rtlCol="0">
            <a:spAutoFit/>
          </a:bodyPr>
          <a:lstStyle/>
          <a:p>
            <a:r>
              <a:rPr lang="en-US" sz="5400" dirty="0">
                <a:solidFill>
                  <a:srgbClr val="FFC000"/>
                </a:solidFill>
                <a:effectLst>
                  <a:outerShdw blurRad="38100" dist="25400" dir="2700000" algn="tl" rotWithShape="0">
                    <a:prstClr val="black">
                      <a:alpha val="79000"/>
                    </a:prstClr>
                  </a:outerShdw>
                </a:effectLst>
                <a:latin typeface="Harvest" pitchFamily="2" charset="0"/>
              </a:rPr>
              <a:t>Phytocannabinoids</a:t>
            </a:r>
          </a:p>
        </p:txBody>
      </p:sp>
      <p:sp>
        <p:nvSpPr>
          <p:cNvPr id="15" name="TextBox 14">
            <a:extLst>
              <a:ext uri="{FF2B5EF4-FFF2-40B4-BE49-F238E27FC236}">
                <a16:creationId xmlns:a16="http://schemas.microsoft.com/office/drawing/2014/main" id="{D89743A1-C3A9-4C18-A30A-F9972B969E5A}"/>
              </a:ext>
            </a:extLst>
          </p:cNvPr>
          <p:cNvSpPr txBox="1"/>
          <p:nvPr/>
        </p:nvSpPr>
        <p:spPr>
          <a:xfrm>
            <a:off x="5268938" y="1796169"/>
            <a:ext cx="6645971" cy="4078039"/>
          </a:xfrm>
          <a:prstGeom prst="rect">
            <a:avLst/>
          </a:prstGeom>
          <a:noFill/>
        </p:spPr>
        <p:txBody>
          <a:bodyPr wrap="square" rtlCol="0">
            <a:spAutoFit/>
          </a:bodyPr>
          <a:lstStyle/>
          <a:p>
            <a:pPr>
              <a:spcAft>
                <a:spcPts val="3000"/>
              </a:spcAft>
            </a:pPr>
            <a:r>
              <a:rPr lang="en-US" sz="2600" b="1" dirty="0">
                <a:solidFill>
                  <a:schemeClr val="bg1">
                    <a:lumMod val="85000"/>
                  </a:schemeClr>
                </a:solidFill>
              </a:rPr>
              <a:t>There are over 100 known </a:t>
            </a:r>
            <a:r>
              <a:rPr lang="en-US" sz="2600" b="1" dirty="0" err="1">
                <a:solidFill>
                  <a:schemeClr val="accent4">
                    <a:lumMod val="40000"/>
                    <a:lumOff val="60000"/>
                  </a:schemeClr>
                </a:solidFill>
              </a:rPr>
              <a:t>phytocannabinoids</a:t>
            </a:r>
            <a:r>
              <a:rPr lang="en-US" sz="2600" b="1" dirty="0">
                <a:solidFill>
                  <a:schemeClr val="bg1">
                    <a:lumMod val="75000"/>
                  </a:schemeClr>
                </a:solidFill>
              </a:rPr>
              <a:t>.  </a:t>
            </a:r>
            <a:r>
              <a:rPr lang="en-US" sz="2600" b="1" dirty="0">
                <a:solidFill>
                  <a:schemeClr val="bg1">
                    <a:lumMod val="85000"/>
                  </a:schemeClr>
                </a:solidFill>
              </a:rPr>
              <a:t>The most famous (</a:t>
            </a:r>
            <a:r>
              <a:rPr lang="en-US" sz="2400" b="1" dirty="0">
                <a:solidFill>
                  <a:schemeClr val="bg1">
                    <a:lumMod val="85000"/>
                  </a:schemeClr>
                </a:solidFill>
              </a:rPr>
              <a:t>and controversial</a:t>
            </a:r>
            <a:r>
              <a:rPr lang="en-US" sz="2600" b="1" dirty="0">
                <a:solidFill>
                  <a:schemeClr val="bg1">
                    <a:lumMod val="85000"/>
                  </a:schemeClr>
                </a:solidFill>
              </a:rPr>
              <a:t>) is </a:t>
            </a:r>
            <a:r>
              <a:rPr lang="en-US" sz="2600" b="1" dirty="0">
                <a:solidFill>
                  <a:schemeClr val="accent4">
                    <a:lumMod val="40000"/>
                    <a:lumOff val="60000"/>
                  </a:schemeClr>
                </a:solidFill>
              </a:rPr>
              <a:t>tetrahydrocannabinol (THC)</a:t>
            </a:r>
            <a:r>
              <a:rPr lang="en-US" sz="2600" b="1" dirty="0">
                <a:solidFill>
                  <a:schemeClr val="bg1">
                    <a:lumMod val="75000"/>
                  </a:schemeClr>
                </a:solidFill>
              </a:rPr>
              <a:t>, </a:t>
            </a:r>
            <a:r>
              <a:rPr lang="en-US" sz="2600" b="1" dirty="0">
                <a:solidFill>
                  <a:schemeClr val="bg1">
                    <a:lumMod val="85000"/>
                  </a:schemeClr>
                </a:solidFill>
              </a:rPr>
              <a:t>which is known for its </a:t>
            </a:r>
            <a:r>
              <a:rPr lang="en-US" sz="2600" b="1" dirty="0">
                <a:solidFill>
                  <a:schemeClr val="accent2">
                    <a:lumMod val="60000"/>
                    <a:lumOff val="40000"/>
                  </a:schemeClr>
                </a:solidFill>
              </a:rPr>
              <a:t>p</a:t>
            </a:r>
            <a:r>
              <a:rPr lang="en-US" sz="2600" b="1" dirty="0">
                <a:solidFill>
                  <a:schemeClr val="accent5">
                    <a:lumMod val="75000"/>
                  </a:schemeClr>
                </a:solidFill>
              </a:rPr>
              <a:t>s</a:t>
            </a:r>
            <a:r>
              <a:rPr lang="en-US" sz="2600" b="1" dirty="0">
                <a:solidFill>
                  <a:schemeClr val="accent4">
                    <a:lumMod val="40000"/>
                    <a:lumOff val="60000"/>
                  </a:schemeClr>
                </a:solidFill>
              </a:rPr>
              <a:t>y</a:t>
            </a:r>
            <a:r>
              <a:rPr lang="en-US" sz="2600" b="1" dirty="0">
                <a:solidFill>
                  <a:srgbClr val="7030A0"/>
                </a:solidFill>
              </a:rPr>
              <a:t>c</a:t>
            </a:r>
            <a:r>
              <a:rPr lang="en-US" sz="2600" b="1" dirty="0">
                <a:solidFill>
                  <a:srgbClr val="C00000"/>
                </a:solidFill>
              </a:rPr>
              <a:t>h</a:t>
            </a:r>
            <a:r>
              <a:rPr lang="en-US" sz="2600" b="1" dirty="0">
                <a:solidFill>
                  <a:srgbClr val="00B050"/>
                </a:solidFill>
              </a:rPr>
              <a:t>o</a:t>
            </a:r>
            <a:r>
              <a:rPr lang="en-US" sz="2600" b="1" dirty="0">
                <a:solidFill>
                  <a:schemeClr val="tx2">
                    <a:lumMod val="60000"/>
                    <a:lumOff val="40000"/>
                  </a:schemeClr>
                </a:solidFill>
              </a:rPr>
              <a:t>t</a:t>
            </a:r>
            <a:r>
              <a:rPr lang="en-US" sz="2600" b="1" dirty="0">
                <a:solidFill>
                  <a:srgbClr val="FF99FF"/>
                </a:solidFill>
              </a:rPr>
              <a:t>r</a:t>
            </a:r>
            <a:r>
              <a:rPr lang="en-US" sz="2600" b="1" dirty="0">
                <a:solidFill>
                  <a:srgbClr val="009999"/>
                </a:solidFill>
              </a:rPr>
              <a:t>o</a:t>
            </a:r>
            <a:r>
              <a:rPr lang="en-US" sz="2600" b="1" dirty="0">
                <a:solidFill>
                  <a:schemeClr val="accent2">
                    <a:lumMod val="60000"/>
                    <a:lumOff val="40000"/>
                  </a:schemeClr>
                </a:solidFill>
              </a:rPr>
              <a:t>p</a:t>
            </a:r>
            <a:r>
              <a:rPr lang="en-US" sz="2600" b="1" dirty="0">
                <a:solidFill>
                  <a:schemeClr val="accent5">
                    <a:lumMod val="40000"/>
                    <a:lumOff val="60000"/>
                  </a:schemeClr>
                </a:solidFill>
              </a:rPr>
              <a:t>i</a:t>
            </a:r>
            <a:r>
              <a:rPr lang="en-US" sz="2600" b="1" dirty="0">
                <a:solidFill>
                  <a:schemeClr val="accent4">
                    <a:lumMod val="75000"/>
                  </a:schemeClr>
                </a:solidFill>
              </a:rPr>
              <a:t>c</a:t>
            </a:r>
            <a:r>
              <a:rPr lang="en-US" sz="2600" b="1" dirty="0">
                <a:solidFill>
                  <a:schemeClr val="bg1">
                    <a:lumMod val="75000"/>
                  </a:schemeClr>
                </a:solidFill>
              </a:rPr>
              <a:t> </a:t>
            </a:r>
            <a:r>
              <a:rPr lang="en-US" sz="2600" b="1" dirty="0">
                <a:solidFill>
                  <a:schemeClr val="bg1">
                    <a:lumMod val="85000"/>
                  </a:schemeClr>
                </a:solidFill>
              </a:rPr>
              <a:t>effects.</a:t>
            </a:r>
            <a:r>
              <a:rPr lang="en-US" sz="2600" baseline="30000" dirty="0">
                <a:solidFill>
                  <a:schemeClr val="bg1">
                    <a:lumMod val="85000"/>
                  </a:schemeClr>
                </a:solidFill>
              </a:rPr>
              <a:t>1</a:t>
            </a:r>
            <a:r>
              <a:rPr lang="en-US" sz="2600" b="1" dirty="0">
                <a:solidFill>
                  <a:schemeClr val="bg1">
                    <a:lumMod val="85000"/>
                  </a:schemeClr>
                </a:solidFill>
              </a:rPr>
              <a:t> </a:t>
            </a:r>
          </a:p>
          <a:p>
            <a:pPr>
              <a:spcAft>
                <a:spcPts val="1200"/>
              </a:spcAft>
            </a:pPr>
            <a:r>
              <a:rPr lang="en-US" sz="2600" b="1" dirty="0">
                <a:solidFill>
                  <a:schemeClr val="bg1">
                    <a:lumMod val="85000"/>
                  </a:schemeClr>
                </a:solidFill>
              </a:rPr>
              <a:t>It wasn’t until the 1980s where we learned that THC binds to specific endocannabinoid receptors within the central and peripheral nervous system, affecting mood, sleep, appetite, memory, and reproduction.</a:t>
            </a:r>
            <a:r>
              <a:rPr lang="en-US" sz="2600" baseline="30000" dirty="0">
                <a:solidFill>
                  <a:schemeClr val="bg1">
                    <a:lumMod val="85000"/>
                  </a:schemeClr>
                </a:solidFill>
              </a:rPr>
              <a:t>1</a:t>
            </a:r>
            <a:r>
              <a:rPr lang="en-US" sz="2600" b="1" dirty="0">
                <a:solidFill>
                  <a:schemeClr val="bg1">
                    <a:lumMod val="85000"/>
                  </a:schemeClr>
                </a:solidFill>
              </a:rPr>
              <a:t>  </a:t>
            </a:r>
          </a:p>
        </p:txBody>
      </p:sp>
      <p:pic>
        <p:nvPicPr>
          <p:cNvPr id="8" name="Picture 7" descr="Close-up of a green plant&#10;&#10;Description automatically generated with medium confidence">
            <a:extLst>
              <a:ext uri="{FF2B5EF4-FFF2-40B4-BE49-F238E27FC236}">
                <a16:creationId xmlns:a16="http://schemas.microsoft.com/office/drawing/2014/main" id="{CC6EBDCD-62F3-49D5-ACCE-417C0FE94FE6}"/>
              </a:ext>
            </a:extLst>
          </p:cNvPr>
          <p:cNvPicPr>
            <a:picLocks noChangeAspect="1"/>
          </p:cNvPicPr>
          <p:nvPr/>
        </p:nvPicPr>
        <p:blipFill rotWithShape="1">
          <a:blip r:embed="rId3">
            <a:extLst>
              <a:ext uri="{28A0092B-C50C-407E-A947-70E740481C1C}">
                <a14:useLocalDpi xmlns:a14="http://schemas.microsoft.com/office/drawing/2010/main" val="0"/>
              </a:ext>
            </a:extLst>
          </a:blip>
          <a:srcRect l="38811" r="8140"/>
          <a:stretch/>
        </p:blipFill>
        <p:spPr>
          <a:xfrm>
            <a:off x="1348449" y="1978982"/>
            <a:ext cx="3471006" cy="3680502"/>
          </a:xfrm>
          <a:prstGeom prst="roundRect">
            <a:avLst>
              <a:gd name="adj" fmla="val 8594"/>
            </a:avLst>
          </a:prstGeom>
          <a:solidFill>
            <a:srgbClr val="FFFFFF">
              <a:shade val="85000"/>
            </a:srgbClr>
          </a:solidFill>
          <a:ln w="38100">
            <a:solidFill>
              <a:schemeClr val="tx1">
                <a:lumMod val="75000"/>
                <a:lumOff val="25000"/>
              </a:schemeClr>
            </a:solidFill>
          </a:ln>
          <a:effectLst>
            <a:outerShdw blurRad="63500" dist="50800" dir="2700000" algn="tl" rotWithShape="0">
              <a:prstClr val="black">
                <a:alpha val="78000"/>
              </a:prstClr>
            </a:outerShdw>
          </a:effectLst>
        </p:spPr>
      </p:pic>
      <p:sp>
        <p:nvSpPr>
          <p:cNvPr id="12" name="TextBox 11">
            <a:extLst>
              <a:ext uri="{FF2B5EF4-FFF2-40B4-BE49-F238E27FC236}">
                <a16:creationId xmlns:a16="http://schemas.microsoft.com/office/drawing/2014/main" id="{3E678F69-30A4-43F4-BA7B-E69D75E22CE5}"/>
              </a:ext>
            </a:extLst>
          </p:cNvPr>
          <p:cNvSpPr txBox="1"/>
          <p:nvPr/>
        </p:nvSpPr>
        <p:spPr>
          <a:xfrm>
            <a:off x="996120" y="6532022"/>
            <a:ext cx="11067978" cy="238527"/>
          </a:xfrm>
          <a:prstGeom prst="rect">
            <a:avLst/>
          </a:prstGeom>
          <a:noFill/>
        </p:spPr>
        <p:txBody>
          <a:bodyPr wrap="square" rtlCol="0">
            <a:spAutoFit/>
          </a:bodyPr>
          <a:lstStyle/>
          <a:p>
            <a:pPr marL="228600" indent="-228600" algn="ctr">
              <a:spcAft>
                <a:spcPts val="300"/>
              </a:spcAft>
              <a:buAutoNum type="arabicPlain"/>
            </a:pPr>
            <a:r>
              <a:rPr lang="pt-BR" sz="950" b="0" i="0" dirty="0">
                <a:solidFill>
                  <a:schemeClr val="bg1">
                    <a:lumMod val="65000"/>
                  </a:schemeClr>
                </a:solidFill>
                <a:effectLst/>
                <a:latin typeface="Open Sans" panose="020B0606030504020204" pitchFamily="34" charset="0"/>
              </a:rPr>
              <a:t>Schilling S, Melzer R, McCabe PF. Cannabis sativa. </a:t>
            </a:r>
            <a:r>
              <a:rPr lang="pt-BR" sz="950" b="0" i="1" dirty="0">
                <a:solidFill>
                  <a:schemeClr val="bg1">
                    <a:lumMod val="65000"/>
                  </a:schemeClr>
                </a:solidFill>
                <a:effectLst/>
                <a:latin typeface="Open Sans" panose="020B0606030504020204" pitchFamily="34" charset="0"/>
              </a:rPr>
              <a:t>Curr Biol</a:t>
            </a:r>
            <a:r>
              <a:rPr lang="pt-BR" sz="950" b="0" i="0" dirty="0">
                <a:solidFill>
                  <a:schemeClr val="bg1">
                    <a:lumMod val="65000"/>
                  </a:schemeClr>
                </a:solidFill>
                <a:effectLst/>
                <a:latin typeface="Open Sans" panose="020B0606030504020204" pitchFamily="34" charset="0"/>
              </a:rPr>
              <a:t>. 2020;30(1):R8-R9. doi:10.1016/j.cub.2019.10.039</a:t>
            </a:r>
            <a:endParaRPr lang="en-US" sz="950" b="0" i="1" dirty="0">
              <a:solidFill>
                <a:schemeClr val="bg1">
                  <a:lumMod val="65000"/>
                </a:schemeClr>
              </a:solidFill>
              <a:effectLst/>
              <a:latin typeface="Open Sans" panose="020B0606030504020204" pitchFamily="34" charset="0"/>
            </a:endParaRPr>
          </a:p>
        </p:txBody>
      </p:sp>
    </p:spTree>
    <p:extLst>
      <p:ext uri="{BB962C8B-B14F-4D97-AF65-F5344CB8AC3E}">
        <p14:creationId xmlns:p14="http://schemas.microsoft.com/office/powerpoint/2010/main" val="204579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F1D5107-465A-46D0-8278-6EE2B428BC62}"/>
              </a:ext>
            </a:extLst>
          </p:cNvPr>
          <p:cNvSpPr/>
          <p:nvPr/>
        </p:nvSpPr>
        <p:spPr>
          <a:xfrm>
            <a:off x="898967" y="1708738"/>
            <a:ext cx="11293033" cy="3858779"/>
          </a:xfrm>
          <a:prstGeom prst="rect">
            <a:avLst/>
          </a:prstGeom>
          <a:solidFill>
            <a:schemeClr val="dk1">
              <a:alpha val="48000"/>
            </a:schemeClr>
          </a:solidFill>
          <a:ln w="25400">
            <a:solidFill>
              <a:schemeClr val="tx1">
                <a:lumMod val="95000"/>
                <a:lumOff val="5000"/>
              </a:schemeClr>
            </a:solidFill>
          </a:ln>
          <a:effectLst>
            <a:outerShdw blurRad="101600" dist="38100" dir="5400000" algn="t" rotWithShape="0">
              <a:prstClr val="black">
                <a:alpha val="8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489D26-B7F1-4487-AAD3-8F1682EC6980}"/>
              </a:ext>
            </a:extLst>
          </p:cNvPr>
          <p:cNvSpPr/>
          <p:nvPr/>
        </p:nvSpPr>
        <p:spPr>
          <a:xfrm>
            <a:off x="4" y="0"/>
            <a:ext cx="898963" cy="6858000"/>
          </a:xfrm>
          <a:prstGeom prst="rect">
            <a:avLst/>
          </a:prstGeom>
          <a:solidFill>
            <a:schemeClr val="dk1">
              <a:alpha val="94000"/>
            </a:schemeClr>
          </a:solidFill>
          <a:ln w="25400">
            <a:noFill/>
          </a:ln>
          <a:effectLst>
            <a:outerShdw blurRad="101600" dist="38100" algn="l" rotWithShape="0">
              <a:prstClr val="black">
                <a:alpha val="77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786210-B3F2-4EC2-9B51-66BC0692EB53}"/>
              </a:ext>
            </a:extLst>
          </p:cNvPr>
          <p:cNvSpPr txBox="1"/>
          <p:nvPr/>
        </p:nvSpPr>
        <p:spPr>
          <a:xfrm>
            <a:off x="67941" y="1168281"/>
            <a:ext cx="738664" cy="5371062"/>
          </a:xfrm>
          <a:prstGeom prst="rect">
            <a:avLst/>
          </a:prstGeom>
          <a:noFill/>
        </p:spPr>
        <p:txBody>
          <a:bodyPr vert="vert270" wrap="square" rtlCol="0">
            <a:spAutoFit/>
          </a:bodyPr>
          <a:lstStyle/>
          <a:p>
            <a:pPr algn="ctr">
              <a:spcAft>
                <a:spcPts val="1200"/>
              </a:spcAft>
            </a:pPr>
            <a:r>
              <a:rPr lang="en-US" sz="3600" dirty="0">
                <a:solidFill>
                  <a:schemeClr val="bg1">
                    <a:lumMod val="75000"/>
                    <a:alpha val="24000"/>
                  </a:schemeClr>
                </a:solidFill>
                <a:latin typeface="Harvest" pitchFamily="2" charset="0"/>
              </a:rPr>
              <a:t>Cannabis</a:t>
            </a:r>
          </a:p>
        </p:txBody>
      </p:sp>
      <p:cxnSp>
        <p:nvCxnSpPr>
          <p:cNvPr id="11" name="Straight Connector 10">
            <a:extLst>
              <a:ext uri="{FF2B5EF4-FFF2-40B4-BE49-F238E27FC236}">
                <a16:creationId xmlns:a16="http://schemas.microsoft.com/office/drawing/2014/main" id="{A39E419C-198A-4553-B58F-408BBB3E0F54}"/>
              </a:ext>
            </a:extLst>
          </p:cNvPr>
          <p:cNvCxnSpPr/>
          <p:nvPr/>
        </p:nvCxnSpPr>
        <p:spPr>
          <a:xfrm>
            <a:off x="898967" y="0"/>
            <a:ext cx="0" cy="6858000"/>
          </a:xfrm>
          <a:prstGeom prst="line">
            <a:avLst/>
          </a:prstGeom>
          <a:ln w="19050">
            <a:solidFill>
              <a:schemeClr val="bg2">
                <a:lumMod val="25000"/>
                <a:alpha val="56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C799B-28CE-4171-B62D-CEE5DB78EEA8}"/>
              </a:ext>
            </a:extLst>
          </p:cNvPr>
          <p:cNvCxnSpPr>
            <a:cxnSpLocks/>
          </p:cNvCxnSpPr>
          <p:nvPr/>
        </p:nvCxnSpPr>
        <p:spPr>
          <a:xfrm>
            <a:off x="18476" y="905167"/>
            <a:ext cx="6511633" cy="0"/>
          </a:xfrm>
          <a:prstGeom prst="line">
            <a:avLst/>
          </a:prstGeom>
          <a:ln w="38100">
            <a:solidFill>
              <a:schemeClr val="tx1">
                <a:lumMod val="75000"/>
                <a:lumOff val="25000"/>
              </a:schemeClr>
            </a:solidFill>
          </a:ln>
          <a:effectLst>
            <a:outerShdw blurRad="50800" dist="38100" dir="5400000" algn="t" rotWithShape="0">
              <a:prstClr val="black">
                <a:alpha val="68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17574D4-78C6-4AEA-93C0-FE446017AB6C}"/>
              </a:ext>
            </a:extLst>
          </p:cNvPr>
          <p:cNvSpPr txBox="1"/>
          <p:nvPr/>
        </p:nvSpPr>
        <p:spPr>
          <a:xfrm>
            <a:off x="1366982" y="92673"/>
            <a:ext cx="7121236" cy="923330"/>
          </a:xfrm>
          <a:prstGeom prst="rect">
            <a:avLst/>
          </a:prstGeom>
          <a:noFill/>
        </p:spPr>
        <p:txBody>
          <a:bodyPr wrap="square" rtlCol="0">
            <a:spAutoFit/>
          </a:bodyPr>
          <a:lstStyle/>
          <a:p>
            <a:r>
              <a:rPr lang="en-US" sz="5400" dirty="0">
                <a:solidFill>
                  <a:srgbClr val="FFC000"/>
                </a:solidFill>
                <a:effectLst>
                  <a:outerShdw blurRad="38100" dist="25400" dir="2700000" algn="tl" rotWithShape="0">
                    <a:prstClr val="black">
                      <a:alpha val="79000"/>
                    </a:prstClr>
                  </a:outerShdw>
                </a:effectLst>
                <a:latin typeface="Harvest" pitchFamily="2" charset="0"/>
              </a:rPr>
              <a:t>Cannabidiol (CBD)</a:t>
            </a:r>
          </a:p>
        </p:txBody>
      </p:sp>
      <p:sp>
        <p:nvSpPr>
          <p:cNvPr id="15" name="TextBox 14">
            <a:extLst>
              <a:ext uri="{FF2B5EF4-FFF2-40B4-BE49-F238E27FC236}">
                <a16:creationId xmlns:a16="http://schemas.microsoft.com/office/drawing/2014/main" id="{D89743A1-C3A9-4C18-A30A-F9972B969E5A}"/>
              </a:ext>
            </a:extLst>
          </p:cNvPr>
          <p:cNvSpPr txBox="1"/>
          <p:nvPr/>
        </p:nvSpPr>
        <p:spPr>
          <a:xfrm>
            <a:off x="1205430" y="1797053"/>
            <a:ext cx="6660231" cy="3677930"/>
          </a:xfrm>
          <a:prstGeom prst="rect">
            <a:avLst/>
          </a:prstGeom>
          <a:noFill/>
        </p:spPr>
        <p:txBody>
          <a:bodyPr wrap="square" rtlCol="0">
            <a:spAutoFit/>
          </a:bodyPr>
          <a:lstStyle/>
          <a:p>
            <a:pPr>
              <a:spcAft>
                <a:spcPts val="3000"/>
              </a:spcAft>
            </a:pPr>
            <a:r>
              <a:rPr lang="en-US" sz="2600" b="1" dirty="0">
                <a:solidFill>
                  <a:schemeClr val="bg1">
                    <a:lumMod val="85000"/>
                  </a:schemeClr>
                </a:solidFill>
              </a:rPr>
              <a:t>Often confused with THC, </a:t>
            </a:r>
            <a:r>
              <a:rPr lang="en-US" sz="2600" b="1" dirty="0">
                <a:solidFill>
                  <a:schemeClr val="accent4">
                    <a:lumMod val="40000"/>
                    <a:lumOff val="60000"/>
                  </a:schemeClr>
                </a:solidFill>
              </a:rPr>
              <a:t>cannabidiol (CBD) </a:t>
            </a:r>
            <a:r>
              <a:rPr lang="en-US" sz="2600" b="1" dirty="0">
                <a:solidFill>
                  <a:schemeClr val="bg1">
                    <a:lumMod val="85000"/>
                  </a:schemeClr>
                </a:solidFill>
              </a:rPr>
              <a:t>is another cannabinoid found in both hemp and marijuana, but it has </a:t>
            </a:r>
            <a:r>
              <a:rPr lang="en-US" sz="2600" b="1" u="sng" dirty="0">
                <a:solidFill>
                  <a:schemeClr val="bg1">
                    <a:lumMod val="85000"/>
                  </a:schemeClr>
                </a:solidFill>
              </a:rPr>
              <a:t>no</a:t>
            </a:r>
            <a:r>
              <a:rPr lang="en-US" sz="2600" b="1" dirty="0">
                <a:solidFill>
                  <a:schemeClr val="bg1">
                    <a:lumMod val="85000"/>
                  </a:schemeClr>
                </a:solidFill>
              </a:rPr>
              <a:t> psychotropic effects.</a:t>
            </a:r>
            <a:r>
              <a:rPr lang="en-US" sz="2600" baseline="30000" dirty="0">
                <a:solidFill>
                  <a:schemeClr val="bg1">
                    <a:lumMod val="85000"/>
                  </a:schemeClr>
                </a:solidFill>
              </a:rPr>
              <a:t>1</a:t>
            </a:r>
            <a:r>
              <a:rPr lang="en-US" sz="2600" b="1" dirty="0">
                <a:solidFill>
                  <a:schemeClr val="bg1">
                    <a:lumMod val="85000"/>
                  </a:schemeClr>
                </a:solidFill>
              </a:rPr>
              <a:t>  Hemp is cultivated for its CBD and fiber.</a:t>
            </a:r>
            <a:r>
              <a:rPr lang="en-US" sz="2600" b="1" baseline="30000" dirty="0">
                <a:solidFill>
                  <a:schemeClr val="bg1">
                    <a:lumMod val="85000"/>
                  </a:schemeClr>
                </a:solidFill>
              </a:rPr>
              <a:t>2</a:t>
            </a:r>
            <a:endParaRPr lang="en-US" sz="2600" baseline="30000" dirty="0">
              <a:solidFill>
                <a:schemeClr val="bg1">
                  <a:lumMod val="85000"/>
                </a:schemeClr>
              </a:solidFill>
            </a:endParaRPr>
          </a:p>
          <a:p>
            <a:pPr>
              <a:spcAft>
                <a:spcPts val="3000"/>
              </a:spcAft>
            </a:pPr>
            <a:r>
              <a:rPr lang="en-US" sz="2600" b="1" dirty="0">
                <a:solidFill>
                  <a:schemeClr val="bg1">
                    <a:lumMod val="85000"/>
                  </a:schemeClr>
                </a:solidFill>
              </a:rPr>
              <a:t>Medically, it may offer analgesic (</a:t>
            </a:r>
            <a:r>
              <a:rPr lang="en-US" sz="2400" b="1" dirty="0">
                <a:solidFill>
                  <a:schemeClr val="bg1">
                    <a:lumMod val="85000"/>
                  </a:schemeClr>
                </a:solidFill>
              </a:rPr>
              <a:t>pain relieving</a:t>
            </a:r>
            <a:r>
              <a:rPr lang="en-US" sz="2600" b="1" dirty="0">
                <a:solidFill>
                  <a:schemeClr val="bg1">
                    <a:lumMod val="85000"/>
                  </a:schemeClr>
                </a:solidFill>
              </a:rPr>
              <a:t>), anti-inflammatory, anti-epileptic (</a:t>
            </a:r>
            <a:r>
              <a:rPr lang="en-US" sz="2400" b="1" dirty="0">
                <a:solidFill>
                  <a:schemeClr val="bg1">
                    <a:lumMod val="85000"/>
                  </a:schemeClr>
                </a:solidFill>
              </a:rPr>
              <a:t>seizure</a:t>
            </a:r>
            <a:r>
              <a:rPr lang="en-US" sz="2600" b="1" dirty="0">
                <a:solidFill>
                  <a:schemeClr val="bg1">
                    <a:lumMod val="85000"/>
                  </a:schemeClr>
                </a:solidFill>
              </a:rPr>
              <a:t>) control, and is being researched for its possibility in preventing certain cancers.</a:t>
            </a:r>
            <a:r>
              <a:rPr lang="en-US" sz="2600" baseline="30000" dirty="0">
                <a:solidFill>
                  <a:schemeClr val="bg1">
                    <a:lumMod val="85000"/>
                  </a:schemeClr>
                </a:solidFill>
              </a:rPr>
              <a:t>1</a:t>
            </a:r>
            <a:endParaRPr lang="en-US" sz="2600" b="1" dirty="0">
              <a:solidFill>
                <a:schemeClr val="bg1">
                  <a:lumMod val="85000"/>
                </a:schemeClr>
              </a:solidFill>
            </a:endParaRPr>
          </a:p>
        </p:txBody>
      </p:sp>
      <p:pic>
        <p:nvPicPr>
          <p:cNvPr id="8" name="Picture 7">
            <a:extLst>
              <a:ext uri="{FF2B5EF4-FFF2-40B4-BE49-F238E27FC236}">
                <a16:creationId xmlns:a16="http://schemas.microsoft.com/office/drawing/2014/main" id="{CC6EBDCD-62F3-49D5-ACCE-417C0FE94FE6}"/>
              </a:ext>
            </a:extLst>
          </p:cNvPr>
          <p:cNvPicPr>
            <a:picLocks noChangeAspect="1"/>
          </p:cNvPicPr>
          <p:nvPr/>
        </p:nvPicPr>
        <p:blipFill>
          <a:blip r:embed="rId3">
            <a:extLst>
              <a:ext uri="{28A0092B-C50C-407E-A947-70E740481C1C}">
                <a14:useLocalDpi xmlns:a14="http://schemas.microsoft.com/office/drawing/2010/main" val="0"/>
              </a:ext>
            </a:extLst>
          </a:blip>
          <a:srcRect t="14619" b="14619"/>
          <a:stretch/>
        </p:blipFill>
        <p:spPr>
          <a:xfrm>
            <a:off x="8135182" y="1549415"/>
            <a:ext cx="3904420" cy="4140075"/>
          </a:xfrm>
          <a:prstGeom prst="roundRect">
            <a:avLst>
              <a:gd name="adj" fmla="val 8594"/>
            </a:avLst>
          </a:prstGeom>
          <a:solidFill>
            <a:srgbClr val="FFFFFF">
              <a:shade val="85000"/>
            </a:srgbClr>
          </a:solidFill>
          <a:ln w="38100">
            <a:solidFill>
              <a:schemeClr val="tx1">
                <a:lumMod val="75000"/>
                <a:lumOff val="25000"/>
              </a:schemeClr>
            </a:solidFill>
          </a:ln>
          <a:effectLst>
            <a:outerShdw blurRad="63500" dist="50800" dir="2700000" algn="tl" rotWithShape="0">
              <a:prstClr val="black">
                <a:alpha val="78000"/>
              </a:prstClr>
            </a:outerShdw>
          </a:effectLst>
        </p:spPr>
      </p:pic>
      <p:sp>
        <p:nvSpPr>
          <p:cNvPr id="10" name="Rectangle 9">
            <a:extLst>
              <a:ext uri="{FF2B5EF4-FFF2-40B4-BE49-F238E27FC236}">
                <a16:creationId xmlns:a16="http://schemas.microsoft.com/office/drawing/2014/main" id="{5A0299DB-D1D9-45C4-8CD8-146E27306B32}"/>
              </a:ext>
            </a:extLst>
          </p:cNvPr>
          <p:cNvSpPr/>
          <p:nvPr/>
        </p:nvSpPr>
        <p:spPr>
          <a:xfrm>
            <a:off x="18476" y="6222902"/>
            <a:ext cx="12173524" cy="635099"/>
          </a:xfrm>
          <a:prstGeom prst="rect">
            <a:avLst/>
          </a:prstGeom>
          <a:solidFill>
            <a:schemeClr val="dk1">
              <a:alpha val="42000"/>
            </a:schemeClr>
          </a:solidFill>
          <a:ln w="25400">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24ADD07-236E-488F-A5FA-7E1D24508DD2}"/>
              </a:ext>
            </a:extLst>
          </p:cNvPr>
          <p:cNvSpPr txBox="1"/>
          <p:nvPr/>
        </p:nvSpPr>
        <p:spPr>
          <a:xfrm>
            <a:off x="1011494" y="6254649"/>
            <a:ext cx="11067978" cy="569387"/>
          </a:xfrm>
          <a:prstGeom prst="rect">
            <a:avLst/>
          </a:prstGeom>
          <a:noFill/>
        </p:spPr>
        <p:txBody>
          <a:bodyPr wrap="square" rtlCol="0">
            <a:spAutoFit/>
          </a:bodyPr>
          <a:lstStyle/>
          <a:p>
            <a:pPr marL="228600" indent="-228600">
              <a:spcAft>
                <a:spcPts val="300"/>
              </a:spcAft>
              <a:buAutoNum type="arabicPlain"/>
            </a:pPr>
            <a:r>
              <a:rPr lang="en-US" sz="950" b="0" i="0" dirty="0">
                <a:solidFill>
                  <a:schemeClr val="bg1">
                    <a:lumMod val="65000"/>
                  </a:schemeClr>
                </a:solidFill>
                <a:effectLst/>
                <a:latin typeface="Open Sans" panose="020B0606030504020204" pitchFamily="34" charset="0"/>
              </a:rPr>
              <a:t>Cannabidiol. NCI Thesaurus - National Cancer Institute. </a:t>
            </a:r>
            <a:r>
              <a:rPr lang="en-US" sz="950" b="0" i="1" dirty="0">
                <a:solidFill>
                  <a:schemeClr val="bg1">
                    <a:lumMod val="65000"/>
                  </a:schemeClr>
                </a:solidFill>
                <a:effectLst/>
                <a:latin typeface="Open Sans" panose="020B0606030504020204" pitchFamily="34" charset="0"/>
              </a:rPr>
              <a:t>Available from </a:t>
            </a:r>
            <a:r>
              <a:rPr lang="en-US" sz="950" b="0" i="0" dirty="0">
                <a:solidFill>
                  <a:schemeClr val="bg1">
                    <a:lumMod val="65000"/>
                  </a:schemeClr>
                </a:solidFill>
                <a:effectLst/>
                <a:latin typeface="Open Sans" panose="020B0606030504020204" pitchFamily="34" charset="0"/>
              </a:rPr>
              <a:t>https://ncithesaurus.nci.nih.gov/ncitbrowser/ConceptReport.jsp?dictionary=NCI_Thesaurus&amp;ns=ncit&amp;code=C118452.  </a:t>
            </a:r>
            <a:r>
              <a:rPr lang="en-US" sz="950" b="0" i="1" dirty="0">
                <a:solidFill>
                  <a:schemeClr val="bg1">
                    <a:lumMod val="65000"/>
                  </a:schemeClr>
                </a:solidFill>
                <a:effectLst/>
                <a:latin typeface="Open Sans" panose="020B0606030504020204" pitchFamily="34" charset="0"/>
              </a:rPr>
              <a:t>Accessed on May 10, 2022.</a:t>
            </a:r>
          </a:p>
          <a:p>
            <a:pPr marL="228600" indent="-228600">
              <a:spcAft>
                <a:spcPts val="300"/>
              </a:spcAft>
              <a:buFontTx/>
              <a:buAutoNum type="arabicPlain"/>
            </a:pPr>
            <a:r>
              <a:rPr lang="pt-BR" sz="950" b="0" i="0" dirty="0">
                <a:solidFill>
                  <a:schemeClr val="bg1">
                    <a:lumMod val="65000"/>
                  </a:schemeClr>
                </a:solidFill>
                <a:effectLst/>
                <a:latin typeface="Open Sans" panose="020B0606030504020204" pitchFamily="34" charset="0"/>
              </a:rPr>
              <a:t>Schilling S, Melzer R, McCabe PF. Cannabis sativa. </a:t>
            </a:r>
            <a:r>
              <a:rPr lang="pt-BR" sz="950" b="0" i="1" dirty="0">
                <a:solidFill>
                  <a:schemeClr val="bg1">
                    <a:lumMod val="65000"/>
                  </a:schemeClr>
                </a:solidFill>
                <a:effectLst/>
                <a:latin typeface="Open Sans" panose="020B0606030504020204" pitchFamily="34" charset="0"/>
              </a:rPr>
              <a:t>Curr Biol</a:t>
            </a:r>
            <a:r>
              <a:rPr lang="pt-BR" sz="950" b="0" i="0" dirty="0">
                <a:solidFill>
                  <a:schemeClr val="bg1">
                    <a:lumMod val="65000"/>
                  </a:schemeClr>
                </a:solidFill>
                <a:effectLst/>
                <a:latin typeface="Open Sans" panose="020B0606030504020204" pitchFamily="34" charset="0"/>
              </a:rPr>
              <a:t>. 2020;30(1):R8-R9. doi:10.1016/j.cub.2019.10.039</a:t>
            </a:r>
            <a:endParaRPr lang="en-US" sz="950" b="0" i="1" dirty="0">
              <a:solidFill>
                <a:schemeClr val="bg1">
                  <a:lumMod val="65000"/>
                </a:schemeClr>
              </a:solidFill>
              <a:effectLst/>
              <a:latin typeface="Open Sans" panose="020B0606030504020204" pitchFamily="34" charset="0"/>
            </a:endParaRPr>
          </a:p>
        </p:txBody>
      </p:sp>
    </p:spTree>
    <p:extLst>
      <p:ext uri="{BB962C8B-B14F-4D97-AF65-F5344CB8AC3E}">
        <p14:creationId xmlns:p14="http://schemas.microsoft.com/office/powerpoint/2010/main" val="3859051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2FC1BCB-1AD2-4E0B-AED5-B57E99586F68}"/>
              </a:ext>
            </a:extLst>
          </p:cNvPr>
          <p:cNvSpPr/>
          <p:nvPr/>
        </p:nvSpPr>
        <p:spPr>
          <a:xfrm>
            <a:off x="18476" y="6470075"/>
            <a:ext cx="12173524" cy="387926"/>
          </a:xfrm>
          <a:prstGeom prst="rect">
            <a:avLst/>
          </a:prstGeom>
          <a:solidFill>
            <a:schemeClr val="dk1">
              <a:alpha val="42000"/>
            </a:schemeClr>
          </a:solidFill>
          <a:ln w="25400">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F1D5107-465A-46D0-8278-6EE2B428BC62}"/>
              </a:ext>
            </a:extLst>
          </p:cNvPr>
          <p:cNvSpPr/>
          <p:nvPr/>
        </p:nvSpPr>
        <p:spPr>
          <a:xfrm>
            <a:off x="1080657" y="1293093"/>
            <a:ext cx="10941800" cy="5073626"/>
          </a:xfrm>
          <a:prstGeom prst="rect">
            <a:avLst/>
          </a:prstGeom>
          <a:solidFill>
            <a:schemeClr val="dk1">
              <a:alpha val="48000"/>
            </a:schemeClr>
          </a:solidFill>
          <a:ln w="25400">
            <a:solidFill>
              <a:schemeClr val="tx1">
                <a:lumMod val="95000"/>
                <a:lumOff val="5000"/>
              </a:schemeClr>
            </a:solidFill>
          </a:ln>
          <a:effectLst>
            <a:outerShdw blurRad="101600" dist="38100" dir="5400000" algn="t" rotWithShape="0">
              <a:prstClr val="black">
                <a:alpha val="8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489D26-B7F1-4487-AAD3-8F1682EC6980}"/>
              </a:ext>
            </a:extLst>
          </p:cNvPr>
          <p:cNvSpPr/>
          <p:nvPr/>
        </p:nvSpPr>
        <p:spPr>
          <a:xfrm>
            <a:off x="4" y="0"/>
            <a:ext cx="898963" cy="6858000"/>
          </a:xfrm>
          <a:prstGeom prst="rect">
            <a:avLst/>
          </a:prstGeom>
          <a:solidFill>
            <a:schemeClr val="dk1">
              <a:alpha val="94000"/>
            </a:schemeClr>
          </a:solidFill>
          <a:ln w="25400">
            <a:noFill/>
          </a:ln>
          <a:effectLst>
            <a:outerShdw blurRad="101600" dist="38100" algn="l" rotWithShape="0">
              <a:prstClr val="black">
                <a:alpha val="77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786210-B3F2-4EC2-9B51-66BC0692EB53}"/>
              </a:ext>
            </a:extLst>
          </p:cNvPr>
          <p:cNvSpPr txBox="1"/>
          <p:nvPr/>
        </p:nvSpPr>
        <p:spPr>
          <a:xfrm>
            <a:off x="67941" y="1168281"/>
            <a:ext cx="738664" cy="5371062"/>
          </a:xfrm>
          <a:prstGeom prst="rect">
            <a:avLst/>
          </a:prstGeom>
          <a:noFill/>
        </p:spPr>
        <p:txBody>
          <a:bodyPr vert="vert270" wrap="square" rtlCol="0">
            <a:spAutoFit/>
          </a:bodyPr>
          <a:lstStyle/>
          <a:p>
            <a:pPr algn="ctr">
              <a:spcAft>
                <a:spcPts val="1200"/>
              </a:spcAft>
            </a:pPr>
            <a:r>
              <a:rPr lang="en-US" sz="3600" dirty="0">
                <a:solidFill>
                  <a:schemeClr val="bg1">
                    <a:lumMod val="75000"/>
                    <a:alpha val="24000"/>
                  </a:schemeClr>
                </a:solidFill>
                <a:latin typeface="Harvest" pitchFamily="2" charset="0"/>
              </a:rPr>
              <a:t>Differences</a:t>
            </a:r>
          </a:p>
        </p:txBody>
      </p:sp>
      <p:cxnSp>
        <p:nvCxnSpPr>
          <p:cNvPr id="11" name="Straight Connector 10">
            <a:extLst>
              <a:ext uri="{FF2B5EF4-FFF2-40B4-BE49-F238E27FC236}">
                <a16:creationId xmlns:a16="http://schemas.microsoft.com/office/drawing/2014/main" id="{A39E419C-198A-4553-B58F-408BBB3E0F54}"/>
              </a:ext>
            </a:extLst>
          </p:cNvPr>
          <p:cNvCxnSpPr/>
          <p:nvPr/>
        </p:nvCxnSpPr>
        <p:spPr>
          <a:xfrm>
            <a:off x="898967" y="0"/>
            <a:ext cx="0" cy="6858000"/>
          </a:xfrm>
          <a:prstGeom prst="line">
            <a:avLst/>
          </a:prstGeom>
          <a:ln w="19050">
            <a:solidFill>
              <a:schemeClr val="bg2">
                <a:lumMod val="25000"/>
                <a:alpha val="56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C799B-28CE-4171-B62D-CEE5DB78EEA8}"/>
              </a:ext>
            </a:extLst>
          </p:cNvPr>
          <p:cNvCxnSpPr>
            <a:cxnSpLocks/>
          </p:cNvCxnSpPr>
          <p:nvPr/>
        </p:nvCxnSpPr>
        <p:spPr>
          <a:xfrm>
            <a:off x="18476" y="905167"/>
            <a:ext cx="8285015" cy="0"/>
          </a:xfrm>
          <a:prstGeom prst="line">
            <a:avLst/>
          </a:prstGeom>
          <a:ln w="38100">
            <a:solidFill>
              <a:schemeClr val="tx1">
                <a:lumMod val="75000"/>
                <a:lumOff val="25000"/>
              </a:schemeClr>
            </a:solidFill>
          </a:ln>
          <a:effectLst>
            <a:outerShdw blurRad="50800" dist="38100" dir="5400000" algn="t" rotWithShape="0">
              <a:prstClr val="black">
                <a:alpha val="68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17574D4-78C6-4AEA-93C0-FE446017AB6C}"/>
              </a:ext>
            </a:extLst>
          </p:cNvPr>
          <p:cNvSpPr txBox="1"/>
          <p:nvPr/>
        </p:nvSpPr>
        <p:spPr>
          <a:xfrm>
            <a:off x="1366982" y="92673"/>
            <a:ext cx="8035636" cy="923330"/>
          </a:xfrm>
          <a:prstGeom prst="rect">
            <a:avLst/>
          </a:prstGeom>
          <a:noFill/>
        </p:spPr>
        <p:txBody>
          <a:bodyPr wrap="square" rtlCol="0">
            <a:spAutoFit/>
          </a:bodyPr>
          <a:lstStyle/>
          <a:p>
            <a:r>
              <a:rPr lang="en-US" sz="5400" dirty="0">
                <a:solidFill>
                  <a:srgbClr val="FFC000"/>
                </a:solidFill>
                <a:effectLst>
                  <a:outerShdw blurRad="38100" dist="25400" dir="2700000" algn="tl" rotWithShape="0">
                    <a:prstClr val="black">
                      <a:alpha val="79000"/>
                    </a:prstClr>
                  </a:outerShdw>
                </a:effectLst>
                <a:latin typeface="Harvest" pitchFamily="2" charset="0"/>
              </a:rPr>
              <a:t>Marijuana versus hemp:</a:t>
            </a:r>
          </a:p>
        </p:txBody>
      </p:sp>
      <p:pic>
        <p:nvPicPr>
          <p:cNvPr id="6" name="Picture 5" descr="A green leaf on a white background&#10;&#10;Description automatically generated with low confidence">
            <a:extLst>
              <a:ext uri="{FF2B5EF4-FFF2-40B4-BE49-F238E27FC236}">
                <a16:creationId xmlns:a16="http://schemas.microsoft.com/office/drawing/2014/main" id="{B84A1118-36A5-44B7-AB31-DCE2F7A601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2120" y="1222525"/>
            <a:ext cx="4605659" cy="3070439"/>
          </a:xfrm>
          <a:prstGeom prst="roundRect">
            <a:avLst>
              <a:gd name="adj" fmla="val 4167"/>
            </a:avLst>
          </a:prstGeom>
          <a:solidFill>
            <a:srgbClr val="FFFFFF"/>
          </a:solidFill>
          <a:ln w="76200" cap="sq">
            <a:solidFill>
              <a:srgbClr val="292929"/>
            </a:solidFill>
            <a:miter lim="800000"/>
          </a:ln>
          <a:effectLst>
            <a:outerShdw blurRad="63500" dist="38100" dir="2700000" algn="tl" rotWithShape="0">
              <a:prstClr val="black">
                <a:alpha val="82000"/>
              </a:prstClr>
            </a:outerShdw>
          </a:effectLst>
          <a:scene3d>
            <a:camera prst="orthographicFront"/>
            <a:lightRig rig="threePt" dir="t">
              <a:rot lat="0" lon="0" rev="2700000"/>
            </a:lightRig>
          </a:scene3d>
          <a:sp3d>
            <a:bevelT h="38100"/>
            <a:contourClr>
              <a:srgbClr val="C0C0C0"/>
            </a:contourClr>
          </a:sp3d>
        </p:spPr>
      </p:pic>
      <p:sp>
        <p:nvSpPr>
          <p:cNvPr id="12" name="TextBox 11">
            <a:extLst>
              <a:ext uri="{FF2B5EF4-FFF2-40B4-BE49-F238E27FC236}">
                <a16:creationId xmlns:a16="http://schemas.microsoft.com/office/drawing/2014/main" id="{01F212E7-36EB-44D6-8652-04A441B2941B}"/>
              </a:ext>
            </a:extLst>
          </p:cNvPr>
          <p:cNvSpPr txBox="1"/>
          <p:nvPr/>
        </p:nvSpPr>
        <p:spPr>
          <a:xfrm>
            <a:off x="1242251" y="1401764"/>
            <a:ext cx="2923352" cy="646331"/>
          </a:xfrm>
          <a:prstGeom prst="rect">
            <a:avLst/>
          </a:prstGeom>
          <a:noFill/>
        </p:spPr>
        <p:txBody>
          <a:bodyPr wrap="square" rtlCol="0">
            <a:spAutoFit/>
          </a:bodyPr>
          <a:lstStyle/>
          <a:p>
            <a:pPr>
              <a:spcAft>
                <a:spcPts val="1200"/>
              </a:spcAft>
            </a:pPr>
            <a:r>
              <a:rPr lang="en-US" sz="3600" b="1" dirty="0">
                <a:solidFill>
                  <a:schemeClr val="accent6">
                    <a:lumMod val="60000"/>
                    <a:lumOff val="40000"/>
                  </a:schemeClr>
                </a:solidFill>
              </a:rPr>
              <a:t>Marijuana:</a:t>
            </a:r>
          </a:p>
        </p:txBody>
      </p:sp>
      <p:sp>
        <p:nvSpPr>
          <p:cNvPr id="13" name="TextBox 12">
            <a:extLst>
              <a:ext uri="{FF2B5EF4-FFF2-40B4-BE49-F238E27FC236}">
                <a16:creationId xmlns:a16="http://schemas.microsoft.com/office/drawing/2014/main" id="{EE98A386-558C-4F3A-93F2-00DF3FD18CB5}"/>
              </a:ext>
            </a:extLst>
          </p:cNvPr>
          <p:cNvSpPr txBox="1"/>
          <p:nvPr/>
        </p:nvSpPr>
        <p:spPr>
          <a:xfrm>
            <a:off x="1242251" y="4062364"/>
            <a:ext cx="3034186" cy="646331"/>
          </a:xfrm>
          <a:prstGeom prst="rect">
            <a:avLst/>
          </a:prstGeom>
          <a:noFill/>
        </p:spPr>
        <p:txBody>
          <a:bodyPr wrap="square" rtlCol="0">
            <a:spAutoFit/>
          </a:bodyPr>
          <a:lstStyle/>
          <a:p>
            <a:pPr>
              <a:spcAft>
                <a:spcPts val="1200"/>
              </a:spcAft>
            </a:pPr>
            <a:r>
              <a:rPr lang="en-US" sz="3600" b="1" dirty="0">
                <a:solidFill>
                  <a:schemeClr val="accent6">
                    <a:lumMod val="60000"/>
                    <a:lumOff val="40000"/>
                  </a:schemeClr>
                </a:solidFill>
              </a:rPr>
              <a:t>Hemp:</a:t>
            </a:r>
          </a:p>
        </p:txBody>
      </p:sp>
      <p:sp>
        <p:nvSpPr>
          <p:cNvPr id="16" name="TextBox 15">
            <a:extLst>
              <a:ext uri="{FF2B5EF4-FFF2-40B4-BE49-F238E27FC236}">
                <a16:creationId xmlns:a16="http://schemas.microsoft.com/office/drawing/2014/main" id="{C826F22D-774A-484E-972F-AAD82044516F}"/>
              </a:ext>
            </a:extLst>
          </p:cNvPr>
          <p:cNvSpPr txBox="1"/>
          <p:nvPr/>
        </p:nvSpPr>
        <p:spPr>
          <a:xfrm>
            <a:off x="1510354" y="2135023"/>
            <a:ext cx="5653792" cy="1846659"/>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2600" b="1" dirty="0">
                <a:solidFill>
                  <a:schemeClr val="bg1">
                    <a:lumMod val="85000"/>
                  </a:schemeClr>
                </a:solidFill>
              </a:rPr>
              <a:t>THC is the main cannabinoid (</a:t>
            </a:r>
            <a:r>
              <a:rPr lang="en-US" sz="2400" b="1" dirty="0">
                <a:solidFill>
                  <a:schemeClr val="bg1">
                    <a:lumMod val="85000"/>
                  </a:schemeClr>
                </a:solidFill>
              </a:rPr>
              <a:t>this has psychotropic effects</a:t>
            </a:r>
            <a:r>
              <a:rPr lang="en-US" sz="2600" b="1" dirty="0">
                <a:solidFill>
                  <a:schemeClr val="bg1">
                    <a:lumMod val="85000"/>
                  </a:schemeClr>
                </a:solidFill>
              </a:rPr>
              <a:t>);</a:t>
            </a:r>
            <a:r>
              <a:rPr lang="en-US" sz="2600" baseline="30000" dirty="0">
                <a:solidFill>
                  <a:schemeClr val="bg1">
                    <a:lumMod val="85000"/>
                  </a:schemeClr>
                </a:solidFill>
              </a:rPr>
              <a:t>1</a:t>
            </a:r>
          </a:p>
          <a:p>
            <a:pPr marL="457200" indent="-457200">
              <a:spcAft>
                <a:spcPts val="1200"/>
              </a:spcAft>
              <a:buFont typeface="Arial" panose="020B0604020202020204" pitchFamily="34" charset="0"/>
              <a:buChar char="•"/>
            </a:pPr>
            <a:r>
              <a:rPr lang="en-US" sz="2600" b="1" dirty="0">
                <a:solidFill>
                  <a:schemeClr val="bg1">
                    <a:lumMod val="85000"/>
                  </a:schemeClr>
                </a:solidFill>
              </a:rPr>
              <a:t>THC levels can reach up to 20 to 30% of the dry female flower mass.</a:t>
            </a:r>
            <a:r>
              <a:rPr lang="en-US" sz="2600" baseline="30000" dirty="0">
                <a:solidFill>
                  <a:schemeClr val="bg1">
                    <a:lumMod val="85000"/>
                  </a:schemeClr>
                </a:solidFill>
              </a:rPr>
              <a:t> 1</a:t>
            </a:r>
            <a:endParaRPr lang="en-US" sz="2600" b="1" dirty="0">
              <a:solidFill>
                <a:schemeClr val="bg1">
                  <a:lumMod val="85000"/>
                </a:schemeClr>
              </a:solidFill>
            </a:endParaRPr>
          </a:p>
        </p:txBody>
      </p:sp>
      <p:sp>
        <p:nvSpPr>
          <p:cNvPr id="17" name="TextBox 16">
            <a:extLst>
              <a:ext uri="{FF2B5EF4-FFF2-40B4-BE49-F238E27FC236}">
                <a16:creationId xmlns:a16="http://schemas.microsoft.com/office/drawing/2014/main" id="{8B620F39-42B3-42BD-9E29-03B42A1DEBD9}"/>
              </a:ext>
            </a:extLst>
          </p:cNvPr>
          <p:cNvSpPr txBox="1"/>
          <p:nvPr/>
        </p:nvSpPr>
        <p:spPr>
          <a:xfrm>
            <a:off x="1510354" y="4766283"/>
            <a:ext cx="10284472" cy="1600438"/>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2600" b="1" dirty="0">
                <a:solidFill>
                  <a:schemeClr val="bg1">
                    <a:lumMod val="85000"/>
                  </a:schemeClr>
                </a:solidFill>
              </a:rPr>
              <a:t>CBD is main cannabinoid (</a:t>
            </a:r>
            <a:r>
              <a:rPr lang="en-US" sz="2400" b="1" dirty="0">
                <a:solidFill>
                  <a:schemeClr val="bg1">
                    <a:lumMod val="85000"/>
                  </a:schemeClr>
                </a:solidFill>
              </a:rPr>
              <a:t>no psychotropic effect</a:t>
            </a:r>
            <a:r>
              <a:rPr lang="en-US" sz="2600" b="1" dirty="0">
                <a:solidFill>
                  <a:schemeClr val="bg1">
                    <a:lumMod val="85000"/>
                  </a:schemeClr>
                </a:solidFill>
              </a:rPr>
              <a:t>).</a:t>
            </a:r>
            <a:r>
              <a:rPr lang="en-US" sz="2600" baseline="30000" dirty="0">
                <a:solidFill>
                  <a:schemeClr val="bg1">
                    <a:lumMod val="85000"/>
                  </a:schemeClr>
                </a:solidFill>
              </a:rPr>
              <a:t>1</a:t>
            </a:r>
            <a:endParaRPr lang="en-US" sz="2600" b="1" dirty="0">
              <a:solidFill>
                <a:schemeClr val="bg1">
                  <a:lumMod val="85000"/>
                </a:schemeClr>
              </a:solidFill>
            </a:endParaRPr>
          </a:p>
          <a:p>
            <a:pPr marL="457200" indent="-457200">
              <a:spcAft>
                <a:spcPts val="1200"/>
              </a:spcAft>
              <a:buFont typeface="Arial" panose="020B0604020202020204" pitchFamily="34" charset="0"/>
              <a:buChar char="•"/>
            </a:pPr>
            <a:r>
              <a:rPr lang="en-US" sz="2600" b="1" dirty="0">
                <a:solidFill>
                  <a:schemeClr val="bg1">
                    <a:lumMod val="85000"/>
                  </a:schemeClr>
                </a:solidFill>
              </a:rPr>
              <a:t>THC content </a:t>
            </a:r>
            <a:r>
              <a:rPr lang="en-US" sz="2600" b="1" u="sng" dirty="0">
                <a:solidFill>
                  <a:schemeClr val="bg1">
                    <a:lumMod val="85000"/>
                  </a:schemeClr>
                </a:solidFill>
              </a:rPr>
              <a:t>must</a:t>
            </a:r>
            <a:r>
              <a:rPr lang="en-US" sz="2600" b="1" dirty="0">
                <a:solidFill>
                  <a:schemeClr val="bg1">
                    <a:lumMod val="85000"/>
                  </a:schemeClr>
                </a:solidFill>
              </a:rPr>
              <a:t> be minimal: 0.3% or less of the dried flower mass.</a:t>
            </a:r>
            <a:r>
              <a:rPr lang="en-US" sz="2600" baseline="30000" dirty="0">
                <a:solidFill>
                  <a:schemeClr val="bg1">
                    <a:lumMod val="85000"/>
                  </a:schemeClr>
                </a:solidFill>
              </a:rPr>
              <a:t>1</a:t>
            </a:r>
            <a:r>
              <a:rPr lang="en-US" sz="2600" b="1" dirty="0">
                <a:solidFill>
                  <a:schemeClr val="bg1">
                    <a:lumMod val="85000"/>
                  </a:schemeClr>
                </a:solidFill>
              </a:rPr>
              <a:t> </a:t>
            </a:r>
          </a:p>
          <a:p>
            <a:pPr marL="457200" indent="-457200">
              <a:spcAft>
                <a:spcPts val="1200"/>
              </a:spcAft>
              <a:buFont typeface="Arial" panose="020B0604020202020204" pitchFamily="34" charset="0"/>
              <a:buChar char="•"/>
            </a:pPr>
            <a:r>
              <a:rPr lang="en-US" sz="2600" b="1" dirty="0">
                <a:solidFill>
                  <a:schemeClr val="bg1">
                    <a:lumMod val="85000"/>
                  </a:schemeClr>
                </a:solidFill>
              </a:rPr>
              <a:t>Plant cannot have any hallucinogenic effects.</a:t>
            </a:r>
            <a:r>
              <a:rPr lang="en-US" sz="2600" baseline="30000" dirty="0">
                <a:solidFill>
                  <a:schemeClr val="bg1">
                    <a:lumMod val="85000"/>
                  </a:schemeClr>
                </a:solidFill>
              </a:rPr>
              <a:t>1</a:t>
            </a:r>
            <a:endParaRPr lang="en-US" sz="2600" b="1" dirty="0">
              <a:solidFill>
                <a:schemeClr val="bg1">
                  <a:lumMod val="85000"/>
                </a:schemeClr>
              </a:solidFill>
            </a:endParaRPr>
          </a:p>
        </p:txBody>
      </p:sp>
      <p:sp>
        <p:nvSpPr>
          <p:cNvPr id="18" name="TextBox 17">
            <a:extLst>
              <a:ext uri="{FF2B5EF4-FFF2-40B4-BE49-F238E27FC236}">
                <a16:creationId xmlns:a16="http://schemas.microsoft.com/office/drawing/2014/main" id="{27510790-F5B4-4CDD-AB10-0EDA7BB3BBC1}"/>
              </a:ext>
            </a:extLst>
          </p:cNvPr>
          <p:cNvSpPr txBox="1"/>
          <p:nvPr/>
        </p:nvSpPr>
        <p:spPr>
          <a:xfrm>
            <a:off x="1009801" y="6575806"/>
            <a:ext cx="11067978" cy="238527"/>
          </a:xfrm>
          <a:prstGeom prst="rect">
            <a:avLst/>
          </a:prstGeom>
          <a:noFill/>
        </p:spPr>
        <p:txBody>
          <a:bodyPr wrap="square" rtlCol="0">
            <a:spAutoFit/>
          </a:bodyPr>
          <a:lstStyle/>
          <a:p>
            <a:pPr marL="228600" indent="-228600" algn="ctr">
              <a:spcAft>
                <a:spcPts val="300"/>
              </a:spcAft>
              <a:buAutoNum type="arabicPlain"/>
            </a:pPr>
            <a:r>
              <a:rPr lang="pt-BR" sz="950" b="0" i="0" dirty="0">
                <a:solidFill>
                  <a:schemeClr val="bg1">
                    <a:lumMod val="75000"/>
                  </a:schemeClr>
                </a:solidFill>
                <a:effectLst/>
                <a:latin typeface="Open Sans" panose="020B0606030504020204" pitchFamily="34" charset="0"/>
              </a:rPr>
              <a:t>Schilling S, Melzer R, McCabe PF. Cannabis sativa. </a:t>
            </a:r>
            <a:r>
              <a:rPr lang="pt-BR" sz="950" b="0" i="1" dirty="0">
                <a:solidFill>
                  <a:schemeClr val="bg1">
                    <a:lumMod val="75000"/>
                  </a:schemeClr>
                </a:solidFill>
                <a:effectLst/>
                <a:latin typeface="Open Sans" panose="020B0606030504020204" pitchFamily="34" charset="0"/>
              </a:rPr>
              <a:t>Curr Biol</a:t>
            </a:r>
            <a:r>
              <a:rPr lang="pt-BR" sz="950" b="0" i="0" dirty="0">
                <a:solidFill>
                  <a:schemeClr val="bg1">
                    <a:lumMod val="75000"/>
                  </a:schemeClr>
                </a:solidFill>
                <a:effectLst/>
                <a:latin typeface="Open Sans" panose="020B0606030504020204" pitchFamily="34" charset="0"/>
              </a:rPr>
              <a:t>. 2020;30(1):R8-R9. doi:10.1016/j.cub.2019.10.039</a:t>
            </a:r>
            <a:endParaRPr lang="en-US" sz="950" b="0" i="1" dirty="0">
              <a:solidFill>
                <a:schemeClr val="bg1">
                  <a:lumMod val="75000"/>
                </a:schemeClr>
              </a:solidFill>
              <a:effectLst/>
              <a:latin typeface="Open Sans" panose="020B0606030504020204" pitchFamily="34" charset="0"/>
            </a:endParaRPr>
          </a:p>
        </p:txBody>
      </p:sp>
    </p:spTree>
    <p:extLst>
      <p:ext uri="{BB962C8B-B14F-4D97-AF65-F5344CB8AC3E}">
        <p14:creationId xmlns:p14="http://schemas.microsoft.com/office/powerpoint/2010/main" val="3605974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F1D5107-465A-46D0-8278-6EE2B428BC62}"/>
              </a:ext>
            </a:extLst>
          </p:cNvPr>
          <p:cNvSpPr/>
          <p:nvPr/>
        </p:nvSpPr>
        <p:spPr>
          <a:xfrm>
            <a:off x="1080657" y="1293093"/>
            <a:ext cx="10941800" cy="4895271"/>
          </a:xfrm>
          <a:prstGeom prst="rect">
            <a:avLst/>
          </a:prstGeom>
          <a:solidFill>
            <a:schemeClr val="dk1">
              <a:alpha val="48000"/>
            </a:schemeClr>
          </a:solidFill>
          <a:ln w="25400">
            <a:solidFill>
              <a:schemeClr val="tx1">
                <a:lumMod val="95000"/>
                <a:lumOff val="5000"/>
              </a:schemeClr>
            </a:solidFill>
          </a:ln>
          <a:effectLst>
            <a:outerShdw blurRad="101600" dist="38100" dir="5400000" algn="t" rotWithShape="0">
              <a:prstClr val="black">
                <a:alpha val="8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489D26-B7F1-4487-AAD3-8F1682EC6980}"/>
              </a:ext>
            </a:extLst>
          </p:cNvPr>
          <p:cNvSpPr/>
          <p:nvPr/>
        </p:nvSpPr>
        <p:spPr>
          <a:xfrm>
            <a:off x="4" y="0"/>
            <a:ext cx="898963" cy="6858000"/>
          </a:xfrm>
          <a:prstGeom prst="rect">
            <a:avLst/>
          </a:prstGeom>
          <a:solidFill>
            <a:schemeClr val="dk1">
              <a:alpha val="94000"/>
            </a:schemeClr>
          </a:solidFill>
          <a:ln w="25400">
            <a:noFill/>
          </a:ln>
          <a:effectLst>
            <a:outerShdw blurRad="101600" dist="38100" algn="l" rotWithShape="0">
              <a:prstClr val="black">
                <a:alpha val="77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786210-B3F2-4EC2-9B51-66BC0692EB53}"/>
              </a:ext>
            </a:extLst>
          </p:cNvPr>
          <p:cNvSpPr txBox="1"/>
          <p:nvPr/>
        </p:nvSpPr>
        <p:spPr>
          <a:xfrm>
            <a:off x="67941" y="1168281"/>
            <a:ext cx="738664" cy="5371062"/>
          </a:xfrm>
          <a:prstGeom prst="rect">
            <a:avLst/>
          </a:prstGeom>
          <a:noFill/>
        </p:spPr>
        <p:txBody>
          <a:bodyPr vert="vert270" wrap="square" rtlCol="0">
            <a:spAutoFit/>
          </a:bodyPr>
          <a:lstStyle/>
          <a:p>
            <a:pPr algn="ctr">
              <a:spcAft>
                <a:spcPts val="1200"/>
              </a:spcAft>
            </a:pPr>
            <a:r>
              <a:rPr lang="en-US" sz="3600" dirty="0">
                <a:solidFill>
                  <a:schemeClr val="bg1">
                    <a:lumMod val="75000"/>
                    <a:alpha val="24000"/>
                  </a:schemeClr>
                </a:solidFill>
                <a:latin typeface="Harvest" pitchFamily="2" charset="0"/>
              </a:rPr>
              <a:t>THC Effects</a:t>
            </a:r>
          </a:p>
        </p:txBody>
      </p:sp>
      <p:cxnSp>
        <p:nvCxnSpPr>
          <p:cNvPr id="11" name="Straight Connector 10">
            <a:extLst>
              <a:ext uri="{FF2B5EF4-FFF2-40B4-BE49-F238E27FC236}">
                <a16:creationId xmlns:a16="http://schemas.microsoft.com/office/drawing/2014/main" id="{A39E419C-198A-4553-B58F-408BBB3E0F54}"/>
              </a:ext>
            </a:extLst>
          </p:cNvPr>
          <p:cNvCxnSpPr/>
          <p:nvPr/>
        </p:nvCxnSpPr>
        <p:spPr>
          <a:xfrm>
            <a:off x="898967" y="0"/>
            <a:ext cx="0" cy="6858000"/>
          </a:xfrm>
          <a:prstGeom prst="line">
            <a:avLst/>
          </a:prstGeom>
          <a:ln w="19050">
            <a:solidFill>
              <a:schemeClr val="bg2">
                <a:lumMod val="25000"/>
                <a:alpha val="56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C799B-28CE-4171-B62D-CEE5DB78EEA8}"/>
              </a:ext>
            </a:extLst>
          </p:cNvPr>
          <p:cNvCxnSpPr>
            <a:cxnSpLocks/>
          </p:cNvCxnSpPr>
          <p:nvPr/>
        </p:nvCxnSpPr>
        <p:spPr>
          <a:xfrm>
            <a:off x="18476" y="905167"/>
            <a:ext cx="8968506" cy="0"/>
          </a:xfrm>
          <a:prstGeom prst="line">
            <a:avLst/>
          </a:prstGeom>
          <a:ln w="38100">
            <a:solidFill>
              <a:schemeClr val="tx1">
                <a:lumMod val="75000"/>
                <a:lumOff val="25000"/>
              </a:schemeClr>
            </a:solidFill>
          </a:ln>
          <a:effectLst>
            <a:outerShdw blurRad="50800" dist="38100" dir="5400000" algn="t" rotWithShape="0">
              <a:prstClr val="black">
                <a:alpha val="68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17574D4-78C6-4AEA-93C0-FE446017AB6C}"/>
              </a:ext>
            </a:extLst>
          </p:cNvPr>
          <p:cNvSpPr txBox="1"/>
          <p:nvPr/>
        </p:nvSpPr>
        <p:spPr>
          <a:xfrm>
            <a:off x="1366981" y="92673"/>
            <a:ext cx="9744361" cy="923330"/>
          </a:xfrm>
          <a:prstGeom prst="rect">
            <a:avLst/>
          </a:prstGeom>
          <a:noFill/>
        </p:spPr>
        <p:txBody>
          <a:bodyPr wrap="square" rtlCol="0">
            <a:spAutoFit/>
          </a:bodyPr>
          <a:lstStyle/>
          <a:p>
            <a:r>
              <a:rPr lang="en-US" sz="5400" dirty="0">
                <a:solidFill>
                  <a:srgbClr val="FFC000"/>
                </a:solidFill>
                <a:effectLst>
                  <a:outerShdw blurRad="38100" dist="25400" dir="2700000" algn="tl" rotWithShape="0">
                    <a:prstClr val="black">
                      <a:alpha val="79000"/>
                    </a:prstClr>
                  </a:outerShdw>
                </a:effectLst>
                <a:latin typeface="Harvest" pitchFamily="2" charset="0"/>
              </a:rPr>
              <a:t>The goal of marijuana use:</a:t>
            </a:r>
          </a:p>
        </p:txBody>
      </p:sp>
      <p:sp>
        <p:nvSpPr>
          <p:cNvPr id="12" name="TextBox 11">
            <a:extLst>
              <a:ext uri="{FF2B5EF4-FFF2-40B4-BE49-F238E27FC236}">
                <a16:creationId xmlns:a16="http://schemas.microsoft.com/office/drawing/2014/main" id="{01F212E7-36EB-44D6-8652-04A441B2941B}"/>
              </a:ext>
            </a:extLst>
          </p:cNvPr>
          <p:cNvSpPr txBox="1"/>
          <p:nvPr/>
        </p:nvSpPr>
        <p:spPr>
          <a:xfrm>
            <a:off x="1366981" y="1613093"/>
            <a:ext cx="10404804" cy="954107"/>
          </a:xfrm>
          <a:prstGeom prst="rect">
            <a:avLst/>
          </a:prstGeom>
          <a:noFill/>
        </p:spPr>
        <p:txBody>
          <a:bodyPr wrap="square" rtlCol="0">
            <a:spAutoFit/>
          </a:bodyPr>
          <a:lstStyle/>
          <a:p>
            <a:pPr>
              <a:spcAft>
                <a:spcPts val="1200"/>
              </a:spcAft>
            </a:pPr>
            <a:r>
              <a:rPr lang="en-US" sz="2800" b="1" dirty="0">
                <a:solidFill>
                  <a:schemeClr val="accent4">
                    <a:lumMod val="40000"/>
                    <a:lumOff val="60000"/>
                  </a:schemeClr>
                </a:solidFill>
              </a:rPr>
              <a:t>The person who consumes or smokes marijuana usually experiences some of the following:</a:t>
            </a:r>
          </a:p>
        </p:txBody>
      </p:sp>
      <p:graphicFrame>
        <p:nvGraphicFramePr>
          <p:cNvPr id="8" name="Table 8">
            <a:extLst>
              <a:ext uri="{FF2B5EF4-FFF2-40B4-BE49-F238E27FC236}">
                <a16:creationId xmlns:a16="http://schemas.microsoft.com/office/drawing/2014/main" id="{768E26EA-43B2-4CF7-9222-DE0BA7F270C8}"/>
              </a:ext>
            </a:extLst>
          </p:cNvPr>
          <p:cNvGraphicFramePr>
            <a:graphicFrameLocks noGrp="1"/>
          </p:cNvGraphicFramePr>
          <p:nvPr>
            <p:extLst>
              <p:ext uri="{D42A27DB-BD31-4B8C-83A1-F6EECF244321}">
                <p14:modId xmlns:p14="http://schemas.microsoft.com/office/powerpoint/2010/main" val="1246168519"/>
              </p:ext>
            </p:extLst>
          </p:nvPr>
        </p:nvGraphicFramePr>
        <p:xfrm>
          <a:off x="1622442" y="2887199"/>
          <a:ext cx="7099788" cy="3017520"/>
        </p:xfrm>
        <a:graphic>
          <a:graphicData uri="http://schemas.openxmlformats.org/drawingml/2006/table">
            <a:tbl>
              <a:tblPr firstRow="1" bandRow="1">
                <a:tableStyleId>{2A488322-F2BA-4B5B-9748-0D474271808F}</a:tableStyleId>
              </a:tblPr>
              <a:tblGrid>
                <a:gridCol w="7099788">
                  <a:extLst>
                    <a:ext uri="{9D8B030D-6E8A-4147-A177-3AD203B41FA5}">
                      <a16:colId xmlns:a16="http://schemas.microsoft.com/office/drawing/2014/main" val="2011795647"/>
                    </a:ext>
                  </a:extLst>
                </a:gridCol>
              </a:tblGrid>
              <a:tr h="557585">
                <a:tc>
                  <a:txBody>
                    <a:bodyPr/>
                    <a:lstStyle/>
                    <a:p>
                      <a:pPr algn="ctr"/>
                      <a:r>
                        <a:rPr lang="en-US" sz="2800" dirty="0"/>
                        <a:t>The Expectations</a:t>
                      </a:r>
                    </a:p>
                  </a:txBody>
                  <a:tcPr/>
                </a:tc>
                <a:extLst>
                  <a:ext uri="{0D108BD9-81ED-4DB2-BD59-A6C34878D82A}">
                    <a16:rowId xmlns:a16="http://schemas.microsoft.com/office/drawing/2014/main" val="693458572"/>
                  </a:ext>
                </a:extLst>
              </a:tr>
              <a:tr h="491987">
                <a:tc>
                  <a:txBody>
                    <a:bodyPr/>
                    <a:lstStyle/>
                    <a:p>
                      <a:r>
                        <a:rPr lang="en-US" sz="2400" dirty="0"/>
                        <a:t>Euphoria and sense of relaxation;</a:t>
                      </a:r>
                    </a:p>
                  </a:txBody>
                  <a:tcPr marL="274320"/>
                </a:tc>
                <a:extLst>
                  <a:ext uri="{0D108BD9-81ED-4DB2-BD59-A6C34878D82A}">
                    <a16:rowId xmlns:a16="http://schemas.microsoft.com/office/drawing/2014/main" val="3465115584"/>
                  </a:ext>
                </a:extLst>
              </a:tr>
              <a:tr h="491987">
                <a:tc>
                  <a:txBody>
                    <a:bodyPr/>
                    <a:lstStyle/>
                    <a:p>
                      <a:r>
                        <a:rPr lang="en-US" sz="2400" dirty="0"/>
                        <a:t>Heightened sensory perception (e.g., brighter colors);</a:t>
                      </a:r>
                    </a:p>
                  </a:txBody>
                  <a:tcPr marL="274320"/>
                </a:tc>
                <a:extLst>
                  <a:ext uri="{0D108BD9-81ED-4DB2-BD59-A6C34878D82A}">
                    <a16:rowId xmlns:a16="http://schemas.microsoft.com/office/drawing/2014/main" val="3454779256"/>
                  </a:ext>
                </a:extLst>
              </a:tr>
              <a:tr h="491987">
                <a:tc>
                  <a:txBody>
                    <a:bodyPr/>
                    <a:lstStyle/>
                    <a:p>
                      <a:r>
                        <a:rPr lang="en-US" sz="2400" dirty="0"/>
                        <a:t>Laughter/overly happy;</a:t>
                      </a:r>
                    </a:p>
                  </a:txBody>
                  <a:tcPr marL="274320"/>
                </a:tc>
                <a:extLst>
                  <a:ext uri="{0D108BD9-81ED-4DB2-BD59-A6C34878D82A}">
                    <a16:rowId xmlns:a16="http://schemas.microsoft.com/office/drawing/2014/main" val="777370587"/>
                  </a:ext>
                </a:extLst>
              </a:tr>
              <a:tr h="491987">
                <a:tc>
                  <a:txBody>
                    <a:bodyPr/>
                    <a:lstStyle/>
                    <a:p>
                      <a:r>
                        <a:rPr lang="en-US" sz="2400" dirty="0"/>
                        <a:t>Altered perception of time;</a:t>
                      </a:r>
                    </a:p>
                  </a:txBody>
                  <a:tcPr marL="274320"/>
                </a:tc>
                <a:extLst>
                  <a:ext uri="{0D108BD9-81ED-4DB2-BD59-A6C34878D82A}">
                    <a16:rowId xmlns:a16="http://schemas.microsoft.com/office/drawing/2014/main" val="4049867848"/>
                  </a:ext>
                </a:extLst>
              </a:tr>
              <a:tr h="491987">
                <a:tc>
                  <a:txBody>
                    <a:bodyPr/>
                    <a:lstStyle/>
                    <a:p>
                      <a:r>
                        <a:rPr lang="en-US" sz="2400" dirty="0"/>
                        <a:t>Increased appetite/decreased nausea.</a:t>
                      </a:r>
                    </a:p>
                  </a:txBody>
                  <a:tcPr marL="274320"/>
                </a:tc>
                <a:extLst>
                  <a:ext uri="{0D108BD9-81ED-4DB2-BD59-A6C34878D82A}">
                    <a16:rowId xmlns:a16="http://schemas.microsoft.com/office/drawing/2014/main" val="2163256884"/>
                  </a:ext>
                </a:extLst>
              </a:tr>
            </a:tbl>
          </a:graphicData>
        </a:graphic>
      </p:graphicFrame>
      <p:pic>
        <p:nvPicPr>
          <p:cNvPr id="15" name="Picture 14" descr="A picture containing person, outdoor, person&#10;&#10;Description automatically generated">
            <a:extLst>
              <a:ext uri="{FF2B5EF4-FFF2-40B4-BE49-F238E27FC236}">
                <a16:creationId xmlns:a16="http://schemas.microsoft.com/office/drawing/2014/main" id="{51EA0625-551A-494D-B424-C8B9D362F4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430" y="2887199"/>
            <a:ext cx="2364811" cy="3017520"/>
          </a:xfrm>
          <a:prstGeom prst="roundRect">
            <a:avLst>
              <a:gd name="adj" fmla="val 8594"/>
            </a:avLst>
          </a:prstGeom>
          <a:solidFill>
            <a:srgbClr val="FFFFFF">
              <a:shade val="85000"/>
            </a:srgbClr>
          </a:solidFill>
          <a:ln w="25400">
            <a:solidFill>
              <a:schemeClr val="tx1">
                <a:lumMod val="75000"/>
                <a:lumOff val="25000"/>
              </a:schemeClr>
            </a:solidFill>
          </a:ln>
          <a:effectLst>
            <a:outerShdw blurRad="50800" dist="38100" dir="2700000" algn="tl" rotWithShape="0">
              <a:prstClr val="black">
                <a:alpha val="72000"/>
              </a:prstClr>
            </a:outerShdw>
          </a:effectLst>
        </p:spPr>
      </p:pic>
    </p:spTree>
    <p:extLst>
      <p:ext uri="{BB962C8B-B14F-4D97-AF65-F5344CB8AC3E}">
        <p14:creationId xmlns:p14="http://schemas.microsoft.com/office/powerpoint/2010/main" val="3741603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F1D5107-465A-46D0-8278-6EE2B428BC62}"/>
              </a:ext>
            </a:extLst>
          </p:cNvPr>
          <p:cNvSpPr/>
          <p:nvPr/>
        </p:nvSpPr>
        <p:spPr>
          <a:xfrm>
            <a:off x="874542" y="1293093"/>
            <a:ext cx="11317454" cy="5564907"/>
          </a:xfrm>
          <a:prstGeom prst="rect">
            <a:avLst/>
          </a:prstGeom>
          <a:solidFill>
            <a:schemeClr val="dk1">
              <a:alpha val="48000"/>
            </a:schemeClr>
          </a:solidFill>
          <a:ln w="25400">
            <a:solidFill>
              <a:schemeClr val="tx1">
                <a:lumMod val="95000"/>
                <a:lumOff val="5000"/>
              </a:schemeClr>
            </a:solidFill>
          </a:ln>
          <a:effectLst>
            <a:outerShdw blurRad="101600" dist="38100" dir="5400000" algn="t" rotWithShape="0">
              <a:prstClr val="black">
                <a:alpha val="8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489D26-B7F1-4487-AAD3-8F1682EC6980}"/>
              </a:ext>
            </a:extLst>
          </p:cNvPr>
          <p:cNvSpPr/>
          <p:nvPr/>
        </p:nvSpPr>
        <p:spPr>
          <a:xfrm>
            <a:off x="4" y="0"/>
            <a:ext cx="898963" cy="6858000"/>
          </a:xfrm>
          <a:prstGeom prst="rect">
            <a:avLst/>
          </a:prstGeom>
          <a:solidFill>
            <a:schemeClr val="dk1">
              <a:alpha val="94000"/>
            </a:schemeClr>
          </a:solidFill>
          <a:ln w="25400">
            <a:noFill/>
          </a:ln>
          <a:effectLst>
            <a:outerShdw blurRad="101600" dist="38100" algn="l" rotWithShape="0">
              <a:prstClr val="black">
                <a:alpha val="77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786210-B3F2-4EC2-9B51-66BC0692EB53}"/>
              </a:ext>
            </a:extLst>
          </p:cNvPr>
          <p:cNvSpPr txBox="1"/>
          <p:nvPr/>
        </p:nvSpPr>
        <p:spPr>
          <a:xfrm>
            <a:off x="67941" y="1168281"/>
            <a:ext cx="738664" cy="5371062"/>
          </a:xfrm>
          <a:prstGeom prst="rect">
            <a:avLst/>
          </a:prstGeom>
          <a:noFill/>
        </p:spPr>
        <p:txBody>
          <a:bodyPr vert="vert270" wrap="square" rtlCol="0">
            <a:spAutoFit/>
          </a:bodyPr>
          <a:lstStyle/>
          <a:p>
            <a:pPr algn="ctr">
              <a:spcAft>
                <a:spcPts val="1200"/>
              </a:spcAft>
            </a:pPr>
            <a:r>
              <a:rPr lang="en-US" sz="3600" dirty="0">
                <a:solidFill>
                  <a:schemeClr val="bg1">
                    <a:lumMod val="75000"/>
                    <a:alpha val="24000"/>
                  </a:schemeClr>
                </a:solidFill>
                <a:latin typeface="Harvest" pitchFamily="2" charset="0"/>
              </a:rPr>
              <a:t>THC Effects</a:t>
            </a:r>
          </a:p>
        </p:txBody>
      </p:sp>
      <p:cxnSp>
        <p:nvCxnSpPr>
          <p:cNvPr id="11" name="Straight Connector 10">
            <a:extLst>
              <a:ext uri="{FF2B5EF4-FFF2-40B4-BE49-F238E27FC236}">
                <a16:creationId xmlns:a16="http://schemas.microsoft.com/office/drawing/2014/main" id="{A39E419C-198A-4553-B58F-408BBB3E0F54}"/>
              </a:ext>
            </a:extLst>
          </p:cNvPr>
          <p:cNvCxnSpPr/>
          <p:nvPr/>
        </p:nvCxnSpPr>
        <p:spPr>
          <a:xfrm>
            <a:off x="898967" y="0"/>
            <a:ext cx="0" cy="6858000"/>
          </a:xfrm>
          <a:prstGeom prst="line">
            <a:avLst/>
          </a:prstGeom>
          <a:ln w="19050">
            <a:solidFill>
              <a:schemeClr val="bg2">
                <a:lumMod val="25000"/>
                <a:alpha val="56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C799B-28CE-4171-B62D-CEE5DB78EEA8}"/>
              </a:ext>
            </a:extLst>
          </p:cNvPr>
          <p:cNvCxnSpPr>
            <a:cxnSpLocks/>
          </p:cNvCxnSpPr>
          <p:nvPr/>
        </p:nvCxnSpPr>
        <p:spPr>
          <a:xfrm>
            <a:off x="18476" y="905167"/>
            <a:ext cx="11753309" cy="0"/>
          </a:xfrm>
          <a:prstGeom prst="line">
            <a:avLst/>
          </a:prstGeom>
          <a:ln w="38100">
            <a:solidFill>
              <a:schemeClr val="tx1">
                <a:lumMod val="75000"/>
                <a:lumOff val="25000"/>
              </a:schemeClr>
            </a:solidFill>
          </a:ln>
          <a:effectLst>
            <a:outerShdw blurRad="50800" dist="38100" dir="5400000" algn="t" rotWithShape="0">
              <a:prstClr val="black">
                <a:alpha val="68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17574D4-78C6-4AEA-93C0-FE446017AB6C}"/>
              </a:ext>
            </a:extLst>
          </p:cNvPr>
          <p:cNvSpPr txBox="1"/>
          <p:nvPr/>
        </p:nvSpPr>
        <p:spPr>
          <a:xfrm>
            <a:off x="1191491" y="175797"/>
            <a:ext cx="10655474" cy="830997"/>
          </a:xfrm>
          <a:prstGeom prst="rect">
            <a:avLst/>
          </a:prstGeom>
          <a:noFill/>
        </p:spPr>
        <p:txBody>
          <a:bodyPr wrap="square" rtlCol="0">
            <a:spAutoFit/>
          </a:bodyPr>
          <a:lstStyle/>
          <a:p>
            <a:r>
              <a:rPr lang="en-US" sz="4800" dirty="0">
                <a:solidFill>
                  <a:srgbClr val="FFC000"/>
                </a:solidFill>
                <a:effectLst>
                  <a:outerShdw blurRad="38100" dist="25400" dir="2700000" algn="tl" rotWithShape="0">
                    <a:prstClr val="black">
                      <a:alpha val="79000"/>
                    </a:prstClr>
                  </a:outerShdw>
                </a:effectLst>
                <a:latin typeface="Harvest" pitchFamily="2" charset="0"/>
              </a:rPr>
              <a:t>The signs and symptoms of an overdose:</a:t>
            </a:r>
          </a:p>
        </p:txBody>
      </p:sp>
      <p:sp>
        <p:nvSpPr>
          <p:cNvPr id="12" name="TextBox 11">
            <a:extLst>
              <a:ext uri="{FF2B5EF4-FFF2-40B4-BE49-F238E27FC236}">
                <a16:creationId xmlns:a16="http://schemas.microsoft.com/office/drawing/2014/main" id="{01F212E7-36EB-44D6-8652-04A441B2941B}"/>
              </a:ext>
            </a:extLst>
          </p:cNvPr>
          <p:cNvSpPr txBox="1"/>
          <p:nvPr/>
        </p:nvSpPr>
        <p:spPr>
          <a:xfrm>
            <a:off x="1331323" y="1434907"/>
            <a:ext cx="10617141" cy="954107"/>
          </a:xfrm>
          <a:prstGeom prst="rect">
            <a:avLst/>
          </a:prstGeom>
          <a:noFill/>
        </p:spPr>
        <p:txBody>
          <a:bodyPr wrap="square" rtlCol="0">
            <a:spAutoFit/>
          </a:bodyPr>
          <a:lstStyle/>
          <a:p>
            <a:pPr>
              <a:spcAft>
                <a:spcPts val="1200"/>
              </a:spcAft>
            </a:pPr>
            <a:r>
              <a:rPr lang="en-US" sz="2800" b="1" dirty="0">
                <a:solidFill>
                  <a:schemeClr val="accent6">
                    <a:lumMod val="60000"/>
                    <a:lumOff val="40000"/>
                  </a:schemeClr>
                </a:solidFill>
              </a:rPr>
              <a:t>Overdose is uncommon with light smoking of “regular weed”.  However, concentrated forms and edibles do contribute to overdose.</a:t>
            </a:r>
            <a:r>
              <a:rPr lang="en-US" sz="2800" baseline="30000" dirty="0">
                <a:solidFill>
                  <a:schemeClr val="accent6">
                    <a:lumMod val="60000"/>
                    <a:lumOff val="40000"/>
                  </a:schemeClr>
                </a:solidFill>
              </a:rPr>
              <a:t>1</a:t>
            </a:r>
            <a:r>
              <a:rPr lang="en-US" sz="2800" b="1" dirty="0">
                <a:solidFill>
                  <a:schemeClr val="accent6">
                    <a:lumMod val="60000"/>
                    <a:lumOff val="40000"/>
                  </a:schemeClr>
                </a:solidFill>
              </a:rPr>
              <a:t>  </a:t>
            </a:r>
          </a:p>
        </p:txBody>
      </p:sp>
      <p:sp>
        <p:nvSpPr>
          <p:cNvPr id="16" name="TextBox 15">
            <a:extLst>
              <a:ext uri="{FF2B5EF4-FFF2-40B4-BE49-F238E27FC236}">
                <a16:creationId xmlns:a16="http://schemas.microsoft.com/office/drawing/2014/main" id="{C826F22D-774A-484E-972F-AAD82044516F}"/>
              </a:ext>
            </a:extLst>
          </p:cNvPr>
          <p:cNvSpPr txBox="1"/>
          <p:nvPr/>
        </p:nvSpPr>
        <p:spPr>
          <a:xfrm>
            <a:off x="1898267" y="2567200"/>
            <a:ext cx="5653792" cy="3816429"/>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2600" b="1" dirty="0">
                <a:solidFill>
                  <a:schemeClr val="bg1">
                    <a:lumMod val="85000"/>
                  </a:schemeClr>
                </a:solidFill>
              </a:rPr>
              <a:t>Fear, depression, or paranoia</a:t>
            </a:r>
          </a:p>
          <a:p>
            <a:pPr marL="457200" indent="-457200">
              <a:spcAft>
                <a:spcPts val="1200"/>
              </a:spcAft>
              <a:buFont typeface="Arial" panose="020B0604020202020204" pitchFamily="34" charset="0"/>
              <a:buChar char="•"/>
            </a:pPr>
            <a:r>
              <a:rPr lang="en-US" sz="2600" b="1" dirty="0">
                <a:solidFill>
                  <a:schemeClr val="bg1">
                    <a:lumMod val="85000"/>
                  </a:schemeClr>
                </a:solidFill>
              </a:rPr>
              <a:t>Elevated heart rate</a:t>
            </a:r>
          </a:p>
          <a:p>
            <a:pPr marL="457200" indent="-457200">
              <a:spcAft>
                <a:spcPts val="1200"/>
              </a:spcAft>
              <a:buFont typeface="Arial" panose="020B0604020202020204" pitchFamily="34" charset="0"/>
              <a:buChar char="•"/>
            </a:pPr>
            <a:r>
              <a:rPr lang="en-US" sz="2600" b="1" dirty="0">
                <a:solidFill>
                  <a:schemeClr val="bg1">
                    <a:lumMod val="85000"/>
                  </a:schemeClr>
                </a:solidFill>
              </a:rPr>
              <a:t>Postural hypotension</a:t>
            </a:r>
          </a:p>
          <a:p>
            <a:pPr marL="457200" indent="-457200">
              <a:spcAft>
                <a:spcPts val="1200"/>
              </a:spcAft>
              <a:buFont typeface="Arial" panose="020B0604020202020204" pitchFamily="34" charset="0"/>
              <a:buChar char="•"/>
            </a:pPr>
            <a:r>
              <a:rPr lang="en-US" sz="2600" b="1" dirty="0">
                <a:solidFill>
                  <a:schemeClr val="bg1">
                    <a:lumMod val="85000"/>
                  </a:schemeClr>
                </a:solidFill>
              </a:rPr>
              <a:t>CNS depression</a:t>
            </a:r>
          </a:p>
          <a:p>
            <a:pPr marL="457200" indent="-457200">
              <a:spcAft>
                <a:spcPts val="1200"/>
              </a:spcAft>
              <a:buFont typeface="Arial" panose="020B0604020202020204" pitchFamily="34" charset="0"/>
              <a:buChar char="•"/>
            </a:pPr>
            <a:r>
              <a:rPr lang="en-US" sz="2600" b="1" dirty="0">
                <a:solidFill>
                  <a:schemeClr val="bg1">
                    <a:lumMod val="85000"/>
                  </a:schemeClr>
                </a:solidFill>
              </a:rPr>
              <a:t>Motor control problems</a:t>
            </a:r>
          </a:p>
          <a:p>
            <a:pPr marL="457200" indent="-457200">
              <a:spcAft>
                <a:spcPts val="1200"/>
              </a:spcAft>
              <a:buFont typeface="Arial" panose="020B0604020202020204" pitchFamily="34" charset="0"/>
              <a:buChar char="•"/>
            </a:pPr>
            <a:r>
              <a:rPr lang="en-US" sz="2600" b="1" dirty="0">
                <a:solidFill>
                  <a:schemeClr val="bg1">
                    <a:lumMod val="85000"/>
                  </a:schemeClr>
                </a:solidFill>
              </a:rPr>
              <a:t>Cyclic vomiting</a:t>
            </a:r>
          </a:p>
          <a:p>
            <a:pPr marL="457200" indent="-457200">
              <a:spcAft>
                <a:spcPts val="1200"/>
              </a:spcAft>
              <a:buFont typeface="Arial" panose="020B0604020202020204" pitchFamily="34" charset="0"/>
              <a:buChar char="•"/>
            </a:pPr>
            <a:r>
              <a:rPr lang="en-US" sz="2600" b="1" dirty="0">
                <a:solidFill>
                  <a:schemeClr val="bg1">
                    <a:lumMod val="85000"/>
                  </a:schemeClr>
                </a:solidFill>
              </a:rPr>
              <a:t>Respiratory depression</a:t>
            </a:r>
          </a:p>
        </p:txBody>
      </p:sp>
      <p:sp>
        <p:nvSpPr>
          <p:cNvPr id="13" name="TextBox 12">
            <a:extLst>
              <a:ext uri="{FF2B5EF4-FFF2-40B4-BE49-F238E27FC236}">
                <a16:creationId xmlns:a16="http://schemas.microsoft.com/office/drawing/2014/main" id="{76596EE4-7DDC-4A91-AF4B-8E1314EC05D5}"/>
              </a:ext>
            </a:extLst>
          </p:cNvPr>
          <p:cNvSpPr txBox="1"/>
          <p:nvPr/>
        </p:nvSpPr>
        <p:spPr>
          <a:xfrm>
            <a:off x="991329" y="6436331"/>
            <a:ext cx="11067978" cy="384721"/>
          </a:xfrm>
          <a:prstGeom prst="rect">
            <a:avLst/>
          </a:prstGeom>
          <a:noFill/>
        </p:spPr>
        <p:txBody>
          <a:bodyPr wrap="square" rtlCol="0">
            <a:spAutoFit/>
          </a:bodyPr>
          <a:lstStyle/>
          <a:p>
            <a:pPr marL="228600" indent="-228600">
              <a:spcAft>
                <a:spcPts val="300"/>
              </a:spcAft>
              <a:buAutoNum type="arabicPlain"/>
            </a:pPr>
            <a:r>
              <a:rPr lang="pt-BR" sz="950" b="0" i="0" dirty="0">
                <a:solidFill>
                  <a:schemeClr val="bg1">
                    <a:lumMod val="50000"/>
                  </a:schemeClr>
                </a:solidFill>
                <a:effectLst/>
                <a:latin typeface="Open Sans" panose="020B0606030504020204" pitchFamily="34" charset="0"/>
              </a:rPr>
              <a:t>Turner AR, Spurling BC, Agrawal S. Marijuana Toxicity. [Updated 2021 Aug 2]. </a:t>
            </a:r>
            <a:r>
              <a:rPr lang="pt-BR" sz="950" b="0" i="1" dirty="0">
                <a:solidFill>
                  <a:schemeClr val="bg1">
                    <a:lumMod val="50000"/>
                  </a:schemeClr>
                </a:solidFill>
                <a:effectLst/>
                <a:latin typeface="Open Sans" panose="020B0606030504020204" pitchFamily="34" charset="0"/>
              </a:rPr>
              <a:t>In</a:t>
            </a:r>
            <a:r>
              <a:rPr lang="pt-BR" sz="950" b="0" i="0" dirty="0">
                <a:solidFill>
                  <a:schemeClr val="bg1">
                    <a:lumMod val="50000"/>
                  </a:schemeClr>
                </a:solidFill>
                <a:effectLst/>
                <a:latin typeface="Open Sans" panose="020B0606030504020204" pitchFamily="34" charset="0"/>
              </a:rPr>
              <a:t>: StatPearls [Internet]. Treasure Island (FL): StatPearls Publishing; 2022 Jan-. </a:t>
            </a:r>
            <a:r>
              <a:rPr lang="pt-BR" sz="950" b="0" i="1" dirty="0">
                <a:solidFill>
                  <a:schemeClr val="bg1">
                    <a:lumMod val="50000"/>
                  </a:schemeClr>
                </a:solidFill>
                <a:effectLst/>
                <a:latin typeface="Open Sans" panose="020B0606030504020204" pitchFamily="34" charset="0"/>
              </a:rPr>
              <a:t>Available from: https://www.ncbi.nlm.nih.gov/books/NBK430823/</a:t>
            </a:r>
            <a:endParaRPr lang="en-US" sz="950" b="0" i="1" dirty="0">
              <a:solidFill>
                <a:schemeClr val="bg1">
                  <a:lumMod val="50000"/>
                </a:schemeClr>
              </a:solidFill>
              <a:effectLst/>
              <a:latin typeface="Open Sans" panose="020B0606030504020204" pitchFamily="34" charset="0"/>
            </a:endParaRPr>
          </a:p>
        </p:txBody>
      </p:sp>
      <p:pic>
        <p:nvPicPr>
          <p:cNvPr id="8" name="Picture 7" descr="A picture containing person, sofa, sitting, indoor&#10;&#10;Description automatically generated">
            <a:extLst>
              <a:ext uri="{FF2B5EF4-FFF2-40B4-BE49-F238E27FC236}">
                <a16:creationId xmlns:a16="http://schemas.microsoft.com/office/drawing/2014/main" id="{8FEF7876-6D80-40BC-B82C-6AF403818A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1427" y="3000432"/>
            <a:ext cx="4439284" cy="3149600"/>
          </a:xfrm>
          <a:prstGeom prst="roundRect">
            <a:avLst>
              <a:gd name="adj" fmla="val 8594"/>
            </a:avLst>
          </a:prstGeom>
          <a:solidFill>
            <a:srgbClr val="FFFFFF">
              <a:shade val="85000"/>
            </a:srgbClr>
          </a:solidFill>
          <a:ln w="25400">
            <a:solidFill>
              <a:schemeClr val="tx1">
                <a:lumMod val="75000"/>
                <a:lumOff val="25000"/>
              </a:schemeClr>
            </a:solidFill>
          </a:ln>
          <a:effectLst>
            <a:outerShdw blurRad="50800" dist="38100" dir="2700000" algn="tl" rotWithShape="0">
              <a:prstClr val="black">
                <a:alpha val="78000"/>
              </a:prstClr>
            </a:outerShdw>
          </a:effectLst>
        </p:spPr>
      </p:pic>
      <p:cxnSp>
        <p:nvCxnSpPr>
          <p:cNvPr id="10" name="Straight Connector 9">
            <a:extLst>
              <a:ext uri="{FF2B5EF4-FFF2-40B4-BE49-F238E27FC236}">
                <a16:creationId xmlns:a16="http://schemas.microsoft.com/office/drawing/2014/main" id="{452882C8-3D2C-4EDE-B351-33F4E104876A}"/>
              </a:ext>
            </a:extLst>
          </p:cNvPr>
          <p:cNvCxnSpPr/>
          <p:nvPr/>
        </p:nvCxnSpPr>
        <p:spPr>
          <a:xfrm>
            <a:off x="1062182" y="6436331"/>
            <a:ext cx="10997125" cy="0"/>
          </a:xfrm>
          <a:prstGeom prst="line">
            <a:avLst/>
          </a:prstGeom>
          <a:ln>
            <a:solidFill>
              <a:schemeClr val="accent3">
                <a:alpha val="44000"/>
              </a:schemeClr>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302226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3C08820-2FF0-4A15-9637-E3CB1CD5092F}"/>
              </a:ext>
            </a:extLst>
          </p:cNvPr>
          <p:cNvSpPr txBox="1"/>
          <p:nvPr/>
        </p:nvSpPr>
        <p:spPr>
          <a:xfrm>
            <a:off x="1811658" y="1205285"/>
            <a:ext cx="8568684" cy="1200329"/>
          </a:xfrm>
          <a:prstGeom prst="rect">
            <a:avLst/>
          </a:prstGeom>
          <a:noFill/>
        </p:spPr>
        <p:txBody>
          <a:bodyPr wrap="square" rtlCol="0">
            <a:spAutoFit/>
          </a:bodyPr>
          <a:lstStyle/>
          <a:p>
            <a:pPr algn="ctr"/>
            <a:r>
              <a:rPr lang="en-US" sz="7200" dirty="0">
                <a:solidFill>
                  <a:schemeClr val="accent4">
                    <a:lumMod val="60000"/>
                    <a:lumOff val="40000"/>
                  </a:schemeClr>
                </a:solidFill>
                <a:effectLst>
                  <a:outerShdw blurRad="38100" dist="25400" dir="2700000" algn="tl" rotWithShape="0">
                    <a:prstClr val="black">
                      <a:alpha val="79000"/>
                    </a:prstClr>
                  </a:outerShdw>
                </a:effectLst>
                <a:latin typeface="Vollkorn Italic" panose="02000503070000090003" pitchFamily="2" charset="0"/>
              </a:rPr>
              <a:t>Concentrated THC</a:t>
            </a:r>
            <a:endParaRPr lang="en-US" sz="7200" dirty="0">
              <a:solidFill>
                <a:schemeClr val="accent4">
                  <a:lumMod val="60000"/>
                  <a:lumOff val="40000"/>
                </a:schemeClr>
              </a:solidFill>
              <a:effectLst>
                <a:outerShdw blurRad="38100" dist="25400" dir="2700000" algn="tl" rotWithShape="0">
                  <a:prstClr val="black">
                    <a:alpha val="79000"/>
                  </a:prstClr>
                </a:outerShdw>
              </a:effectLst>
              <a:latin typeface="Harvest" pitchFamily="2" charset="0"/>
            </a:endParaRPr>
          </a:p>
        </p:txBody>
      </p:sp>
      <p:sp>
        <p:nvSpPr>
          <p:cNvPr id="9" name="TextBox 8">
            <a:extLst>
              <a:ext uri="{FF2B5EF4-FFF2-40B4-BE49-F238E27FC236}">
                <a16:creationId xmlns:a16="http://schemas.microsoft.com/office/drawing/2014/main" id="{FAEA1586-7178-4B2B-A38A-013A91302376}"/>
              </a:ext>
            </a:extLst>
          </p:cNvPr>
          <p:cNvSpPr txBox="1"/>
          <p:nvPr/>
        </p:nvSpPr>
        <p:spPr>
          <a:xfrm>
            <a:off x="198582" y="423448"/>
            <a:ext cx="11794836" cy="584775"/>
          </a:xfrm>
          <a:prstGeom prst="rect">
            <a:avLst/>
          </a:prstGeom>
          <a:noFill/>
        </p:spPr>
        <p:txBody>
          <a:bodyPr wrap="square" rtlCol="0">
            <a:spAutoFit/>
          </a:bodyPr>
          <a:lstStyle/>
          <a:p>
            <a:pPr algn="ctr"/>
            <a:r>
              <a:rPr lang="en-US" sz="3200" dirty="0">
                <a:solidFill>
                  <a:schemeClr val="accent3">
                    <a:lumMod val="75000"/>
                  </a:schemeClr>
                </a:solidFill>
                <a:effectLst>
                  <a:outerShdw blurRad="38100" dist="25400" dir="2700000" algn="tl" rotWithShape="0">
                    <a:prstClr val="black">
                      <a:alpha val="79000"/>
                    </a:prstClr>
                  </a:outerShdw>
                </a:effectLst>
                <a:latin typeface="Harvest" pitchFamily="2" charset="0"/>
              </a:rPr>
              <a:t>Budder, Honey Oil, Wax, Dab, 710, Butane Hash Oil, </a:t>
            </a:r>
            <a:r>
              <a:rPr lang="en-US" sz="3200" dirty="0" err="1">
                <a:solidFill>
                  <a:schemeClr val="accent3">
                    <a:lumMod val="75000"/>
                  </a:schemeClr>
                </a:solidFill>
                <a:effectLst>
                  <a:outerShdw blurRad="38100" dist="25400" dir="2700000" algn="tl" rotWithShape="0">
                    <a:prstClr val="black">
                      <a:alpha val="79000"/>
                    </a:prstClr>
                  </a:outerShdw>
                </a:effectLst>
                <a:latin typeface="Harvest" pitchFamily="2" charset="0"/>
              </a:rPr>
              <a:t>Errl</a:t>
            </a:r>
            <a:r>
              <a:rPr lang="en-US" sz="3200" dirty="0">
                <a:solidFill>
                  <a:schemeClr val="accent3">
                    <a:lumMod val="75000"/>
                  </a:schemeClr>
                </a:solidFill>
                <a:effectLst>
                  <a:outerShdw blurRad="38100" dist="25400" dir="2700000" algn="tl" rotWithShape="0">
                    <a:prstClr val="black">
                      <a:alpha val="79000"/>
                    </a:prstClr>
                  </a:outerShdw>
                </a:effectLst>
                <a:latin typeface="Harvest" pitchFamily="2" charset="0"/>
              </a:rPr>
              <a:t>, Shatter</a:t>
            </a:r>
          </a:p>
        </p:txBody>
      </p:sp>
    </p:spTree>
    <p:extLst>
      <p:ext uri="{BB962C8B-B14F-4D97-AF65-F5344CB8AC3E}">
        <p14:creationId xmlns:p14="http://schemas.microsoft.com/office/powerpoint/2010/main" val="1004466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F1D5107-465A-46D0-8278-6EE2B428BC62}"/>
              </a:ext>
            </a:extLst>
          </p:cNvPr>
          <p:cNvSpPr/>
          <p:nvPr/>
        </p:nvSpPr>
        <p:spPr>
          <a:xfrm>
            <a:off x="1009801" y="1293093"/>
            <a:ext cx="11062127" cy="4862771"/>
          </a:xfrm>
          <a:prstGeom prst="rect">
            <a:avLst/>
          </a:prstGeom>
          <a:solidFill>
            <a:schemeClr val="dk1">
              <a:alpha val="48000"/>
            </a:schemeClr>
          </a:solidFill>
          <a:ln w="25400">
            <a:solidFill>
              <a:schemeClr val="tx1">
                <a:lumMod val="95000"/>
                <a:lumOff val="5000"/>
              </a:schemeClr>
            </a:solidFill>
          </a:ln>
          <a:effectLst>
            <a:outerShdw blurRad="101600" dist="38100" dir="5400000" algn="t" rotWithShape="0">
              <a:prstClr val="black">
                <a:alpha val="8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489D26-B7F1-4487-AAD3-8F1682EC6980}"/>
              </a:ext>
            </a:extLst>
          </p:cNvPr>
          <p:cNvSpPr/>
          <p:nvPr/>
        </p:nvSpPr>
        <p:spPr>
          <a:xfrm>
            <a:off x="4" y="0"/>
            <a:ext cx="898963" cy="6858000"/>
          </a:xfrm>
          <a:prstGeom prst="rect">
            <a:avLst/>
          </a:prstGeom>
          <a:solidFill>
            <a:schemeClr val="dk1">
              <a:alpha val="94000"/>
            </a:schemeClr>
          </a:solidFill>
          <a:ln w="25400">
            <a:noFill/>
          </a:ln>
          <a:effectLst>
            <a:outerShdw blurRad="101600" dist="38100" algn="l" rotWithShape="0">
              <a:prstClr val="black">
                <a:alpha val="77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786210-B3F2-4EC2-9B51-66BC0692EB53}"/>
              </a:ext>
            </a:extLst>
          </p:cNvPr>
          <p:cNvSpPr txBox="1"/>
          <p:nvPr/>
        </p:nvSpPr>
        <p:spPr>
          <a:xfrm>
            <a:off x="67941" y="1168281"/>
            <a:ext cx="738664" cy="5371062"/>
          </a:xfrm>
          <a:prstGeom prst="rect">
            <a:avLst/>
          </a:prstGeom>
          <a:noFill/>
        </p:spPr>
        <p:txBody>
          <a:bodyPr vert="vert270" wrap="square" rtlCol="0">
            <a:spAutoFit/>
          </a:bodyPr>
          <a:lstStyle/>
          <a:p>
            <a:pPr algn="ctr">
              <a:spcAft>
                <a:spcPts val="1200"/>
              </a:spcAft>
            </a:pPr>
            <a:r>
              <a:rPr lang="en-US" sz="3600" dirty="0">
                <a:solidFill>
                  <a:schemeClr val="bg1">
                    <a:lumMod val="75000"/>
                    <a:alpha val="24000"/>
                  </a:schemeClr>
                </a:solidFill>
                <a:latin typeface="Harvest" pitchFamily="2" charset="0"/>
              </a:rPr>
              <a:t>Concentrated THC</a:t>
            </a:r>
          </a:p>
        </p:txBody>
      </p:sp>
      <p:cxnSp>
        <p:nvCxnSpPr>
          <p:cNvPr id="11" name="Straight Connector 10">
            <a:extLst>
              <a:ext uri="{FF2B5EF4-FFF2-40B4-BE49-F238E27FC236}">
                <a16:creationId xmlns:a16="http://schemas.microsoft.com/office/drawing/2014/main" id="{A39E419C-198A-4553-B58F-408BBB3E0F54}"/>
              </a:ext>
            </a:extLst>
          </p:cNvPr>
          <p:cNvCxnSpPr/>
          <p:nvPr/>
        </p:nvCxnSpPr>
        <p:spPr>
          <a:xfrm>
            <a:off x="898967" y="0"/>
            <a:ext cx="0" cy="6858000"/>
          </a:xfrm>
          <a:prstGeom prst="line">
            <a:avLst/>
          </a:prstGeom>
          <a:ln w="19050">
            <a:solidFill>
              <a:schemeClr val="bg2">
                <a:lumMod val="25000"/>
                <a:alpha val="56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C799B-28CE-4171-B62D-CEE5DB78EEA8}"/>
              </a:ext>
            </a:extLst>
          </p:cNvPr>
          <p:cNvCxnSpPr>
            <a:cxnSpLocks/>
          </p:cNvCxnSpPr>
          <p:nvPr/>
        </p:nvCxnSpPr>
        <p:spPr>
          <a:xfrm>
            <a:off x="18476" y="905167"/>
            <a:ext cx="7167415" cy="0"/>
          </a:xfrm>
          <a:prstGeom prst="line">
            <a:avLst/>
          </a:prstGeom>
          <a:ln w="38100">
            <a:solidFill>
              <a:schemeClr val="tx1">
                <a:lumMod val="75000"/>
                <a:lumOff val="25000"/>
              </a:schemeClr>
            </a:solidFill>
          </a:ln>
          <a:effectLst>
            <a:outerShdw blurRad="50800" dist="38100" dir="5400000" algn="t" rotWithShape="0">
              <a:prstClr val="black">
                <a:alpha val="68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17574D4-78C6-4AEA-93C0-FE446017AB6C}"/>
              </a:ext>
            </a:extLst>
          </p:cNvPr>
          <p:cNvSpPr txBox="1"/>
          <p:nvPr/>
        </p:nvSpPr>
        <p:spPr>
          <a:xfrm>
            <a:off x="1366981" y="92673"/>
            <a:ext cx="8146473" cy="923330"/>
          </a:xfrm>
          <a:prstGeom prst="rect">
            <a:avLst/>
          </a:prstGeom>
          <a:noFill/>
        </p:spPr>
        <p:txBody>
          <a:bodyPr wrap="square" rtlCol="0">
            <a:spAutoFit/>
          </a:bodyPr>
          <a:lstStyle/>
          <a:p>
            <a:r>
              <a:rPr lang="en-US" sz="5400" dirty="0">
                <a:solidFill>
                  <a:srgbClr val="FFC000"/>
                </a:solidFill>
                <a:effectLst>
                  <a:outerShdw blurRad="38100" dist="25400" dir="2700000" algn="tl" rotWithShape="0">
                    <a:prstClr val="black">
                      <a:alpha val="79000"/>
                    </a:prstClr>
                  </a:outerShdw>
                </a:effectLst>
                <a:latin typeface="Harvest" pitchFamily="2" charset="0"/>
              </a:rPr>
              <a:t>Seen these devices?</a:t>
            </a:r>
          </a:p>
        </p:txBody>
      </p:sp>
      <p:sp>
        <p:nvSpPr>
          <p:cNvPr id="15" name="TextBox 14">
            <a:extLst>
              <a:ext uri="{FF2B5EF4-FFF2-40B4-BE49-F238E27FC236}">
                <a16:creationId xmlns:a16="http://schemas.microsoft.com/office/drawing/2014/main" id="{D89743A1-C3A9-4C18-A30A-F9972B969E5A}"/>
              </a:ext>
            </a:extLst>
          </p:cNvPr>
          <p:cNvSpPr txBox="1"/>
          <p:nvPr/>
        </p:nvSpPr>
        <p:spPr>
          <a:xfrm>
            <a:off x="1268419" y="1524007"/>
            <a:ext cx="10544889" cy="954107"/>
          </a:xfrm>
          <a:prstGeom prst="rect">
            <a:avLst/>
          </a:prstGeom>
          <a:noFill/>
        </p:spPr>
        <p:txBody>
          <a:bodyPr wrap="square" rtlCol="0">
            <a:spAutoFit/>
          </a:bodyPr>
          <a:lstStyle/>
          <a:p>
            <a:pPr>
              <a:spcAft>
                <a:spcPts val="1200"/>
              </a:spcAft>
            </a:pPr>
            <a:r>
              <a:rPr lang="en-US" sz="2800" b="1" dirty="0">
                <a:solidFill>
                  <a:schemeClr val="bg1">
                    <a:lumMod val="85000"/>
                  </a:schemeClr>
                </a:solidFill>
              </a:rPr>
              <a:t>Marijuana concentrates can be mixed with various food or drink, but smoking or vaporizing remains the most popular route.</a:t>
            </a:r>
            <a:r>
              <a:rPr lang="en-US" sz="2800" baseline="30000" dirty="0">
                <a:solidFill>
                  <a:schemeClr val="bg1">
                    <a:lumMod val="85000"/>
                  </a:schemeClr>
                </a:solidFill>
              </a:rPr>
              <a:t>1</a:t>
            </a:r>
          </a:p>
        </p:txBody>
      </p:sp>
      <p:pic>
        <p:nvPicPr>
          <p:cNvPr id="8" name="Picture 7" descr="A picture containing hand&#10;&#10;Description automatically generated">
            <a:extLst>
              <a:ext uri="{FF2B5EF4-FFF2-40B4-BE49-F238E27FC236}">
                <a16:creationId xmlns:a16="http://schemas.microsoft.com/office/drawing/2014/main" id="{53B47B9C-2FA6-48E5-A1A8-38B424595B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800" y="2874772"/>
            <a:ext cx="4917544" cy="3281095"/>
          </a:xfrm>
          <a:prstGeom prst="roundRect">
            <a:avLst>
              <a:gd name="adj" fmla="val 8594"/>
            </a:avLst>
          </a:prstGeom>
          <a:solidFill>
            <a:srgbClr val="FFFFFF">
              <a:shade val="85000"/>
            </a:srgbClr>
          </a:solidFill>
          <a:ln w="38100">
            <a:solidFill>
              <a:schemeClr val="tx1">
                <a:lumMod val="75000"/>
                <a:lumOff val="25000"/>
              </a:schemeClr>
            </a:solidFill>
          </a:ln>
          <a:effectLst>
            <a:outerShdw blurRad="76200" dist="63500" dir="2700000" algn="tl" rotWithShape="0">
              <a:prstClr val="black">
                <a:alpha val="73000"/>
              </a:prstClr>
            </a:outerShdw>
          </a:effectLst>
        </p:spPr>
      </p:pic>
      <p:pic>
        <p:nvPicPr>
          <p:cNvPr id="10" name="Picture 9" descr="A picture containing table, indoor, wooden&#10;&#10;Description automatically generated">
            <a:extLst>
              <a:ext uri="{FF2B5EF4-FFF2-40B4-BE49-F238E27FC236}">
                <a16:creationId xmlns:a16="http://schemas.microsoft.com/office/drawing/2014/main" id="{FBA8DED5-3654-41D1-BF4B-7221927960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9512" y="2874772"/>
            <a:ext cx="2542036" cy="3281094"/>
          </a:xfrm>
          <a:prstGeom prst="roundRect">
            <a:avLst>
              <a:gd name="adj" fmla="val 8594"/>
            </a:avLst>
          </a:prstGeom>
          <a:solidFill>
            <a:srgbClr val="FFFFFF">
              <a:shade val="85000"/>
            </a:srgbClr>
          </a:solidFill>
          <a:ln w="38100">
            <a:solidFill>
              <a:schemeClr val="tx1">
                <a:lumMod val="75000"/>
                <a:lumOff val="25000"/>
              </a:schemeClr>
            </a:solidFill>
          </a:ln>
          <a:effectLst>
            <a:outerShdw blurRad="76200" dist="63500" dir="2700000" algn="tl" rotWithShape="0">
              <a:prstClr val="black">
                <a:alpha val="73000"/>
              </a:prstClr>
            </a:outerShdw>
          </a:effectLst>
        </p:spPr>
      </p:pic>
      <p:pic>
        <p:nvPicPr>
          <p:cNvPr id="17" name="Picture 16" descr="A picture containing person, yellow, hand, tool&#10;&#10;Description automatically generated">
            <a:extLst>
              <a:ext uri="{FF2B5EF4-FFF2-40B4-BE49-F238E27FC236}">
                <a16:creationId xmlns:a16="http://schemas.microsoft.com/office/drawing/2014/main" id="{A9246283-D208-4159-B7FC-CC5B95CD18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3062" y="3082587"/>
            <a:ext cx="3083845" cy="2870246"/>
          </a:xfrm>
          <a:prstGeom prst="roundRect">
            <a:avLst>
              <a:gd name="adj" fmla="val 8594"/>
            </a:avLst>
          </a:prstGeom>
          <a:solidFill>
            <a:srgbClr val="FFFFFF">
              <a:shade val="85000"/>
            </a:srgbClr>
          </a:solidFill>
          <a:ln w="38100">
            <a:solidFill>
              <a:schemeClr val="tx1">
                <a:lumMod val="75000"/>
                <a:lumOff val="25000"/>
              </a:schemeClr>
            </a:solidFill>
          </a:ln>
          <a:effectLst>
            <a:outerShdw blurRad="76200" dist="63500" dir="2700000" algn="tl" rotWithShape="0">
              <a:prstClr val="black">
                <a:alpha val="73000"/>
              </a:prstClr>
            </a:outerShdw>
          </a:effectLst>
        </p:spPr>
      </p:pic>
      <p:sp>
        <p:nvSpPr>
          <p:cNvPr id="18" name="Rectangle 17">
            <a:extLst>
              <a:ext uri="{FF2B5EF4-FFF2-40B4-BE49-F238E27FC236}">
                <a16:creationId xmlns:a16="http://schemas.microsoft.com/office/drawing/2014/main" id="{A30ABB4A-C3B8-4502-9999-9CAF886A7634}"/>
              </a:ext>
            </a:extLst>
          </p:cNvPr>
          <p:cNvSpPr/>
          <p:nvPr/>
        </p:nvSpPr>
        <p:spPr>
          <a:xfrm>
            <a:off x="18476" y="6391565"/>
            <a:ext cx="12173524" cy="466436"/>
          </a:xfrm>
          <a:prstGeom prst="rect">
            <a:avLst/>
          </a:prstGeom>
          <a:solidFill>
            <a:schemeClr val="dk1">
              <a:alpha val="42000"/>
            </a:schemeClr>
          </a:solidFill>
          <a:ln w="25400">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CB6CEE4-84F9-42AD-AEE2-78EE634A7F9F}"/>
              </a:ext>
            </a:extLst>
          </p:cNvPr>
          <p:cNvSpPr txBox="1"/>
          <p:nvPr/>
        </p:nvSpPr>
        <p:spPr>
          <a:xfrm>
            <a:off x="1358029" y="6456221"/>
            <a:ext cx="11067978" cy="384721"/>
          </a:xfrm>
          <a:prstGeom prst="rect">
            <a:avLst/>
          </a:prstGeom>
          <a:noFill/>
        </p:spPr>
        <p:txBody>
          <a:bodyPr wrap="square" rtlCol="0">
            <a:spAutoFit/>
          </a:bodyPr>
          <a:lstStyle/>
          <a:p>
            <a:pPr marL="228600" indent="-228600">
              <a:spcAft>
                <a:spcPts val="300"/>
              </a:spcAft>
              <a:buAutoNum type="arabicPlain"/>
            </a:pPr>
            <a:r>
              <a:rPr lang="en-US" sz="950" b="0" i="0" dirty="0">
                <a:solidFill>
                  <a:schemeClr val="bg1">
                    <a:lumMod val="50000"/>
                  </a:schemeClr>
                </a:solidFill>
                <a:effectLst/>
                <a:latin typeface="Open Sans" panose="020B0606030504020204" pitchFamily="34" charset="0"/>
              </a:rPr>
              <a:t>Drugs of Abuse.  United States Drug Enforcement Administration. April 13, 2020. </a:t>
            </a:r>
            <a:r>
              <a:rPr lang="en-US" sz="950" b="0" i="1" dirty="0">
                <a:solidFill>
                  <a:schemeClr val="bg1">
                    <a:lumMod val="50000"/>
                  </a:schemeClr>
                </a:solidFill>
                <a:effectLst/>
                <a:latin typeface="Open Sans" panose="020B0606030504020204" pitchFamily="34" charset="0"/>
              </a:rPr>
              <a:t>Available from </a:t>
            </a:r>
            <a:r>
              <a:rPr lang="en-US" sz="950" b="0" i="0" dirty="0">
                <a:solidFill>
                  <a:schemeClr val="bg1">
                    <a:lumMod val="50000"/>
                  </a:schemeClr>
                </a:solidFill>
                <a:effectLst/>
                <a:latin typeface="Open Sans" panose="020B0606030504020204" pitchFamily="34" charset="0"/>
              </a:rPr>
              <a:t>https://www.dea.gov/sites/default/files/2020-04/Drugs%20of%20Abuse%202020-Web%20Version-508%20compliant-4-24-20_0.pdf.  </a:t>
            </a:r>
            <a:r>
              <a:rPr lang="en-US" sz="950" b="0" i="1" dirty="0">
                <a:solidFill>
                  <a:schemeClr val="bg1">
                    <a:lumMod val="50000"/>
                  </a:schemeClr>
                </a:solidFill>
                <a:effectLst/>
                <a:latin typeface="Open Sans" panose="020B0606030504020204" pitchFamily="34" charset="0"/>
              </a:rPr>
              <a:t>Accessed on May 9, 2022.</a:t>
            </a:r>
          </a:p>
        </p:txBody>
      </p:sp>
    </p:spTree>
    <p:extLst>
      <p:ext uri="{BB962C8B-B14F-4D97-AF65-F5344CB8AC3E}">
        <p14:creationId xmlns:p14="http://schemas.microsoft.com/office/powerpoint/2010/main" val="4038659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F1D5107-465A-46D0-8278-6EE2B428BC62}"/>
              </a:ext>
            </a:extLst>
          </p:cNvPr>
          <p:cNvSpPr/>
          <p:nvPr/>
        </p:nvSpPr>
        <p:spPr>
          <a:xfrm>
            <a:off x="1009801" y="1293093"/>
            <a:ext cx="11062127" cy="4581232"/>
          </a:xfrm>
          <a:prstGeom prst="rect">
            <a:avLst/>
          </a:prstGeom>
          <a:solidFill>
            <a:schemeClr val="dk1">
              <a:alpha val="48000"/>
            </a:schemeClr>
          </a:solidFill>
          <a:ln w="25400">
            <a:solidFill>
              <a:schemeClr val="tx1">
                <a:lumMod val="95000"/>
                <a:lumOff val="5000"/>
              </a:schemeClr>
            </a:solidFill>
          </a:ln>
          <a:effectLst>
            <a:outerShdw blurRad="101600" dist="38100" dir="5400000" algn="t" rotWithShape="0">
              <a:prstClr val="black">
                <a:alpha val="8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489D26-B7F1-4487-AAD3-8F1682EC6980}"/>
              </a:ext>
            </a:extLst>
          </p:cNvPr>
          <p:cNvSpPr/>
          <p:nvPr/>
        </p:nvSpPr>
        <p:spPr>
          <a:xfrm>
            <a:off x="4" y="0"/>
            <a:ext cx="898963" cy="6858000"/>
          </a:xfrm>
          <a:prstGeom prst="rect">
            <a:avLst/>
          </a:prstGeom>
          <a:solidFill>
            <a:schemeClr val="dk1">
              <a:alpha val="94000"/>
            </a:schemeClr>
          </a:solidFill>
          <a:ln w="25400">
            <a:noFill/>
          </a:ln>
          <a:effectLst>
            <a:outerShdw blurRad="101600" dist="38100" algn="l" rotWithShape="0">
              <a:prstClr val="black">
                <a:alpha val="77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786210-B3F2-4EC2-9B51-66BC0692EB53}"/>
              </a:ext>
            </a:extLst>
          </p:cNvPr>
          <p:cNvSpPr txBox="1"/>
          <p:nvPr/>
        </p:nvSpPr>
        <p:spPr>
          <a:xfrm>
            <a:off x="67941" y="1168281"/>
            <a:ext cx="738664" cy="5371062"/>
          </a:xfrm>
          <a:prstGeom prst="rect">
            <a:avLst/>
          </a:prstGeom>
          <a:noFill/>
        </p:spPr>
        <p:txBody>
          <a:bodyPr vert="vert270" wrap="square" rtlCol="0">
            <a:spAutoFit/>
          </a:bodyPr>
          <a:lstStyle/>
          <a:p>
            <a:pPr algn="ctr">
              <a:spcAft>
                <a:spcPts val="1200"/>
              </a:spcAft>
            </a:pPr>
            <a:r>
              <a:rPr lang="en-US" sz="3600" dirty="0">
                <a:solidFill>
                  <a:schemeClr val="bg1">
                    <a:lumMod val="75000"/>
                    <a:alpha val="24000"/>
                  </a:schemeClr>
                </a:solidFill>
                <a:latin typeface="Harvest" pitchFamily="2" charset="0"/>
              </a:rPr>
              <a:t>Another THC: Delta-8</a:t>
            </a:r>
          </a:p>
        </p:txBody>
      </p:sp>
      <p:cxnSp>
        <p:nvCxnSpPr>
          <p:cNvPr id="11" name="Straight Connector 10">
            <a:extLst>
              <a:ext uri="{FF2B5EF4-FFF2-40B4-BE49-F238E27FC236}">
                <a16:creationId xmlns:a16="http://schemas.microsoft.com/office/drawing/2014/main" id="{A39E419C-198A-4553-B58F-408BBB3E0F54}"/>
              </a:ext>
            </a:extLst>
          </p:cNvPr>
          <p:cNvCxnSpPr/>
          <p:nvPr/>
        </p:nvCxnSpPr>
        <p:spPr>
          <a:xfrm>
            <a:off x="898967" y="0"/>
            <a:ext cx="0" cy="6858000"/>
          </a:xfrm>
          <a:prstGeom prst="line">
            <a:avLst/>
          </a:prstGeom>
          <a:ln w="19050">
            <a:solidFill>
              <a:schemeClr val="bg2">
                <a:lumMod val="25000"/>
                <a:alpha val="56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C799B-28CE-4171-B62D-CEE5DB78EEA8}"/>
              </a:ext>
            </a:extLst>
          </p:cNvPr>
          <p:cNvCxnSpPr>
            <a:cxnSpLocks/>
          </p:cNvCxnSpPr>
          <p:nvPr/>
        </p:nvCxnSpPr>
        <p:spPr>
          <a:xfrm>
            <a:off x="18476" y="905167"/>
            <a:ext cx="4719779" cy="0"/>
          </a:xfrm>
          <a:prstGeom prst="line">
            <a:avLst/>
          </a:prstGeom>
          <a:ln w="38100">
            <a:solidFill>
              <a:schemeClr val="tx1">
                <a:lumMod val="75000"/>
                <a:lumOff val="25000"/>
              </a:schemeClr>
            </a:solidFill>
          </a:ln>
          <a:effectLst>
            <a:outerShdw blurRad="50800" dist="38100" dir="5400000" algn="t" rotWithShape="0">
              <a:prstClr val="black">
                <a:alpha val="68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17574D4-78C6-4AEA-93C0-FE446017AB6C}"/>
              </a:ext>
            </a:extLst>
          </p:cNvPr>
          <p:cNvSpPr txBox="1"/>
          <p:nvPr/>
        </p:nvSpPr>
        <p:spPr>
          <a:xfrm>
            <a:off x="1366981" y="92673"/>
            <a:ext cx="8802253" cy="923330"/>
          </a:xfrm>
          <a:prstGeom prst="rect">
            <a:avLst/>
          </a:prstGeom>
          <a:noFill/>
        </p:spPr>
        <p:txBody>
          <a:bodyPr wrap="square" rtlCol="0">
            <a:spAutoFit/>
          </a:bodyPr>
          <a:lstStyle/>
          <a:p>
            <a:r>
              <a:rPr lang="en-US" sz="5400" dirty="0">
                <a:solidFill>
                  <a:srgbClr val="FFC000"/>
                </a:solidFill>
                <a:effectLst>
                  <a:outerShdw blurRad="38100" dist="25400" dir="2700000" algn="tl" rotWithShape="0">
                    <a:prstClr val="black">
                      <a:alpha val="79000"/>
                    </a:prstClr>
                  </a:outerShdw>
                </a:effectLst>
                <a:latin typeface="Harvest" pitchFamily="2" charset="0"/>
              </a:rPr>
              <a:t>Delta-8 THC</a:t>
            </a:r>
          </a:p>
        </p:txBody>
      </p:sp>
      <p:sp>
        <p:nvSpPr>
          <p:cNvPr id="15" name="TextBox 14">
            <a:extLst>
              <a:ext uri="{FF2B5EF4-FFF2-40B4-BE49-F238E27FC236}">
                <a16:creationId xmlns:a16="http://schemas.microsoft.com/office/drawing/2014/main" id="{D89743A1-C3A9-4C18-A30A-F9972B969E5A}"/>
              </a:ext>
            </a:extLst>
          </p:cNvPr>
          <p:cNvSpPr txBox="1"/>
          <p:nvPr/>
        </p:nvSpPr>
        <p:spPr>
          <a:xfrm>
            <a:off x="1366981" y="1541537"/>
            <a:ext cx="10525309" cy="954107"/>
          </a:xfrm>
          <a:prstGeom prst="rect">
            <a:avLst/>
          </a:prstGeom>
          <a:noFill/>
        </p:spPr>
        <p:txBody>
          <a:bodyPr wrap="square" rtlCol="0">
            <a:spAutoFit/>
          </a:bodyPr>
          <a:lstStyle/>
          <a:p>
            <a:pPr>
              <a:spcAft>
                <a:spcPts val="1200"/>
              </a:spcAft>
            </a:pPr>
            <a:r>
              <a:rPr lang="en-US" sz="2800" b="1" dirty="0">
                <a:solidFill>
                  <a:schemeClr val="accent4">
                    <a:lumMod val="40000"/>
                    <a:lumOff val="60000"/>
                  </a:schemeClr>
                </a:solidFill>
              </a:rPr>
              <a:t>Delta-9</a:t>
            </a:r>
            <a:r>
              <a:rPr lang="en-US" sz="2800" b="1" dirty="0">
                <a:solidFill>
                  <a:schemeClr val="bg1">
                    <a:lumMod val="75000"/>
                  </a:schemeClr>
                </a:solidFill>
              </a:rPr>
              <a:t> </a:t>
            </a:r>
            <a:r>
              <a:rPr lang="en-US" sz="2800" b="1" dirty="0">
                <a:solidFill>
                  <a:schemeClr val="bg1">
                    <a:lumMod val="85000"/>
                  </a:schemeClr>
                </a:solidFill>
              </a:rPr>
              <a:t>tetrahydrocannabinol is the “THC” we think of with marijuana.  This is the compound that causes the psychotropic effect.</a:t>
            </a:r>
          </a:p>
        </p:txBody>
      </p:sp>
      <p:sp>
        <p:nvSpPr>
          <p:cNvPr id="9" name="TextBox 8">
            <a:extLst>
              <a:ext uri="{FF2B5EF4-FFF2-40B4-BE49-F238E27FC236}">
                <a16:creationId xmlns:a16="http://schemas.microsoft.com/office/drawing/2014/main" id="{A59AEC46-8F36-42E1-BD69-90489090B75E}"/>
              </a:ext>
            </a:extLst>
          </p:cNvPr>
          <p:cNvSpPr txBox="1"/>
          <p:nvPr/>
        </p:nvSpPr>
        <p:spPr>
          <a:xfrm>
            <a:off x="5877369" y="3023050"/>
            <a:ext cx="5541905" cy="2677656"/>
          </a:xfrm>
          <a:prstGeom prst="rect">
            <a:avLst/>
          </a:prstGeom>
          <a:noFill/>
        </p:spPr>
        <p:txBody>
          <a:bodyPr wrap="square" rtlCol="0">
            <a:spAutoFit/>
          </a:bodyPr>
          <a:lstStyle/>
          <a:p>
            <a:pPr>
              <a:spcAft>
                <a:spcPts val="1200"/>
              </a:spcAft>
            </a:pPr>
            <a:r>
              <a:rPr lang="en-US" sz="2800" b="1" dirty="0">
                <a:solidFill>
                  <a:srgbClr val="FB7800"/>
                </a:solidFill>
              </a:rPr>
              <a:t>Delta-8</a:t>
            </a:r>
            <a:r>
              <a:rPr lang="en-US" sz="2800" b="1" dirty="0">
                <a:solidFill>
                  <a:schemeClr val="bg1">
                    <a:lumMod val="75000"/>
                  </a:schemeClr>
                </a:solidFill>
              </a:rPr>
              <a:t> </a:t>
            </a:r>
            <a:r>
              <a:rPr lang="en-US" sz="2800" b="1" dirty="0">
                <a:solidFill>
                  <a:srgbClr val="FB7800"/>
                </a:solidFill>
              </a:rPr>
              <a:t>tetrahydrocannabinol</a:t>
            </a:r>
            <a:r>
              <a:rPr lang="en-US" sz="2800" b="1" dirty="0">
                <a:solidFill>
                  <a:schemeClr val="bg1">
                    <a:lumMod val="75000"/>
                  </a:schemeClr>
                </a:solidFill>
              </a:rPr>
              <a:t> </a:t>
            </a:r>
            <a:r>
              <a:rPr lang="en-US" sz="2800" b="1" dirty="0">
                <a:solidFill>
                  <a:schemeClr val="bg1">
                    <a:lumMod val="85000"/>
                  </a:schemeClr>
                </a:solidFill>
              </a:rPr>
              <a:t>(</a:t>
            </a:r>
            <a:r>
              <a:rPr lang="en-US" sz="2400" b="1" dirty="0">
                <a:solidFill>
                  <a:schemeClr val="bg1">
                    <a:lumMod val="85000"/>
                  </a:schemeClr>
                </a:solidFill>
              </a:rPr>
              <a:t>delta-8 THC</a:t>
            </a:r>
            <a:r>
              <a:rPr lang="en-US" sz="2800" b="1" dirty="0">
                <a:solidFill>
                  <a:schemeClr val="bg1">
                    <a:lumMod val="85000"/>
                  </a:schemeClr>
                </a:solidFill>
              </a:rPr>
              <a:t>) is an analogue to delta-9.  It has psychotropic effects as well, but just not as potent as delta-9 THC.  It’s sometimes call “diet weed” or “marijuana lite”. </a:t>
            </a:r>
          </a:p>
        </p:txBody>
      </p:sp>
      <p:pic>
        <p:nvPicPr>
          <p:cNvPr id="8" name="Picture 7" descr="A knife next to a pile of broccoli&#10;&#10;Description automatically generated with medium confidence">
            <a:extLst>
              <a:ext uri="{FF2B5EF4-FFF2-40B4-BE49-F238E27FC236}">
                <a16:creationId xmlns:a16="http://schemas.microsoft.com/office/drawing/2014/main" id="{EFB38859-98E1-443A-AD75-2C2DA4EDF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437" y="3023050"/>
            <a:ext cx="3791218" cy="3239200"/>
          </a:xfrm>
          <a:prstGeom prst="roundRect">
            <a:avLst>
              <a:gd name="adj" fmla="val 8594"/>
            </a:avLst>
          </a:prstGeom>
          <a:solidFill>
            <a:srgbClr val="FFFFFF">
              <a:shade val="85000"/>
            </a:srgbClr>
          </a:solidFill>
          <a:ln w="57150">
            <a:solidFill>
              <a:schemeClr val="tx1">
                <a:lumMod val="75000"/>
                <a:lumOff val="25000"/>
              </a:schemeClr>
            </a:solidFill>
          </a:ln>
          <a:effectLst>
            <a:outerShdw blurRad="76200" dist="63500" dir="2700000" algn="tl" rotWithShape="0">
              <a:prstClr val="black">
                <a:alpha val="75000"/>
              </a:prstClr>
            </a:outerShdw>
          </a:effectLst>
        </p:spPr>
      </p:pic>
    </p:spTree>
    <p:extLst>
      <p:ext uri="{BB962C8B-B14F-4D97-AF65-F5344CB8AC3E}">
        <p14:creationId xmlns:p14="http://schemas.microsoft.com/office/powerpoint/2010/main" val="162554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F4C799B-28CE-4171-B62D-CEE5DB78EEA8}"/>
              </a:ext>
            </a:extLst>
          </p:cNvPr>
          <p:cNvCxnSpPr>
            <a:cxnSpLocks/>
          </p:cNvCxnSpPr>
          <p:nvPr/>
        </p:nvCxnSpPr>
        <p:spPr>
          <a:xfrm>
            <a:off x="18476" y="1016003"/>
            <a:ext cx="3888504" cy="0"/>
          </a:xfrm>
          <a:prstGeom prst="line">
            <a:avLst/>
          </a:prstGeom>
          <a:ln w="38100">
            <a:solidFill>
              <a:schemeClr val="tx1">
                <a:lumMod val="75000"/>
                <a:lumOff val="25000"/>
              </a:schemeClr>
            </a:solidFill>
          </a:ln>
          <a:effectLst>
            <a:outerShdw blurRad="50800" dist="38100" dir="5400000" algn="t" rotWithShape="0">
              <a:prstClr val="black">
                <a:alpha val="68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17574D4-78C6-4AEA-93C0-FE446017AB6C}"/>
              </a:ext>
            </a:extLst>
          </p:cNvPr>
          <p:cNvSpPr txBox="1"/>
          <p:nvPr/>
        </p:nvSpPr>
        <p:spPr>
          <a:xfrm>
            <a:off x="92363" y="212896"/>
            <a:ext cx="4524487" cy="923330"/>
          </a:xfrm>
          <a:prstGeom prst="rect">
            <a:avLst/>
          </a:prstGeom>
          <a:noFill/>
        </p:spPr>
        <p:txBody>
          <a:bodyPr wrap="square" rtlCol="0">
            <a:spAutoFit/>
          </a:bodyPr>
          <a:lstStyle/>
          <a:p>
            <a:pPr algn="ctr"/>
            <a:r>
              <a:rPr lang="en-US" sz="5400" dirty="0">
                <a:solidFill>
                  <a:srgbClr val="FFC000"/>
                </a:solidFill>
                <a:effectLst>
                  <a:outerShdw blurRad="38100" dist="25400" dir="2700000" algn="tl" rotWithShape="0">
                    <a:prstClr val="black">
                      <a:alpha val="79000"/>
                    </a:prstClr>
                  </a:outerShdw>
                </a:effectLst>
                <a:latin typeface="Harvest" pitchFamily="2" charset="0"/>
              </a:rPr>
              <a:t>Objectives:</a:t>
            </a:r>
          </a:p>
        </p:txBody>
      </p:sp>
      <p:sp>
        <p:nvSpPr>
          <p:cNvPr id="5" name="Rectangle 4">
            <a:extLst>
              <a:ext uri="{FF2B5EF4-FFF2-40B4-BE49-F238E27FC236}">
                <a16:creationId xmlns:a16="http://schemas.microsoft.com/office/drawing/2014/main" id="{39489D26-B7F1-4487-AAD3-8F1682EC6980}"/>
              </a:ext>
            </a:extLst>
          </p:cNvPr>
          <p:cNvSpPr/>
          <p:nvPr/>
        </p:nvSpPr>
        <p:spPr>
          <a:xfrm>
            <a:off x="1279236" y="1403928"/>
            <a:ext cx="9633528" cy="4438069"/>
          </a:xfrm>
          <a:prstGeom prst="rect">
            <a:avLst/>
          </a:prstGeom>
          <a:solidFill>
            <a:schemeClr val="dk1">
              <a:alpha val="94000"/>
            </a:schemeClr>
          </a:solidFill>
          <a:ln w="25400">
            <a:solidFill>
              <a:schemeClr val="tx1">
                <a:lumMod val="75000"/>
                <a:lumOff val="2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A21D4C0-203F-439C-AD13-54B4C6F6DCC2}"/>
              </a:ext>
            </a:extLst>
          </p:cNvPr>
          <p:cNvSpPr txBox="1"/>
          <p:nvPr/>
        </p:nvSpPr>
        <p:spPr>
          <a:xfrm>
            <a:off x="1662546" y="1939333"/>
            <a:ext cx="8737600" cy="3293209"/>
          </a:xfrm>
          <a:prstGeom prst="rect">
            <a:avLst/>
          </a:prstGeom>
          <a:noFill/>
        </p:spPr>
        <p:txBody>
          <a:bodyPr wrap="square" rtlCol="0">
            <a:spAutoFit/>
          </a:bodyPr>
          <a:lstStyle/>
          <a:p>
            <a:pPr marL="285750" indent="-285750">
              <a:spcAft>
                <a:spcPts val="2400"/>
              </a:spcAft>
              <a:buFont typeface="Arial" panose="020B0604020202020204" pitchFamily="34" charset="0"/>
              <a:buChar char="•"/>
            </a:pPr>
            <a:r>
              <a:rPr lang="en-US" sz="2800" b="1" dirty="0">
                <a:solidFill>
                  <a:schemeClr val="bg1">
                    <a:lumMod val="85000"/>
                  </a:schemeClr>
                </a:solidFill>
              </a:rPr>
              <a:t>Examine the most recent information on drug use in schools and across the county.</a:t>
            </a:r>
          </a:p>
          <a:p>
            <a:pPr marL="285750" indent="-285750">
              <a:spcAft>
                <a:spcPts val="2400"/>
              </a:spcAft>
              <a:buFont typeface="Arial" panose="020B0604020202020204" pitchFamily="34" charset="0"/>
              <a:buChar char="•"/>
            </a:pPr>
            <a:r>
              <a:rPr lang="en-US" sz="2800" b="1" dirty="0">
                <a:solidFill>
                  <a:schemeClr val="bg1">
                    <a:lumMod val="85000"/>
                  </a:schemeClr>
                </a:solidFill>
              </a:rPr>
              <a:t>Examine several devices used to hide drug use and the signs/symptoms associated with overdose.</a:t>
            </a:r>
          </a:p>
          <a:p>
            <a:pPr marL="285750" indent="-285750">
              <a:spcAft>
                <a:spcPts val="1200"/>
              </a:spcAft>
              <a:buFont typeface="Arial" panose="020B0604020202020204" pitchFamily="34" charset="0"/>
              <a:buChar char="•"/>
            </a:pPr>
            <a:r>
              <a:rPr lang="en-US" sz="2800" b="1" dirty="0">
                <a:solidFill>
                  <a:schemeClr val="bg1">
                    <a:lumMod val="85000"/>
                  </a:schemeClr>
                </a:solidFill>
              </a:rPr>
              <a:t>Explore the risks associated with THC, delta-8, vaping, opioids, stimulants, and synthetics.</a:t>
            </a:r>
          </a:p>
        </p:txBody>
      </p:sp>
    </p:spTree>
    <p:extLst>
      <p:ext uri="{BB962C8B-B14F-4D97-AF65-F5344CB8AC3E}">
        <p14:creationId xmlns:p14="http://schemas.microsoft.com/office/powerpoint/2010/main" val="293019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F1D5107-465A-46D0-8278-6EE2B428BC62}"/>
              </a:ext>
            </a:extLst>
          </p:cNvPr>
          <p:cNvSpPr/>
          <p:nvPr/>
        </p:nvSpPr>
        <p:spPr>
          <a:xfrm>
            <a:off x="1009801" y="1293093"/>
            <a:ext cx="11062127" cy="4313379"/>
          </a:xfrm>
          <a:prstGeom prst="rect">
            <a:avLst/>
          </a:prstGeom>
          <a:solidFill>
            <a:schemeClr val="dk1">
              <a:alpha val="48000"/>
            </a:schemeClr>
          </a:solidFill>
          <a:ln w="25400">
            <a:solidFill>
              <a:schemeClr val="tx1">
                <a:lumMod val="95000"/>
                <a:lumOff val="5000"/>
              </a:schemeClr>
            </a:solidFill>
          </a:ln>
          <a:effectLst>
            <a:outerShdw blurRad="101600" dist="38100" dir="5400000" algn="t" rotWithShape="0">
              <a:prstClr val="black">
                <a:alpha val="8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489D26-B7F1-4487-AAD3-8F1682EC6980}"/>
              </a:ext>
            </a:extLst>
          </p:cNvPr>
          <p:cNvSpPr/>
          <p:nvPr/>
        </p:nvSpPr>
        <p:spPr>
          <a:xfrm>
            <a:off x="4" y="0"/>
            <a:ext cx="898963" cy="6858000"/>
          </a:xfrm>
          <a:prstGeom prst="rect">
            <a:avLst/>
          </a:prstGeom>
          <a:solidFill>
            <a:schemeClr val="dk1">
              <a:alpha val="94000"/>
            </a:schemeClr>
          </a:solidFill>
          <a:ln w="25400">
            <a:noFill/>
          </a:ln>
          <a:effectLst>
            <a:outerShdw blurRad="101600" dist="38100" algn="l" rotWithShape="0">
              <a:prstClr val="black">
                <a:alpha val="77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786210-B3F2-4EC2-9B51-66BC0692EB53}"/>
              </a:ext>
            </a:extLst>
          </p:cNvPr>
          <p:cNvSpPr txBox="1"/>
          <p:nvPr/>
        </p:nvSpPr>
        <p:spPr>
          <a:xfrm>
            <a:off x="67941" y="1168281"/>
            <a:ext cx="738664" cy="5371062"/>
          </a:xfrm>
          <a:prstGeom prst="rect">
            <a:avLst/>
          </a:prstGeom>
          <a:noFill/>
        </p:spPr>
        <p:txBody>
          <a:bodyPr vert="vert270" wrap="square" rtlCol="0">
            <a:spAutoFit/>
          </a:bodyPr>
          <a:lstStyle/>
          <a:p>
            <a:pPr algn="ctr">
              <a:spcAft>
                <a:spcPts val="1200"/>
              </a:spcAft>
            </a:pPr>
            <a:r>
              <a:rPr lang="en-US" sz="3600" dirty="0">
                <a:solidFill>
                  <a:schemeClr val="bg1">
                    <a:lumMod val="75000"/>
                    <a:alpha val="24000"/>
                  </a:schemeClr>
                </a:solidFill>
                <a:latin typeface="Harvest" pitchFamily="2" charset="0"/>
              </a:rPr>
              <a:t>Munchies anyone?</a:t>
            </a:r>
          </a:p>
        </p:txBody>
      </p:sp>
      <p:cxnSp>
        <p:nvCxnSpPr>
          <p:cNvPr id="11" name="Straight Connector 10">
            <a:extLst>
              <a:ext uri="{FF2B5EF4-FFF2-40B4-BE49-F238E27FC236}">
                <a16:creationId xmlns:a16="http://schemas.microsoft.com/office/drawing/2014/main" id="{A39E419C-198A-4553-B58F-408BBB3E0F54}"/>
              </a:ext>
            </a:extLst>
          </p:cNvPr>
          <p:cNvCxnSpPr/>
          <p:nvPr/>
        </p:nvCxnSpPr>
        <p:spPr>
          <a:xfrm>
            <a:off x="898967" y="0"/>
            <a:ext cx="0" cy="6858000"/>
          </a:xfrm>
          <a:prstGeom prst="line">
            <a:avLst/>
          </a:prstGeom>
          <a:ln w="19050">
            <a:solidFill>
              <a:schemeClr val="bg2">
                <a:lumMod val="25000"/>
                <a:alpha val="56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C799B-28CE-4171-B62D-CEE5DB78EEA8}"/>
              </a:ext>
            </a:extLst>
          </p:cNvPr>
          <p:cNvCxnSpPr>
            <a:cxnSpLocks/>
          </p:cNvCxnSpPr>
          <p:nvPr/>
        </p:nvCxnSpPr>
        <p:spPr>
          <a:xfrm>
            <a:off x="18476" y="905167"/>
            <a:ext cx="10538688" cy="0"/>
          </a:xfrm>
          <a:prstGeom prst="line">
            <a:avLst/>
          </a:prstGeom>
          <a:ln w="38100">
            <a:solidFill>
              <a:schemeClr val="tx1">
                <a:lumMod val="75000"/>
                <a:lumOff val="25000"/>
              </a:schemeClr>
            </a:solidFill>
          </a:ln>
          <a:effectLst>
            <a:outerShdw blurRad="50800" dist="38100" dir="5400000" algn="t" rotWithShape="0">
              <a:prstClr val="black">
                <a:alpha val="68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17574D4-78C6-4AEA-93C0-FE446017AB6C}"/>
              </a:ext>
            </a:extLst>
          </p:cNvPr>
          <p:cNvSpPr txBox="1"/>
          <p:nvPr/>
        </p:nvSpPr>
        <p:spPr>
          <a:xfrm>
            <a:off x="1237677" y="185034"/>
            <a:ext cx="10529453" cy="830997"/>
          </a:xfrm>
          <a:prstGeom prst="rect">
            <a:avLst/>
          </a:prstGeom>
          <a:noFill/>
        </p:spPr>
        <p:txBody>
          <a:bodyPr wrap="square" rtlCol="0">
            <a:spAutoFit/>
          </a:bodyPr>
          <a:lstStyle/>
          <a:p>
            <a:r>
              <a:rPr lang="en-US" sz="4800" dirty="0">
                <a:solidFill>
                  <a:srgbClr val="FFC000"/>
                </a:solidFill>
                <a:effectLst>
                  <a:outerShdw blurRad="38100" dist="25400" dir="2700000" algn="tl" rotWithShape="0">
                    <a:prstClr val="black">
                      <a:alpha val="79000"/>
                    </a:prstClr>
                  </a:outerShdw>
                </a:effectLst>
                <a:latin typeface="Harvest" pitchFamily="2" charset="0"/>
              </a:rPr>
              <a:t>A few examples of delta-8 products:</a:t>
            </a:r>
          </a:p>
        </p:txBody>
      </p:sp>
      <p:pic>
        <p:nvPicPr>
          <p:cNvPr id="10" name="Picture 9">
            <a:extLst>
              <a:ext uri="{FF2B5EF4-FFF2-40B4-BE49-F238E27FC236}">
                <a16:creationId xmlns:a16="http://schemas.microsoft.com/office/drawing/2014/main" id="{1ECACA26-17A6-4365-BF19-BE5F514A96E7}"/>
              </a:ext>
            </a:extLst>
          </p:cNvPr>
          <p:cNvPicPr>
            <a:picLocks noChangeAspect="1"/>
          </p:cNvPicPr>
          <p:nvPr/>
        </p:nvPicPr>
        <p:blipFill rotWithShape="1">
          <a:blip r:embed="rId3"/>
          <a:srcRect l="16738" t="5457" r="20396" b="12286"/>
          <a:stretch/>
        </p:blipFill>
        <p:spPr>
          <a:xfrm>
            <a:off x="1491509" y="4431389"/>
            <a:ext cx="2501572" cy="2194959"/>
          </a:xfrm>
          <a:prstGeom prst="roundRect">
            <a:avLst>
              <a:gd name="adj" fmla="val 8594"/>
            </a:avLst>
          </a:prstGeom>
          <a:solidFill>
            <a:srgbClr val="FFFFFF">
              <a:shade val="85000"/>
            </a:srgbClr>
          </a:solidFill>
          <a:ln w="28575">
            <a:solidFill>
              <a:schemeClr val="tx1">
                <a:lumMod val="75000"/>
                <a:lumOff val="25000"/>
              </a:schemeClr>
            </a:solidFill>
          </a:ln>
          <a:effectLst>
            <a:outerShdw blurRad="63500" dist="50800" dir="2700000" algn="tl" rotWithShape="0">
              <a:prstClr val="black">
                <a:alpha val="73000"/>
              </a:prstClr>
            </a:outerShdw>
          </a:effectLst>
        </p:spPr>
      </p:pic>
      <p:pic>
        <p:nvPicPr>
          <p:cNvPr id="12" name="Picture 11">
            <a:extLst>
              <a:ext uri="{FF2B5EF4-FFF2-40B4-BE49-F238E27FC236}">
                <a16:creationId xmlns:a16="http://schemas.microsoft.com/office/drawing/2014/main" id="{DFC61D8C-B30D-4B90-A5DB-FAA5E998CB46}"/>
              </a:ext>
            </a:extLst>
          </p:cNvPr>
          <p:cNvPicPr>
            <a:picLocks noChangeAspect="1"/>
          </p:cNvPicPr>
          <p:nvPr/>
        </p:nvPicPr>
        <p:blipFill>
          <a:blip r:embed="rId4"/>
          <a:stretch>
            <a:fillRect/>
          </a:stretch>
        </p:blipFill>
        <p:spPr>
          <a:xfrm>
            <a:off x="4311592" y="2888246"/>
            <a:ext cx="3363731" cy="2522798"/>
          </a:xfrm>
          <a:prstGeom prst="roundRect">
            <a:avLst>
              <a:gd name="adj" fmla="val 8594"/>
            </a:avLst>
          </a:prstGeom>
          <a:solidFill>
            <a:srgbClr val="FFFFFF">
              <a:shade val="85000"/>
            </a:srgbClr>
          </a:solidFill>
          <a:ln w="28575">
            <a:solidFill>
              <a:schemeClr val="tx1">
                <a:lumMod val="75000"/>
                <a:lumOff val="25000"/>
              </a:schemeClr>
            </a:solidFill>
          </a:ln>
          <a:effectLst>
            <a:outerShdw blurRad="63500" dist="50800" dir="2700000" algn="tl" rotWithShape="0">
              <a:prstClr val="black">
                <a:alpha val="73000"/>
              </a:prstClr>
            </a:outerShdw>
          </a:effectLst>
        </p:spPr>
      </p:pic>
      <p:pic>
        <p:nvPicPr>
          <p:cNvPr id="13" name="Picture 12">
            <a:extLst>
              <a:ext uri="{FF2B5EF4-FFF2-40B4-BE49-F238E27FC236}">
                <a16:creationId xmlns:a16="http://schemas.microsoft.com/office/drawing/2014/main" id="{71684512-21DF-47A4-816E-6B92BAB055CB}"/>
              </a:ext>
            </a:extLst>
          </p:cNvPr>
          <p:cNvPicPr>
            <a:picLocks noChangeAspect="1"/>
          </p:cNvPicPr>
          <p:nvPr/>
        </p:nvPicPr>
        <p:blipFill>
          <a:blip r:embed="rId5"/>
          <a:stretch>
            <a:fillRect/>
          </a:stretch>
        </p:blipFill>
        <p:spPr>
          <a:xfrm>
            <a:off x="1491509" y="1541892"/>
            <a:ext cx="2501572" cy="2501572"/>
          </a:xfrm>
          <a:prstGeom prst="roundRect">
            <a:avLst>
              <a:gd name="adj" fmla="val 8594"/>
            </a:avLst>
          </a:prstGeom>
          <a:solidFill>
            <a:srgbClr val="FFFFFF">
              <a:shade val="85000"/>
            </a:srgbClr>
          </a:solidFill>
          <a:ln w="28575">
            <a:solidFill>
              <a:schemeClr val="tx1">
                <a:lumMod val="75000"/>
                <a:lumOff val="25000"/>
              </a:schemeClr>
            </a:solidFill>
          </a:ln>
          <a:effectLst>
            <a:outerShdw blurRad="63500" dist="50800" dir="2700000" algn="tl" rotWithShape="0">
              <a:prstClr val="black">
                <a:alpha val="73000"/>
              </a:prstClr>
            </a:outerShdw>
          </a:effectLst>
        </p:spPr>
      </p:pic>
      <p:pic>
        <p:nvPicPr>
          <p:cNvPr id="16" name="Picture 15">
            <a:extLst>
              <a:ext uri="{FF2B5EF4-FFF2-40B4-BE49-F238E27FC236}">
                <a16:creationId xmlns:a16="http://schemas.microsoft.com/office/drawing/2014/main" id="{F9BF7BDB-EC74-4610-A834-AD1CD7936B94}"/>
              </a:ext>
            </a:extLst>
          </p:cNvPr>
          <p:cNvPicPr>
            <a:picLocks noChangeAspect="1"/>
          </p:cNvPicPr>
          <p:nvPr/>
        </p:nvPicPr>
        <p:blipFill>
          <a:blip r:embed="rId6"/>
          <a:stretch>
            <a:fillRect/>
          </a:stretch>
        </p:blipFill>
        <p:spPr>
          <a:xfrm>
            <a:off x="7993834" y="1541892"/>
            <a:ext cx="3943947" cy="2337154"/>
          </a:xfrm>
          <a:prstGeom prst="roundRect">
            <a:avLst>
              <a:gd name="adj" fmla="val 8594"/>
            </a:avLst>
          </a:prstGeom>
          <a:solidFill>
            <a:srgbClr val="FFFFFF">
              <a:shade val="85000"/>
            </a:srgbClr>
          </a:solidFill>
          <a:ln w="28575">
            <a:solidFill>
              <a:schemeClr val="tx1">
                <a:lumMod val="75000"/>
                <a:lumOff val="25000"/>
              </a:schemeClr>
            </a:solidFill>
          </a:ln>
          <a:effectLst>
            <a:outerShdw blurRad="63500" dist="50800" dir="2700000" algn="tl" rotWithShape="0">
              <a:prstClr val="black">
                <a:alpha val="73000"/>
              </a:prstClr>
            </a:outerShdw>
          </a:effectLst>
        </p:spPr>
      </p:pic>
      <p:pic>
        <p:nvPicPr>
          <p:cNvPr id="17" name="Picture 16">
            <a:extLst>
              <a:ext uri="{FF2B5EF4-FFF2-40B4-BE49-F238E27FC236}">
                <a16:creationId xmlns:a16="http://schemas.microsoft.com/office/drawing/2014/main" id="{867B27C8-2DA8-46DF-AD30-EC1695A35A76}"/>
              </a:ext>
            </a:extLst>
          </p:cNvPr>
          <p:cNvPicPr>
            <a:picLocks noChangeAspect="1"/>
          </p:cNvPicPr>
          <p:nvPr/>
        </p:nvPicPr>
        <p:blipFill>
          <a:blip r:embed="rId7"/>
          <a:stretch>
            <a:fillRect/>
          </a:stretch>
        </p:blipFill>
        <p:spPr>
          <a:xfrm>
            <a:off x="7993834" y="4371772"/>
            <a:ext cx="3943947" cy="2218470"/>
          </a:xfrm>
          <a:prstGeom prst="roundRect">
            <a:avLst>
              <a:gd name="adj" fmla="val 8594"/>
            </a:avLst>
          </a:prstGeom>
          <a:solidFill>
            <a:srgbClr val="FFFFFF">
              <a:shade val="85000"/>
            </a:srgbClr>
          </a:solidFill>
          <a:ln w="28575">
            <a:solidFill>
              <a:schemeClr val="tx1">
                <a:lumMod val="75000"/>
                <a:lumOff val="25000"/>
              </a:schemeClr>
            </a:solidFill>
          </a:ln>
          <a:effectLst>
            <a:outerShdw blurRad="63500" dist="50800" dir="2700000" algn="tl" rotWithShape="0">
              <a:prstClr val="black">
                <a:alpha val="73000"/>
              </a:prstClr>
            </a:outerShdw>
          </a:effectLst>
        </p:spPr>
      </p:pic>
    </p:spTree>
    <p:extLst>
      <p:ext uri="{BB962C8B-B14F-4D97-AF65-F5344CB8AC3E}">
        <p14:creationId xmlns:p14="http://schemas.microsoft.com/office/powerpoint/2010/main" val="137186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3C08820-2FF0-4A15-9637-E3CB1CD5092F}"/>
              </a:ext>
            </a:extLst>
          </p:cNvPr>
          <p:cNvSpPr txBox="1"/>
          <p:nvPr/>
        </p:nvSpPr>
        <p:spPr>
          <a:xfrm>
            <a:off x="1811658" y="1205285"/>
            <a:ext cx="8568684" cy="1200329"/>
          </a:xfrm>
          <a:prstGeom prst="rect">
            <a:avLst/>
          </a:prstGeom>
          <a:noFill/>
        </p:spPr>
        <p:txBody>
          <a:bodyPr wrap="square" rtlCol="0">
            <a:spAutoFit/>
          </a:bodyPr>
          <a:lstStyle/>
          <a:p>
            <a:pPr algn="ctr"/>
            <a:r>
              <a:rPr lang="en-US" sz="7200" dirty="0">
                <a:solidFill>
                  <a:schemeClr val="accent4">
                    <a:lumMod val="60000"/>
                    <a:lumOff val="40000"/>
                  </a:schemeClr>
                </a:solidFill>
                <a:effectLst>
                  <a:outerShdw blurRad="38100" dist="25400" dir="2700000" algn="tl" rotWithShape="0">
                    <a:prstClr val="black">
                      <a:alpha val="79000"/>
                    </a:prstClr>
                  </a:outerShdw>
                </a:effectLst>
                <a:latin typeface="Vollkorn Italic" panose="02000503070000090003" pitchFamily="2" charset="0"/>
              </a:rPr>
              <a:t>Stimulants</a:t>
            </a:r>
            <a:endParaRPr lang="en-US" sz="7200" dirty="0">
              <a:solidFill>
                <a:schemeClr val="accent4">
                  <a:lumMod val="60000"/>
                  <a:lumOff val="40000"/>
                </a:schemeClr>
              </a:solidFill>
              <a:effectLst>
                <a:outerShdw blurRad="38100" dist="25400" dir="2700000" algn="tl" rotWithShape="0">
                  <a:prstClr val="black">
                    <a:alpha val="79000"/>
                  </a:prstClr>
                </a:outerShdw>
              </a:effectLst>
              <a:latin typeface="Harvest" pitchFamily="2" charset="0"/>
            </a:endParaRPr>
          </a:p>
        </p:txBody>
      </p:sp>
      <p:sp>
        <p:nvSpPr>
          <p:cNvPr id="9" name="TextBox 8">
            <a:extLst>
              <a:ext uri="{FF2B5EF4-FFF2-40B4-BE49-F238E27FC236}">
                <a16:creationId xmlns:a16="http://schemas.microsoft.com/office/drawing/2014/main" id="{FAEA1586-7178-4B2B-A38A-013A91302376}"/>
              </a:ext>
            </a:extLst>
          </p:cNvPr>
          <p:cNvSpPr txBox="1"/>
          <p:nvPr/>
        </p:nvSpPr>
        <p:spPr>
          <a:xfrm>
            <a:off x="332509" y="571229"/>
            <a:ext cx="11471564" cy="461665"/>
          </a:xfrm>
          <a:prstGeom prst="rect">
            <a:avLst/>
          </a:prstGeom>
          <a:noFill/>
        </p:spPr>
        <p:txBody>
          <a:bodyPr wrap="square" rtlCol="0">
            <a:spAutoFit/>
          </a:bodyPr>
          <a:lstStyle/>
          <a:p>
            <a:pPr algn="ctr"/>
            <a:r>
              <a:rPr lang="en-US" sz="2400" dirty="0">
                <a:solidFill>
                  <a:schemeClr val="accent3">
                    <a:lumMod val="75000"/>
                  </a:schemeClr>
                </a:solidFill>
                <a:effectLst>
                  <a:outerShdw blurRad="38100" dist="25400" dir="2700000" algn="tl" rotWithShape="0">
                    <a:prstClr val="black">
                      <a:alpha val="79000"/>
                    </a:prstClr>
                  </a:outerShdw>
                </a:effectLst>
                <a:latin typeface="Harvest" pitchFamily="2" charset="0"/>
              </a:rPr>
              <a:t>Amphetamines, Cocaine, Crack, Crank, Crystal, Ice, Khat, Meth, Speed, Trash, Tweak…</a:t>
            </a:r>
          </a:p>
        </p:txBody>
      </p:sp>
    </p:spTree>
    <p:extLst>
      <p:ext uri="{BB962C8B-B14F-4D97-AF65-F5344CB8AC3E}">
        <p14:creationId xmlns:p14="http://schemas.microsoft.com/office/powerpoint/2010/main" val="1566522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F1D5107-465A-46D0-8278-6EE2B428BC62}"/>
              </a:ext>
            </a:extLst>
          </p:cNvPr>
          <p:cNvSpPr/>
          <p:nvPr/>
        </p:nvSpPr>
        <p:spPr>
          <a:xfrm>
            <a:off x="1009801" y="1542473"/>
            <a:ext cx="11062127" cy="4616432"/>
          </a:xfrm>
          <a:prstGeom prst="rect">
            <a:avLst/>
          </a:prstGeom>
          <a:solidFill>
            <a:schemeClr val="dk1">
              <a:alpha val="48000"/>
            </a:schemeClr>
          </a:solidFill>
          <a:ln w="25400">
            <a:solidFill>
              <a:schemeClr val="tx1">
                <a:lumMod val="95000"/>
                <a:lumOff val="5000"/>
              </a:schemeClr>
            </a:solidFill>
          </a:ln>
          <a:effectLst>
            <a:outerShdw blurRad="101600" dist="38100" dir="5400000" algn="t" rotWithShape="0">
              <a:prstClr val="black">
                <a:alpha val="8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489D26-B7F1-4487-AAD3-8F1682EC6980}"/>
              </a:ext>
            </a:extLst>
          </p:cNvPr>
          <p:cNvSpPr/>
          <p:nvPr/>
        </p:nvSpPr>
        <p:spPr>
          <a:xfrm>
            <a:off x="4" y="0"/>
            <a:ext cx="898963" cy="6858000"/>
          </a:xfrm>
          <a:prstGeom prst="rect">
            <a:avLst/>
          </a:prstGeom>
          <a:solidFill>
            <a:schemeClr val="dk1">
              <a:alpha val="94000"/>
            </a:schemeClr>
          </a:solidFill>
          <a:ln w="25400">
            <a:noFill/>
          </a:ln>
          <a:effectLst>
            <a:outerShdw blurRad="101600" dist="38100" algn="l" rotWithShape="0">
              <a:prstClr val="black">
                <a:alpha val="77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786210-B3F2-4EC2-9B51-66BC0692EB53}"/>
              </a:ext>
            </a:extLst>
          </p:cNvPr>
          <p:cNvSpPr txBox="1"/>
          <p:nvPr/>
        </p:nvSpPr>
        <p:spPr>
          <a:xfrm>
            <a:off x="67941" y="1168281"/>
            <a:ext cx="738664" cy="5371062"/>
          </a:xfrm>
          <a:prstGeom prst="rect">
            <a:avLst/>
          </a:prstGeom>
          <a:noFill/>
        </p:spPr>
        <p:txBody>
          <a:bodyPr vert="vert270" wrap="square" rtlCol="0">
            <a:spAutoFit/>
          </a:bodyPr>
          <a:lstStyle/>
          <a:p>
            <a:pPr algn="ctr">
              <a:spcAft>
                <a:spcPts val="1200"/>
              </a:spcAft>
            </a:pPr>
            <a:r>
              <a:rPr lang="en-US" sz="3600" dirty="0">
                <a:solidFill>
                  <a:schemeClr val="bg1">
                    <a:lumMod val="75000"/>
                    <a:alpha val="24000"/>
                  </a:schemeClr>
                </a:solidFill>
                <a:latin typeface="Harvest" pitchFamily="2" charset="0"/>
              </a:rPr>
              <a:t>Definitions</a:t>
            </a:r>
          </a:p>
        </p:txBody>
      </p:sp>
      <p:cxnSp>
        <p:nvCxnSpPr>
          <p:cNvPr id="11" name="Straight Connector 10">
            <a:extLst>
              <a:ext uri="{FF2B5EF4-FFF2-40B4-BE49-F238E27FC236}">
                <a16:creationId xmlns:a16="http://schemas.microsoft.com/office/drawing/2014/main" id="{A39E419C-198A-4553-B58F-408BBB3E0F54}"/>
              </a:ext>
            </a:extLst>
          </p:cNvPr>
          <p:cNvCxnSpPr/>
          <p:nvPr/>
        </p:nvCxnSpPr>
        <p:spPr>
          <a:xfrm>
            <a:off x="898967" y="0"/>
            <a:ext cx="0" cy="6858000"/>
          </a:xfrm>
          <a:prstGeom prst="line">
            <a:avLst/>
          </a:prstGeom>
          <a:ln w="19050">
            <a:solidFill>
              <a:schemeClr val="bg2">
                <a:lumMod val="25000"/>
                <a:alpha val="56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C799B-28CE-4171-B62D-CEE5DB78EEA8}"/>
              </a:ext>
            </a:extLst>
          </p:cNvPr>
          <p:cNvCxnSpPr>
            <a:cxnSpLocks/>
          </p:cNvCxnSpPr>
          <p:nvPr/>
        </p:nvCxnSpPr>
        <p:spPr>
          <a:xfrm>
            <a:off x="18476" y="905167"/>
            <a:ext cx="7467640" cy="0"/>
          </a:xfrm>
          <a:prstGeom prst="line">
            <a:avLst/>
          </a:prstGeom>
          <a:ln w="38100">
            <a:solidFill>
              <a:schemeClr val="tx1">
                <a:lumMod val="75000"/>
                <a:lumOff val="25000"/>
              </a:schemeClr>
            </a:solidFill>
          </a:ln>
          <a:effectLst>
            <a:outerShdw blurRad="50800" dist="38100" dir="5400000" algn="t" rotWithShape="0">
              <a:prstClr val="black">
                <a:alpha val="68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17574D4-78C6-4AEA-93C0-FE446017AB6C}"/>
              </a:ext>
            </a:extLst>
          </p:cNvPr>
          <p:cNvSpPr txBox="1"/>
          <p:nvPr/>
        </p:nvSpPr>
        <p:spPr>
          <a:xfrm>
            <a:off x="1366982" y="92673"/>
            <a:ext cx="7121236" cy="923330"/>
          </a:xfrm>
          <a:prstGeom prst="rect">
            <a:avLst/>
          </a:prstGeom>
          <a:noFill/>
        </p:spPr>
        <p:txBody>
          <a:bodyPr wrap="square" rtlCol="0">
            <a:spAutoFit/>
          </a:bodyPr>
          <a:lstStyle/>
          <a:p>
            <a:r>
              <a:rPr lang="en-US" sz="5400" dirty="0">
                <a:solidFill>
                  <a:srgbClr val="FFC000"/>
                </a:solidFill>
                <a:effectLst>
                  <a:outerShdw blurRad="38100" dist="25400" dir="2700000" algn="tl" rotWithShape="0">
                    <a:prstClr val="black">
                      <a:alpha val="79000"/>
                    </a:prstClr>
                  </a:outerShdw>
                </a:effectLst>
                <a:latin typeface="Harvest" pitchFamily="2" charset="0"/>
              </a:rPr>
              <a:t>Stimulants in general</a:t>
            </a:r>
          </a:p>
        </p:txBody>
      </p:sp>
      <p:sp>
        <p:nvSpPr>
          <p:cNvPr id="10" name="TextBox 9">
            <a:extLst>
              <a:ext uri="{FF2B5EF4-FFF2-40B4-BE49-F238E27FC236}">
                <a16:creationId xmlns:a16="http://schemas.microsoft.com/office/drawing/2014/main" id="{62373230-99E0-4433-B2D7-3191A4B6E6FD}"/>
              </a:ext>
            </a:extLst>
          </p:cNvPr>
          <p:cNvSpPr txBox="1"/>
          <p:nvPr/>
        </p:nvSpPr>
        <p:spPr>
          <a:xfrm>
            <a:off x="1742639" y="1717662"/>
            <a:ext cx="7213600" cy="1815882"/>
          </a:xfrm>
          <a:prstGeom prst="rect">
            <a:avLst/>
          </a:prstGeom>
          <a:noFill/>
        </p:spPr>
        <p:txBody>
          <a:bodyPr wrap="square" rtlCol="0">
            <a:spAutoFit/>
          </a:bodyPr>
          <a:lstStyle/>
          <a:p>
            <a:pPr>
              <a:spcAft>
                <a:spcPts val="1200"/>
              </a:spcAft>
            </a:pPr>
            <a:r>
              <a:rPr lang="en-US" sz="2800" b="1" dirty="0">
                <a:solidFill>
                  <a:schemeClr val="bg1">
                    <a:lumMod val="85000"/>
                  </a:schemeClr>
                </a:solidFill>
              </a:rPr>
              <a:t>Stimulants include both physician prescribed medications (</a:t>
            </a:r>
            <a:r>
              <a:rPr lang="en-US" sz="2400" b="1" dirty="0">
                <a:solidFill>
                  <a:schemeClr val="bg1">
                    <a:lumMod val="85000"/>
                  </a:schemeClr>
                </a:solidFill>
              </a:rPr>
              <a:t>amphetamines</a:t>
            </a:r>
            <a:r>
              <a:rPr lang="en-US" sz="2800" b="1" dirty="0">
                <a:solidFill>
                  <a:schemeClr val="bg1">
                    <a:lumMod val="85000"/>
                  </a:schemeClr>
                </a:solidFill>
              </a:rPr>
              <a:t>) and illegal drugs (</a:t>
            </a:r>
            <a:r>
              <a:rPr lang="en-US" sz="2400" b="1" dirty="0">
                <a:solidFill>
                  <a:schemeClr val="bg1">
                    <a:lumMod val="85000"/>
                  </a:schemeClr>
                </a:solidFill>
              </a:rPr>
              <a:t>diverted amphetamines, methamphetamine, khat, and crack/cocaine</a:t>
            </a:r>
            <a:r>
              <a:rPr lang="en-US" sz="2800" b="1" dirty="0">
                <a:solidFill>
                  <a:schemeClr val="bg1">
                    <a:lumMod val="85000"/>
                  </a:schemeClr>
                </a:solidFill>
              </a:rPr>
              <a:t>).  </a:t>
            </a:r>
          </a:p>
        </p:txBody>
      </p:sp>
      <p:pic>
        <p:nvPicPr>
          <p:cNvPr id="6" name="Picture 5" descr="A close-up of some leaves&#10;&#10;Description automatically generated with medium confidence">
            <a:extLst>
              <a:ext uri="{FF2B5EF4-FFF2-40B4-BE49-F238E27FC236}">
                <a16:creationId xmlns:a16="http://schemas.microsoft.com/office/drawing/2014/main" id="{B9146B1B-6B4F-48CA-91BA-E15AC416D6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1497" y="545102"/>
            <a:ext cx="2916514" cy="4699400"/>
          </a:xfrm>
          <a:prstGeom prst="rect">
            <a:avLst/>
          </a:prstGeom>
          <a:effectLst>
            <a:outerShdw blurRad="127000" dist="101600" dir="2700000" algn="tl" rotWithShape="0">
              <a:prstClr val="black">
                <a:alpha val="74000"/>
              </a:prstClr>
            </a:outerShdw>
          </a:effectLst>
        </p:spPr>
      </p:pic>
      <p:pic>
        <p:nvPicPr>
          <p:cNvPr id="9" name="Picture 8" descr="A pile of popcorn&#10;&#10;Description automatically generated with low confidence">
            <a:extLst>
              <a:ext uri="{FF2B5EF4-FFF2-40B4-BE49-F238E27FC236}">
                <a16:creationId xmlns:a16="http://schemas.microsoft.com/office/drawing/2014/main" id="{63F7FBC8-0C76-4DD0-B966-D7D8DFDB40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4128" y="3032176"/>
            <a:ext cx="6005689" cy="3373566"/>
          </a:xfrm>
          <a:prstGeom prst="rect">
            <a:avLst/>
          </a:prstGeom>
          <a:effectLst>
            <a:outerShdw blurRad="292100" dist="114300" dir="2700000" algn="tl" rotWithShape="0">
              <a:prstClr val="black">
                <a:alpha val="78000"/>
              </a:prstClr>
            </a:outerShdw>
          </a:effectLst>
        </p:spPr>
      </p:pic>
      <p:sp>
        <p:nvSpPr>
          <p:cNvPr id="16" name="TextBox 15">
            <a:extLst>
              <a:ext uri="{FF2B5EF4-FFF2-40B4-BE49-F238E27FC236}">
                <a16:creationId xmlns:a16="http://schemas.microsoft.com/office/drawing/2014/main" id="{F3AE0A03-FB74-4AD0-BCF6-976DED5EA415}"/>
              </a:ext>
            </a:extLst>
          </p:cNvPr>
          <p:cNvSpPr txBox="1"/>
          <p:nvPr/>
        </p:nvSpPr>
        <p:spPr>
          <a:xfrm>
            <a:off x="9069254" y="5261841"/>
            <a:ext cx="2638312" cy="830997"/>
          </a:xfrm>
          <a:prstGeom prst="rect">
            <a:avLst/>
          </a:prstGeom>
          <a:noFill/>
        </p:spPr>
        <p:txBody>
          <a:bodyPr wrap="square" rtlCol="0">
            <a:spAutoFit/>
          </a:bodyPr>
          <a:lstStyle/>
          <a:p>
            <a:pPr>
              <a:spcAft>
                <a:spcPts val="1200"/>
              </a:spcAft>
            </a:pPr>
            <a:r>
              <a:rPr lang="en-US" sz="1600" b="1" dirty="0">
                <a:solidFill>
                  <a:schemeClr val="accent6">
                    <a:lumMod val="75000"/>
                  </a:schemeClr>
                </a:solidFill>
              </a:rPr>
              <a:t>Khat, a native plant primarily found in Africa and the Middle East.</a:t>
            </a:r>
          </a:p>
        </p:txBody>
      </p:sp>
      <p:sp>
        <p:nvSpPr>
          <p:cNvPr id="17" name="TextBox 16">
            <a:extLst>
              <a:ext uri="{FF2B5EF4-FFF2-40B4-BE49-F238E27FC236}">
                <a16:creationId xmlns:a16="http://schemas.microsoft.com/office/drawing/2014/main" id="{5A790318-BB1D-4DEB-BDAC-30617B533D48}"/>
              </a:ext>
            </a:extLst>
          </p:cNvPr>
          <p:cNvSpPr txBox="1"/>
          <p:nvPr/>
        </p:nvSpPr>
        <p:spPr>
          <a:xfrm>
            <a:off x="1210560" y="5754284"/>
            <a:ext cx="2586181" cy="338554"/>
          </a:xfrm>
          <a:prstGeom prst="rect">
            <a:avLst/>
          </a:prstGeom>
          <a:noFill/>
        </p:spPr>
        <p:txBody>
          <a:bodyPr wrap="square" rtlCol="0">
            <a:spAutoFit/>
          </a:bodyPr>
          <a:lstStyle/>
          <a:p>
            <a:pPr>
              <a:spcAft>
                <a:spcPts val="1200"/>
              </a:spcAft>
            </a:pPr>
            <a:r>
              <a:rPr lang="en-US" sz="1600" b="1" dirty="0">
                <a:solidFill>
                  <a:schemeClr val="accent4">
                    <a:lumMod val="20000"/>
                    <a:lumOff val="80000"/>
                    <a:alpha val="76000"/>
                  </a:schemeClr>
                </a:solidFill>
              </a:rPr>
              <a:t>Crack.  Made everywhere.</a:t>
            </a:r>
          </a:p>
        </p:txBody>
      </p:sp>
    </p:spTree>
    <p:extLst>
      <p:ext uri="{BB962C8B-B14F-4D97-AF65-F5344CB8AC3E}">
        <p14:creationId xmlns:p14="http://schemas.microsoft.com/office/powerpoint/2010/main" val="527867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5ED1CC3-1799-4334-989C-A09FE6F50233}"/>
              </a:ext>
            </a:extLst>
          </p:cNvPr>
          <p:cNvSpPr/>
          <p:nvPr/>
        </p:nvSpPr>
        <p:spPr>
          <a:xfrm>
            <a:off x="18476" y="5952833"/>
            <a:ext cx="12173524" cy="905168"/>
          </a:xfrm>
          <a:prstGeom prst="rect">
            <a:avLst/>
          </a:prstGeom>
          <a:solidFill>
            <a:schemeClr val="dk1">
              <a:alpha val="42000"/>
            </a:schemeClr>
          </a:solidFill>
          <a:ln w="25400">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F1D5107-465A-46D0-8278-6EE2B428BC62}"/>
              </a:ext>
            </a:extLst>
          </p:cNvPr>
          <p:cNvSpPr/>
          <p:nvPr/>
        </p:nvSpPr>
        <p:spPr>
          <a:xfrm>
            <a:off x="1009801" y="1491884"/>
            <a:ext cx="11062127" cy="4123945"/>
          </a:xfrm>
          <a:prstGeom prst="rect">
            <a:avLst/>
          </a:prstGeom>
          <a:solidFill>
            <a:schemeClr val="dk1">
              <a:alpha val="48000"/>
            </a:schemeClr>
          </a:solidFill>
          <a:ln w="25400">
            <a:solidFill>
              <a:schemeClr val="tx1">
                <a:lumMod val="95000"/>
                <a:lumOff val="5000"/>
              </a:schemeClr>
            </a:solidFill>
          </a:ln>
          <a:effectLst>
            <a:outerShdw blurRad="101600" dist="38100" dir="5400000" algn="t" rotWithShape="0">
              <a:prstClr val="black">
                <a:alpha val="8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489D26-B7F1-4487-AAD3-8F1682EC6980}"/>
              </a:ext>
            </a:extLst>
          </p:cNvPr>
          <p:cNvSpPr/>
          <p:nvPr/>
        </p:nvSpPr>
        <p:spPr>
          <a:xfrm>
            <a:off x="4" y="0"/>
            <a:ext cx="898963" cy="6858000"/>
          </a:xfrm>
          <a:prstGeom prst="rect">
            <a:avLst/>
          </a:prstGeom>
          <a:solidFill>
            <a:schemeClr val="dk1">
              <a:alpha val="94000"/>
            </a:schemeClr>
          </a:solidFill>
          <a:ln w="25400">
            <a:noFill/>
          </a:ln>
          <a:effectLst>
            <a:outerShdw blurRad="101600" dist="38100" algn="l" rotWithShape="0">
              <a:prstClr val="black">
                <a:alpha val="77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786210-B3F2-4EC2-9B51-66BC0692EB53}"/>
              </a:ext>
            </a:extLst>
          </p:cNvPr>
          <p:cNvSpPr txBox="1"/>
          <p:nvPr/>
        </p:nvSpPr>
        <p:spPr>
          <a:xfrm>
            <a:off x="67941" y="1168281"/>
            <a:ext cx="738664" cy="5371062"/>
          </a:xfrm>
          <a:prstGeom prst="rect">
            <a:avLst/>
          </a:prstGeom>
          <a:noFill/>
        </p:spPr>
        <p:txBody>
          <a:bodyPr vert="vert270" wrap="square" rtlCol="0">
            <a:spAutoFit/>
          </a:bodyPr>
          <a:lstStyle/>
          <a:p>
            <a:pPr algn="ctr">
              <a:spcAft>
                <a:spcPts val="1200"/>
              </a:spcAft>
            </a:pPr>
            <a:r>
              <a:rPr lang="en-US" sz="3600" dirty="0">
                <a:solidFill>
                  <a:schemeClr val="bg1">
                    <a:lumMod val="75000"/>
                    <a:alpha val="24000"/>
                  </a:schemeClr>
                </a:solidFill>
                <a:latin typeface="Harvest" pitchFamily="2" charset="0"/>
              </a:rPr>
              <a:t>Stimulants</a:t>
            </a:r>
          </a:p>
        </p:txBody>
      </p:sp>
      <p:cxnSp>
        <p:nvCxnSpPr>
          <p:cNvPr id="11" name="Straight Connector 10">
            <a:extLst>
              <a:ext uri="{FF2B5EF4-FFF2-40B4-BE49-F238E27FC236}">
                <a16:creationId xmlns:a16="http://schemas.microsoft.com/office/drawing/2014/main" id="{A39E419C-198A-4553-B58F-408BBB3E0F54}"/>
              </a:ext>
            </a:extLst>
          </p:cNvPr>
          <p:cNvCxnSpPr/>
          <p:nvPr/>
        </p:nvCxnSpPr>
        <p:spPr>
          <a:xfrm>
            <a:off x="898967" y="0"/>
            <a:ext cx="0" cy="6858000"/>
          </a:xfrm>
          <a:prstGeom prst="line">
            <a:avLst/>
          </a:prstGeom>
          <a:ln w="19050">
            <a:solidFill>
              <a:schemeClr val="bg2">
                <a:lumMod val="25000"/>
                <a:alpha val="56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C799B-28CE-4171-B62D-CEE5DB78EEA8}"/>
              </a:ext>
            </a:extLst>
          </p:cNvPr>
          <p:cNvCxnSpPr>
            <a:cxnSpLocks/>
          </p:cNvCxnSpPr>
          <p:nvPr/>
        </p:nvCxnSpPr>
        <p:spPr>
          <a:xfrm>
            <a:off x="18476" y="905167"/>
            <a:ext cx="7467640" cy="0"/>
          </a:xfrm>
          <a:prstGeom prst="line">
            <a:avLst/>
          </a:prstGeom>
          <a:ln w="38100">
            <a:solidFill>
              <a:schemeClr val="tx1">
                <a:lumMod val="75000"/>
                <a:lumOff val="25000"/>
              </a:schemeClr>
            </a:solidFill>
          </a:ln>
          <a:effectLst>
            <a:outerShdw blurRad="50800" dist="38100" dir="5400000" algn="t" rotWithShape="0">
              <a:prstClr val="black">
                <a:alpha val="68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17574D4-78C6-4AEA-93C0-FE446017AB6C}"/>
              </a:ext>
            </a:extLst>
          </p:cNvPr>
          <p:cNvSpPr txBox="1"/>
          <p:nvPr/>
        </p:nvSpPr>
        <p:spPr>
          <a:xfrm>
            <a:off x="1366982" y="92673"/>
            <a:ext cx="7121236" cy="923330"/>
          </a:xfrm>
          <a:prstGeom prst="rect">
            <a:avLst/>
          </a:prstGeom>
          <a:noFill/>
        </p:spPr>
        <p:txBody>
          <a:bodyPr wrap="square" rtlCol="0">
            <a:spAutoFit/>
          </a:bodyPr>
          <a:lstStyle/>
          <a:p>
            <a:r>
              <a:rPr lang="en-US" sz="5400" dirty="0">
                <a:solidFill>
                  <a:srgbClr val="FFC000"/>
                </a:solidFill>
                <a:effectLst>
                  <a:outerShdw blurRad="38100" dist="25400" dir="2700000" algn="tl" rotWithShape="0">
                    <a:prstClr val="black">
                      <a:alpha val="79000"/>
                    </a:prstClr>
                  </a:outerShdw>
                </a:effectLst>
                <a:latin typeface="Harvest" pitchFamily="2" charset="0"/>
              </a:rPr>
              <a:t>Stimulants in general</a:t>
            </a:r>
          </a:p>
        </p:txBody>
      </p:sp>
      <p:sp>
        <p:nvSpPr>
          <p:cNvPr id="17" name="TextBox 16">
            <a:extLst>
              <a:ext uri="{FF2B5EF4-FFF2-40B4-BE49-F238E27FC236}">
                <a16:creationId xmlns:a16="http://schemas.microsoft.com/office/drawing/2014/main" id="{5A790318-BB1D-4DEB-BDAC-30617B533D48}"/>
              </a:ext>
            </a:extLst>
          </p:cNvPr>
          <p:cNvSpPr txBox="1"/>
          <p:nvPr/>
        </p:nvSpPr>
        <p:spPr>
          <a:xfrm>
            <a:off x="8713004" y="4676410"/>
            <a:ext cx="3054122" cy="830997"/>
          </a:xfrm>
          <a:prstGeom prst="rect">
            <a:avLst/>
          </a:prstGeom>
          <a:noFill/>
        </p:spPr>
        <p:txBody>
          <a:bodyPr wrap="square" rtlCol="0">
            <a:spAutoFit/>
          </a:bodyPr>
          <a:lstStyle/>
          <a:p>
            <a:pPr>
              <a:spcAft>
                <a:spcPts val="1200"/>
              </a:spcAft>
            </a:pPr>
            <a:r>
              <a:rPr lang="en-US" sz="1600" b="1" dirty="0">
                <a:solidFill>
                  <a:schemeClr val="accent4">
                    <a:lumMod val="20000"/>
                    <a:lumOff val="80000"/>
                    <a:alpha val="76000"/>
                  </a:schemeClr>
                </a:solidFill>
              </a:rPr>
              <a:t>Methylphenidate (Ritalin®):  A stimulant that may be prescribed to children for ADHD.</a:t>
            </a:r>
          </a:p>
        </p:txBody>
      </p:sp>
      <p:sp>
        <p:nvSpPr>
          <p:cNvPr id="13" name="TextBox 12">
            <a:extLst>
              <a:ext uri="{FF2B5EF4-FFF2-40B4-BE49-F238E27FC236}">
                <a16:creationId xmlns:a16="http://schemas.microsoft.com/office/drawing/2014/main" id="{45A45772-4F63-48A8-8157-75047647DC34}"/>
              </a:ext>
            </a:extLst>
          </p:cNvPr>
          <p:cNvSpPr txBox="1"/>
          <p:nvPr/>
        </p:nvSpPr>
        <p:spPr>
          <a:xfrm>
            <a:off x="1422638" y="1608478"/>
            <a:ext cx="6803637" cy="3924151"/>
          </a:xfrm>
          <a:prstGeom prst="rect">
            <a:avLst/>
          </a:prstGeom>
          <a:noFill/>
        </p:spPr>
        <p:txBody>
          <a:bodyPr wrap="square" rtlCol="0">
            <a:spAutoFit/>
          </a:bodyPr>
          <a:lstStyle/>
          <a:p>
            <a:pPr>
              <a:spcAft>
                <a:spcPts val="3000"/>
              </a:spcAft>
            </a:pPr>
            <a:r>
              <a:rPr lang="en-US" sz="2800" b="1" dirty="0">
                <a:solidFill>
                  <a:schemeClr val="accent4">
                    <a:lumMod val="40000"/>
                    <a:lumOff val="60000"/>
                  </a:schemeClr>
                </a:solidFill>
              </a:rPr>
              <a:t>Stimulants</a:t>
            </a:r>
            <a:r>
              <a:rPr lang="en-US" sz="2800" b="1" dirty="0">
                <a:solidFill>
                  <a:schemeClr val="bg1">
                    <a:lumMod val="75000"/>
                  </a:schemeClr>
                </a:solidFill>
              </a:rPr>
              <a:t> </a:t>
            </a:r>
            <a:r>
              <a:rPr lang="en-US" sz="2800" b="1" dirty="0">
                <a:solidFill>
                  <a:schemeClr val="bg1">
                    <a:lumMod val="85000"/>
                  </a:schemeClr>
                </a:solidFill>
              </a:rPr>
              <a:t>may be prescribed to children at a young age (</a:t>
            </a:r>
            <a:r>
              <a:rPr lang="en-US" sz="2400" b="1" dirty="0">
                <a:solidFill>
                  <a:schemeClr val="bg1">
                    <a:lumMod val="85000"/>
                  </a:schemeClr>
                </a:solidFill>
              </a:rPr>
              <a:t>usually over six years old</a:t>
            </a:r>
            <a:r>
              <a:rPr lang="en-US" sz="2800" b="1" dirty="0">
                <a:solidFill>
                  <a:schemeClr val="bg1">
                    <a:lumMod val="85000"/>
                  </a:schemeClr>
                </a:solidFill>
              </a:rPr>
              <a:t>) to help treat attention deficit </a:t>
            </a:r>
            <a:r>
              <a:rPr lang="en-US" sz="2800" b="1" dirty="0">
                <a:solidFill>
                  <a:schemeClr val="accent4">
                    <a:lumMod val="40000"/>
                    <a:lumOff val="60000"/>
                  </a:schemeClr>
                </a:solidFill>
              </a:rPr>
              <a:t>hyperactivity disorder (ADHD)</a:t>
            </a:r>
            <a:r>
              <a:rPr lang="en-US" sz="2800" b="1" dirty="0">
                <a:solidFill>
                  <a:schemeClr val="bg1">
                    <a:lumMod val="75000"/>
                  </a:schemeClr>
                </a:solidFill>
              </a:rPr>
              <a:t> or </a:t>
            </a:r>
            <a:r>
              <a:rPr lang="en-US" sz="2800" b="1" dirty="0">
                <a:solidFill>
                  <a:schemeClr val="accent4">
                    <a:lumMod val="40000"/>
                    <a:lumOff val="60000"/>
                  </a:schemeClr>
                </a:solidFill>
              </a:rPr>
              <a:t>narcolepsy</a:t>
            </a:r>
            <a:r>
              <a:rPr lang="en-US" sz="2800" b="1" dirty="0">
                <a:solidFill>
                  <a:schemeClr val="bg1">
                    <a:lumMod val="75000"/>
                  </a:schemeClr>
                </a:solidFill>
              </a:rPr>
              <a:t> </a:t>
            </a:r>
            <a:r>
              <a:rPr lang="en-US" sz="2800" b="1" dirty="0">
                <a:solidFill>
                  <a:schemeClr val="bg1">
                    <a:lumMod val="85000"/>
                  </a:schemeClr>
                </a:solidFill>
              </a:rPr>
              <a:t>if behavior therapy alone is not effective.  </a:t>
            </a:r>
          </a:p>
          <a:p>
            <a:pPr>
              <a:spcAft>
                <a:spcPts val="1200"/>
              </a:spcAft>
            </a:pPr>
            <a:r>
              <a:rPr lang="en-US" sz="2800" b="1" dirty="0">
                <a:solidFill>
                  <a:schemeClr val="bg1">
                    <a:lumMod val="85000"/>
                  </a:schemeClr>
                </a:solidFill>
              </a:rPr>
              <a:t>Early treatment may improve symptoms, performance in school, and social interactions at home and school.</a:t>
            </a:r>
            <a:r>
              <a:rPr lang="en-US" sz="2800" baseline="30000" dirty="0">
                <a:solidFill>
                  <a:schemeClr val="bg1">
                    <a:lumMod val="85000"/>
                  </a:schemeClr>
                </a:solidFill>
              </a:rPr>
              <a:t>1,2</a:t>
            </a:r>
          </a:p>
        </p:txBody>
      </p:sp>
      <p:pic>
        <p:nvPicPr>
          <p:cNvPr id="8" name="Picture 7" descr="A picture containing text, indoor, skin cream&#10;&#10;Description automatically generated">
            <a:extLst>
              <a:ext uri="{FF2B5EF4-FFF2-40B4-BE49-F238E27FC236}">
                <a16:creationId xmlns:a16="http://schemas.microsoft.com/office/drawing/2014/main" id="{55FE7F8C-C5FD-4B81-A359-7B8DCA6864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5493" y="1202815"/>
            <a:ext cx="2108138" cy="3333958"/>
          </a:xfrm>
          <a:prstGeom prst="roundRect">
            <a:avLst>
              <a:gd name="adj" fmla="val 8594"/>
            </a:avLst>
          </a:prstGeom>
          <a:solidFill>
            <a:srgbClr val="FFFFFF">
              <a:shade val="85000"/>
            </a:srgbClr>
          </a:solidFill>
          <a:ln w="69850">
            <a:solidFill>
              <a:schemeClr val="tx1">
                <a:lumMod val="85000"/>
                <a:lumOff val="15000"/>
              </a:schemeClr>
            </a:solidFill>
          </a:ln>
          <a:effectLst>
            <a:outerShdw blurRad="76200" dist="63500" dir="2700000" algn="tl" rotWithShape="0">
              <a:prstClr val="black">
                <a:alpha val="63000"/>
              </a:prstClr>
            </a:outerShdw>
          </a:effectLst>
        </p:spPr>
      </p:pic>
      <p:sp>
        <p:nvSpPr>
          <p:cNvPr id="12" name="TextBox 11">
            <a:extLst>
              <a:ext uri="{FF2B5EF4-FFF2-40B4-BE49-F238E27FC236}">
                <a16:creationId xmlns:a16="http://schemas.microsoft.com/office/drawing/2014/main" id="{F6CD2AE6-D051-4555-B373-D6AF648F219D}"/>
              </a:ext>
            </a:extLst>
          </p:cNvPr>
          <p:cNvSpPr txBox="1"/>
          <p:nvPr/>
        </p:nvSpPr>
        <p:spPr>
          <a:xfrm>
            <a:off x="1117600" y="6021145"/>
            <a:ext cx="10649526" cy="746358"/>
          </a:xfrm>
          <a:prstGeom prst="rect">
            <a:avLst/>
          </a:prstGeom>
          <a:noFill/>
        </p:spPr>
        <p:txBody>
          <a:bodyPr wrap="square" rtlCol="0">
            <a:spAutoFit/>
          </a:bodyPr>
          <a:lstStyle/>
          <a:p>
            <a:pPr marL="228600" indent="-228600">
              <a:spcAft>
                <a:spcPts val="300"/>
              </a:spcAft>
              <a:buAutoNum type="arabicPlain"/>
            </a:pPr>
            <a:r>
              <a:rPr lang="en-US" sz="1000" dirty="0" err="1">
                <a:solidFill>
                  <a:schemeClr val="bg1">
                    <a:lumMod val="50000"/>
                  </a:schemeClr>
                </a:solidFill>
              </a:rPr>
              <a:t>Harstad</a:t>
            </a:r>
            <a:r>
              <a:rPr lang="en-US" sz="1000" dirty="0">
                <a:solidFill>
                  <a:schemeClr val="bg1">
                    <a:lumMod val="50000"/>
                  </a:schemeClr>
                </a:solidFill>
              </a:rPr>
              <a:t> E, Shults J, </a:t>
            </a:r>
            <a:r>
              <a:rPr lang="en-US" sz="1000" dirty="0" err="1">
                <a:solidFill>
                  <a:schemeClr val="bg1">
                    <a:lumMod val="50000"/>
                  </a:schemeClr>
                </a:solidFill>
              </a:rPr>
              <a:t>Barbaresi</a:t>
            </a:r>
            <a:r>
              <a:rPr lang="en-US" sz="1000" dirty="0">
                <a:solidFill>
                  <a:schemeClr val="bg1">
                    <a:lumMod val="50000"/>
                  </a:schemeClr>
                </a:solidFill>
              </a:rPr>
              <a:t> W, </a:t>
            </a:r>
            <a:r>
              <a:rPr lang="en-US" sz="1000" i="1" dirty="0">
                <a:solidFill>
                  <a:schemeClr val="bg1">
                    <a:lumMod val="50000"/>
                  </a:schemeClr>
                </a:solidFill>
              </a:rPr>
              <a:t>et al</a:t>
            </a:r>
            <a:r>
              <a:rPr lang="en-US" sz="1000" dirty="0">
                <a:solidFill>
                  <a:schemeClr val="bg1">
                    <a:lumMod val="50000"/>
                  </a:schemeClr>
                </a:solidFill>
              </a:rPr>
              <a:t>. </a:t>
            </a:r>
            <a:r>
              <a:rPr lang="el-GR" sz="1000" dirty="0">
                <a:solidFill>
                  <a:schemeClr val="bg1">
                    <a:lumMod val="50000"/>
                  </a:schemeClr>
                </a:solidFill>
              </a:rPr>
              <a:t>α2-</a:t>
            </a:r>
            <a:r>
              <a:rPr lang="en-US" sz="1000" dirty="0">
                <a:solidFill>
                  <a:schemeClr val="bg1">
                    <a:lumMod val="50000"/>
                  </a:schemeClr>
                </a:solidFill>
              </a:rPr>
              <a:t>Adrenergic Agonists or Stimulants for Preschool-Age Children With Attention-Deficit/Hyperactivity Disorder [published correction appears in JAMA. 2021 Oct 12;326(14):1440]. </a:t>
            </a:r>
            <a:r>
              <a:rPr lang="en-US" sz="1000" i="1" dirty="0">
                <a:solidFill>
                  <a:schemeClr val="bg1">
                    <a:lumMod val="50000"/>
                  </a:schemeClr>
                </a:solidFill>
              </a:rPr>
              <a:t>JAMA</a:t>
            </a:r>
            <a:r>
              <a:rPr lang="en-US" sz="1000" dirty="0">
                <a:solidFill>
                  <a:schemeClr val="bg1">
                    <a:lumMod val="50000"/>
                  </a:schemeClr>
                </a:solidFill>
              </a:rPr>
              <a:t>. 2021;325(20):2067-2075. doi:10.1001/jama.2021.6118</a:t>
            </a:r>
          </a:p>
          <a:p>
            <a:pPr marL="228600" indent="-228600">
              <a:buAutoNum type="arabicPlain"/>
            </a:pPr>
            <a:r>
              <a:rPr lang="en-US" sz="1000" dirty="0" err="1">
                <a:solidFill>
                  <a:schemeClr val="bg1">
                    <a:lumMod val="50000"/>
                  </a:schemeClr>
                </a:solidFill>
              </a:rPr>
              <a:t>Mechler</a:t>
            </a:r>
            <a:r>
              <a:rPr lang="en-US" sz="1000" dirty="0">
                <a:solidFill>
                  <a:schemeClr val="bg1">
                    <a:lumMod val="50000"/>
                  </a:schemeClr>
                </a:solidFill>
              </a:rPr>
              <a:t> K, </a:t>
            </a:r>
            <a:r>
              <a:rPr lang="en-US" sz="1000" dirty="0" err="1">
                <a:solidFill>
                  <a:schemeClr val="bg1">
                    <a:lumMod val="50000"/>
                  </a:schemeClr>
                </a:solidFill>
              </a:rPr>
              <a:t>Banaschewski</a:t>
            </a:r>
            <a:r>
              <a:rPr lang="en-US" sz="1000" dirty="0">
                <a:solidFill>
                  <a:schemeClr val="bg1">
                    <a:lumMod val="50000"/>
                  </a:schemeClr>
                </a:solidFill>
              </a:rPr>
              <a:t> T, Hohmann S, </a:t>
            </a:r>
            <a:r>
              <a:rPr lang="en-US" sz="1000" dirty="0" err="1">
                <a:solidFill>
                  <a:schemeClr val="bg1">
                    <a:lumMod val="50000"/>
                  </a:schemeClr>
                </a:solidFill>
              </a:rPr>
              <a:t>Häge</a:t>
            </a:r>
            <a:r>
              <a:rPr lang="en-US" sz="1000" dirty="0">
                <a:solidFill>
                  <a:schemeClr val="bg1">
                    <a:lumMod val="50000"/>
                  </a:schemeClr>
                </a:solidFill>
              </a:rPr>
              <a:t> A. Evidence-based pharmacological treatment options for ADHD in children and adolescents. </a:t>
            </a:r>
            <a:r>
              <a:rPr lang="en-US" sz="1000" i="1" dirty="0" err="1">
                <a:solidFill>
                  <a:schemeClr val="bg1">
                    <a:lumMod val="50000"/>
                  </a:schemeClr>
                </a:solidFill>
              </a:rPr>
              <a:t>Pharmacol</a:t>
            </a:r>
            <a:r>
              <a:rPr lang="en-US" sz="1000" i="1" dirty="0">
                <a:solidFill>
                  <a:schemeClr val="bg1">
                    <a:lumMod val="50000"/>
                  </a:schemeClr>
                </a:solidFill>
              </a:rPr>
              <a:t> </a:t>
            </a:r>
            <a:r>
              <a:rPr lang="en-US" sz="1000" i="1" dirty="0" err="1">
                <a:solidFill>
                  <a:schemeClr val="bg1">
                    <a:lumMod val="50000"/>
                  </a:schemeClr>
                </a:solidFill>
              </a:rPr>
              <a:t>Ther</a:t>
            </a:r>
            <a:r>
              <a:rPr lang="en-US" sz="1000" dirty="0">
                <a:solidFill>
                  <a:schemeClr val="bg1">
                    <a:lumMod val="50000"/>
                  </a:schemeClr>
                </a:solidFill>
              </a:rPr>
              <a:t>. 2022;230:107940. doi:10.1016/j.pharmthera.2021.107940</a:t>
            </a:r>
          </a:p>
        </p:txBody>
      </p:sp>
    </p:spTree>
    <p:extLst>
      <p:ext uri="{BB962C8B-B14F-4D97-AF65-F5344CB8AC3E}">
        <p14:creationId xmlns:p14="http://schemas.microsoft.com/office/powerpoint/2010/main" val="262755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3FD16B9-5DE3-40AA-B57F-8163B4C2AE03}"/>
              </a:ext>
            </a:extLst>
          </p:cNvPr>
          <p:cNvSpPr/>
          <p:nvPr/>
        </p:nvSpPr>
        <p:spPr>
          <a:xfrm>
            <a:off x="18476" y="6414530"/>
            <a:ext cx="12173524" cy="443470"/>
          </a:xfrm>
          <a:prstGeom prst="rect">
            <a:avLst/>
          </a:prstGeom>
          <a:solidFill>
            <a:schemeClr val="dk1">
              <a:alpha val="42000"/>
            </a:schemeClr>
          </a:solidFill>
          <a:ln w="25400">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1330F86-131D-4507-8D78-C04E4B0C5C3F}"/>
              </a:ext>
            </a:extLst>
          </p:cNvPr>
          <p:cNvSpPr/>
          <p:nvPr/>
        </p:nvSpPr>
        <p:spPr>
          <a:xfrm>
            <a:off x="3713836" y="6419150"/>
            <a:ext cx="8468926" cy="443470"/>
          </a:xfrm>
          <a:prstGeom prst="rect">
            <a:avLst/>
          </a:prstGeom>
          <a:solidFill>
            <a:schemeClr val="dk1">
              <a:alpha val="42000"/>
            </a:schemeClr>
          </a:solidFill>
          <a:ln w="6350">
            <a:solidFill>
              <a:schemeClr val="tx1">
                <a:lumMod val="85000"/>
                <a:lumOff val="15000"/>
              </a:schemeClr>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51EE764-FD87-44CC-A9A3-EE7F5B291835}"/>
              </a:ext>
            </a:extLst>
          </p:cNvPr>
          <p:cNvSpPr txBox="1"/>
          <p:nvPr/>
        </p:nvSpPr>
        <p:spPr>
          <a:xfrm>
            <a:off x="4209324" y="6520994"/>
            <a:ext cx="7666178" cy="246221"/>
          </a:xfrm>
          <a:prstGeom prst="rect">
            <a:avLst/>
          </a:prstGeom>
          <a:noFill/>
        </p:spPr>
        <p:txBody>
          <a:bodyPr wrap="square" rtlCol="0">
            <a:spAutoFit/>
          </a:bodyPr>
          <a:lstStyle/>
          <a:p>
            <a:pPr marL="228600" indent="-228600">
              <a:spcAft>
                <a:spcPts val="300"/>
              </a:spcAft>
              <a:buAutoNum type="arabicPlain"/>
            </a:pPr>
            <a:r>
              <a:rPr lang="en-US" sz="1000" dirty="0">
                <a:solidFill>
                  <a:schemeClr val="bg1">
                    <a:lumMod val="65000"/>
                  </a:schemeClr>
                </a:solidFill>
              </a:rPr>
              <a:t>Baird D, Hoffman A. Use of Amphetamines for Attention Deficit/Hyperactivity Disorder in Adults. </a:t>
            </a:r>
            <a:r>
              <a:rPr lang="en-US" sz="1000" i="1" dirty="0">
                <a:solidFill>
                  <a:schemeClr val="bg1">
                    <a:lumMod val="65000"/>
                  </a:schemeClr>
                </a:solidFill>
              </a:rPr>
              <a:t>Am Fam Physician</a:t>
            </a:r>
            <a:r>
              <a:rPr lang="en-US" sz="1000" dirty="0">
                <a:solidFill>
                  <a:schemeClr val="bg1">
                    <a:lumMod val="65000"/>
                  </a:schemeClr>
                </a:solidFill>
              </a:rPr>
              <a:t>. 2019;100(5):278-279.</a:t>
            </a:r>
          </a:p>
        </p:txBody>
      </p:sp>
      <p:sp>
        <p:nvSpPr>
          <p:cNvPr id="14" name="Rectangle 13">
            <a:extLst>
              <a:ext uri="{FF2B5EF4-FFF2-40B4-BE49-F238E27FC236}">
                <a16:creationId xmlns:a16="http://schemas.microsoft.com/office/drawing/2014/main" id="{CF1D5107-465A-46D0-8278-6EE2B428BC62}"/>
              </a:ext>
            </a:extLst>
          </p:cNvPr>
          <p:cNvSpPr/>
          <p:nvPr/>
        </p:nvSpPr>
        <p:spPr>
          <a:xfrm>
            <a:off x="1009801" y="1293093"/>
            <a:ext cx="11062127" cy="4313379"/>
          </a:xfrm>
          <a:prstGeom prst="rect">
            <a:avLst/>
          </a:prstGeom>
          <a:solidFill>
            <a:schemeClr val="dk1">
              <a:alpha val="48000"/>
            </a:schemeClr>
          </a:solidFill>
          <a:ln w="25400">
            <a:solidFill>
              <a:schemeClr val="tx1">
                <a:lumMod val="95000"/>
                <a:lumOff val="5000"/>
              </a:schemeClr>
            </a:solidFill>
          </a:ln>
          <a:effectLst>
            <a:outerShdw blurRad="101600" dist="38100" dir="5400000" algn="t" rotWithShape="0">
              <a:prstClr val="black">
                <a:alpha val="8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489D26-B7F1-4487-AAD3-8F1682EC6980}"/>
              </a:ext>
            </a:extLst>
          </p:cNvPr>
          <p:cNvSpPr/>
          <p:nvPr/>
        </p:nvSpPr>
        <p:spPr>
          <a:xfrm>
            <a:off x="4" y="0"/>
            <a:ext cx="898963" cy="6858000"/>
          </a:xfrm>
          <a:prstGeom prst="rect">
            <a:avLst/>
          </a:prstGeom>
          <a:solidFill>
            <a:schemeClr val="dk1">
              <a:alpha val="94000"/>
            </a:schemeClr>
          </a:solidFill>
          <a:ln w="25400">
            <a:noFill/>
          </a:ln>
          <a:effectLst>
            <a:outerShdw blurRad="101600" dist="38100" algn="l" rotWithShape="0">
              <a:prstClr val="black">
                <a:alpha val="77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786210-B3F2-4EC2-9B51-66BC0692EB53}"/>
              </a:ext>
            </a:extLst>
          </p:cNvPr>
          <p:cNvSpPr txBox="1"/>
          <p:nvPr/>
        </p:nvSpPr>
        <p:spPr>
          <a:xfrm>
            <a:off x="67941" y="1168281"/>
            <a:ext cx="738664" cy="5371062"/>
          </a:xfrm>
          <a:prstGeom prst="rect">
            <a:avLst/>
          </a:prstGeom>
          <a:noFill/>
        </p:spPr>
        <p:txBody>
          <a:bodyPr vert="vert270" wrap="square" rtlCol="0">
            <a:spAutoFit/>
          </a:bodyPr>
          <a:lstStyle/>
          <a:p>
            <a:pPr algn="ctr">
              <a:spcAft>
                <a:spcPts val="1200"/>
              </a:spcAft>
            </a:pPr>
            <a:r>
              <a:rPr lang="en-US" sz="3600" dirty="0">
                <a:solidFill>
                  <a:schemeClr val="bg1">
                    <a:lumMod val="75000"/>
                    <a:alpha val="24000"/>
                  </a:schemeClr>
                </a:solidFill>
                <a:latin typeface="Harvest" pitchFamily="2" charset="0"/>
              </a:rPr>
              <a:t>Prescription amphetamines</a:t>
            </a:r>
          </a:p>
        </p:txBody>
      </p:sp>
      <p:cxnSp>
        <p:nvCxnSpPr>
          <p:cNvPr id="11" name="Straight Connector 10">
            <a:extLst>
              <a:ext uri="{FF2B5EF4-FFF2-40B4-BE49-F238E27FC236}">
                <a16:creationId xmlns:a16="http://schemas.microsoft.com/office/drawing/2014/main" id="{A39E419C-198A-4553-B58F-408BBB3E0F54}"/>
              </a:ext>
            </a:extLst>
          </p:cNvPr>
          <p:cNvCxnSpPr/>
          <p:nvPr/>
        </p:nvCxnSpPr>
        <p:spPr>
          <a:xfrm>
            <a:off x="898967" y="0"/>
            <a:ext cx="0" cy="6858000"/>
          </a:xfrm>
          <a:prstGeom prst="line">
            <a:avLst/>
          </a:prstGeom>
          <a:ln w="19050">
            <a:solidFill>
              <a:schemeClr val="bg2">
                <a:lumMod val="25000"/>
                <a:alpha val="56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C799B-28CE-4171-B62D-CEE5DB78EEA8}"/>
              </a:ext>
            </a:extLst>
          </p:cNvPr>
          <p:cNvCxnSpPr>
            <a:cxnSpLocks/>
          </p:cNvCxnSpPr>
          <p:nvPr/>
        </p:nvCxnSpPr>
        <p:spPr>
          <a:xfrm>
            <a:off x="18476" y="905167"/>
            <a:ext cx="7467640" cy="0"/>
          </a:xfrm>
          <a:prstGeom prst="line">
            <a:avLst/>
          </a:prstGeom>
          <a:ln w="38100">
            <a:solidFill>
              <a:schemeClr val="tx1">
                <a:lumMod val="75000"/>
                <a:lumOff val="25000"/>
              </a:schemeClr>
            </a:solidFill>
          </a:ln>
          <a:effectLst>
            <a:outerShdw blurRad="50800" dist="38100" dir="5400000" algn="t" rotWithShape="0">
              <a:prstClr val="black">
                <a:alpha val="68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17574D4-78C6-4AEA-93C0-FE446017AB6C}"/>
              </a:ext>
            </a:extLst>
          </p:cNvPr>
          <p:cNvSpPr txBox="1"/>
          <p:nvPr/>
        </p:nvSpPr>
        <p:spPr>
          <a:xfrm>
            <a:off x="1366982" y="92673"/>
            <a:ext cx="7121236" cy="923330"/>
          </a:xfrm>
          <a:prstGeom prst="rect">
            <a:avLst/>
          </a:prstGeom>
          <a:noFill/>
        </p:spPr>
        <p:txBody>
          <a:bodyPr wrap="square" rtlCol="0">
            <a:spAutoFit/>
          </a:bodyPr>
          <a:lstStyle/>
          <a:p>
            <a:r>
              <a:rPr lang="en-US" sz="5400" dirty="0">
                <a:solidFill>
                  <a:srgbClr val="FFC000"/>
                </a:solidFill>
                <a:effectLst>
                  <a:outerShdw blurRad="38100" dist="25400" dir="2700000" algn="tl" rotWithShape="0">
                    <a:prstClr val="black">
                      <a:alpha val="79000"/>
                    </a:prstClr>
                  </a:outerShdw>
                </a:effectLst>
                <a:latin typeface="Harvest" pitchFamily="2" charset="0"/>
              </a:rPr>
              <a:t>Amphetamines</a:t>
            </a:r>
          </a:p>
        </p:txBody>
      </p:sp>
      <p:sp>
        <p:nvSpPr>
          <p:cNvPr id="12" name="TextBox 11">
            <a:extLst>
              <a:ext uri="{FF2B5EF4-FFF2-40B4-BE49-F238E27FC236}">
                <a16:creationId xmlns:a16="http://schemas.microsoft.com/office/drawing/2014/main" id="{3B852DD9-EB87-4030-8FB5-F9717A074A6D}"/>
              </a:ext>
            </a:extLst>
          </p:cNvPr>
          <p:cNvSpPr txBox="1"/>
          <p:nvPr/>
        </p:nvSpPr>
        <p:spPr>
          <a:xfrm>
            <a:off x="1779458" y="1578495"/>
            <a:ext cx="9825731" cy="1384995"/>
          </a:xfrm>
          <a:prstGeom prst="rect">
            <a:avLst/>
          </a:prstGeom>
          <a:noFill/>
        </p:spPr>
        <p:txBody>
          <a:bodyPr wrap="square" rtlCol="0">
            <a:spAutoFit/>
          </a:bodyPr>
          <a:lstStyle/>
          <a:p>
            <a:pPr>
              <a:spcAft>
                <a:spcPts val="1200"/>
              </a:spcAft>
            </a:pPr>
            <a:r>
              <a:rPr lang="en-US" sz="2800" b="1" dirty="0">
                <a:solidFill>
                  <a:schemeClr val="accent4">
                    <a:lumMod val="20000"/>
                    <a:lumOff val="80000"/>
                  </a:schemeClr>
                </a:solidFill>
              </a:rPr>
              <a:t>ADHD is a neurodevelopmental disorder with an average onset at about six years of age. About one-third of affected children will carry the disorder into adulthood.</a:t>
            </a:r>
            <a:r>
              <a:rPr lang="en-US" sz="2800" baseline="30000" dirty="0">
                <a:solidFill>
                  <a:schemeClr val="accent4">
                    <a:lumMod val="20000"/>
                    <a:lumOff val="80000"/>
                  </a:schemeClr>
                </a:solidFill>
              </a:rPr>
              <a:t>1</a:t>
            </a:r>
          </a:p>
        </p:txBody>
      </p:sp>
      <p:grpSp>
        <p:nvGrpSpPr>
          <p:cNvPr id="8" name="Group 7">
            <a:extLst>
              <a:ext uri="{FF2B5EF4-FFF2-40B4-BE49-F238E27FC236}">
                <a16:creationId xmlns:a16="http://schemas.microsoft.com/office/drawing/2014/main" id="{65D28CFA-FBFE-40F6-A390-CE4D1ACE4B25}"/>
              </a:ext>
            </a:extLst>
          </p:cNvPr>
          <p:cNvGrpSpPr/>
          <p:nvPr/>
        </p:nvGrpSpPr>
        <p:grpSpPr>
          <a:xfrm>
            <a:off x="917438" y="2674686"/>
            <a:ext cx="10456842" cy="4192549"/>
            <a:chOff x="917438" y="2674686"/>
            <a:chExt cx="10456842" cy="4192549"/>
          </a:xfrm>
        </p:grpSpPr>
        <p:sp>
          <p:nvSpPr>
            <p:cNvPr id="10" name="TextBox 9">
              <a:extLst>
                <a:ext uri="{FF2B5EF4-FFF2-40B4-BE49-F238E27FC236}">
                  <a16:creationId xmlns:a16="http://schemas.microsoft.com/office/drawing/2014/main" id="{62373230-99E0-4433-B2D7-3191A4B6E6FD}"/>
                </a:ext>
              </a:extLst>
            </p:cNvPr>
            <p:cNvSpPr txBox="1"/>
            <p:nvPr/>
          </p:nvSpPr>
          <p:spPr>
            <a:xfrm>
              <a:off x="4433455" y="3471345"/>
              <a:ext cx="6940825" cy="2092881"/>
            </a:xfrm>
            <a:prstGeom prst="rect">
              <a:avLst/>
            </a:prstGeom>
            <a:noFill/>
          </p:spPr>
          <p:txBody>
            <a:bodyPr wrap="square" rtlCol="0">
              <a:spAutoFit/>
            </a:bodyPr>
            <a:lstStyle/>
            <a:p>
              <a:pPr>
                <a:spcAft>
                  <a:spcPts val="1200"/>
                </a:spcAft>
              </a:pPr>
              <a:r>
                <a:rPr lang="en-US" sz="2600" b="1" dirty="0">
                  <a:solidFill>
                    <a:schemeClr val="bg1">
                      <a:lumMod val="85000"/>
                    </a:schemeClr>
                  </a:solidFill>
                </a:rPr>
                <a:t>Amphetamines improve the availability of synaptic dopamine.  In children, this may produce a paradoxical relaxing effect.  However, adults may react differently to this medication, especially if abused.</a:t>
              </a:r>
            </a:p>
          </p:txBody>
        </p:sp>
        <p:pic>
          <p:nvPicPr>
            <p:cNvPr id="6" name="Picture 5" descr="A picture containing text, person, holding, hand&#10;&#10;Description automatically generated">
              <a:extLst>
                <a:ext uri="{FF2B5EF4-FFF2-40B4-BE49-F238E27FC236}">
                  <a16:creationId xmlns:a16="http://schemas.microsoft.com/office/drawing/2014/main" id="{B659E5A9-3B32-41ED-B050-9915C429EB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438" y="2674686"/>
              <a:ext cx="2796398" cy="4192549"/>
            </a:xfrm>
            <a:prstGeom prst="rect">
              <a:avLst/>
            </a:prstGeom>
          </p:spPr>
        </p:pic>
      </p:grpSp>
    </p:spTree>
    <p:extLst>
      <p:ext uri="{BB962C8B-B14F-4D97-AF65-F5344CB8AC3E}">
        <p14:creationId xmlns:p14="http://schemas.microsoft.com/office/powerpoint/2010/main" val="3534641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F1D5107-465A-46D0-8278-6EE2B428BC62}"/>
              </a:ext>
            </a:extLst>
          </p:cNvPr>
          <p:cNvSpPr/>
          <p:nvPr/>
        </p:nvSpPr>
        <p:spPr>
          <a:xfrm>
            <a:off x="991329" y="1437875"/>
            <a:ext cx="11062127" cy="4584234"/>
          </a:xfrm>
          <a:prstGeom prst="rect">
            <a:avLst/>
          </a:prstGeom>
          <a:solidFill>
            <a:schemeClr val="dk1">
              <a:alpha val="48000"/>
            </a:schemeClr>
          </a:solidFill>
          <a:ln w="25400">
            <a:solidFill>
              <a:schemeClr val="tx1">
                <a:lumMod val="95000"/>
                <a:lumOff val="5000"/>
              </a:schemeClr>
            </a:solidFill>
          </a:ln>
          <a:effectLst>
            <a:outerShdw blurRad="101600" dist="38100" dir="5400000" algn="t" rotWithShape="0">
              <a:prstClr val="black">
                <a:alpha val="8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489D26-B7F1-4487-AAD3-8F1682EC6980}"/>
              </a:ext>
            </a:extLst>
          </p:cNvPr>
          <p:cNvSpPr/>
          <p:nvPr/>
        </p:nvSpPr>
        <p:spPr>
          <a:xfrm>
            <a:off x="4" y="0"/>
            <a:ext cx="898963" cy="6858000"/>
          </a:xfrm>
          <a:prstGeom prst="rect">
            <a:avLst/>
          </a:prstGeom>
          <a:solidFill>
            <a:schemeClr val="dk1">
              <a:alpha val="94000"/>
            </a:schemeClr>
          </a:solidFill>
          <a:ln w="25400">
            <a:noFill/>
          </a:ln>
          <a:effectLst>
            <a:outerShdw blurRad="101600" dist="38100" algn="l" rotWithShape="0">
              <a:prstClr val="black">
                <a:alpha val="77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786210-B3F2-4EC2-9B51-66BC0692EB53}"/>
              </a:ext>
            </a:extLst>
          </p:cNvPr>
          <p:cNvSpPr txBox="1"/>
          <p:nvPr/>
        </p:nvSpPr>
        <p:spPr>
          <a:xfrm>
            <a:off x="67941" y="1168281"/>
            <a:ext cx="738664" cy="5371062"/>
          </a:xfrm>
          <a:prstGeom prst="rect">
            <a:avLst/>
          </a:prstGeom>
          <a:noFill/>
        </p:spPr>
        <p:txBody>
          <a:bodyPr vert="vert270" wrap="square" rtlCol="0">
            <a:spAutoFit/>
          </a:bodyPr>
          <a:lstStyle/>
          <a:p>
            <a:pPr algn="ctr">
              <a:spcAft>
                <a:spcPts val="1200"/>
              </a:spcAft>
            </a:pPr>
            <a:r>
              <a:rPr lang="en-US" sz="3600" dirty="0">
                <a:solidFill>
                  <a:schemeClr val="bg1">
                    <a:lumMod val="75000"/>
                    <a:alpha val="24000"/>
                  </a:schemeClr>
                </a:solidFill>
                <a:latin typeface="Harvest" pitchFamily="2" charset="0"/>
              </a:rPr>
              <a:t>What is meth?</a:t>
            </a:r>
          </a:p>
        </p:txBody>
      </p:sp>
      <p:cxnSp>
        <p:nvCxnSpPr>
          <p:cNvPr id="11" name="Straight Connector 10">
            <a:extLst>
              <a:ext uri="{FF2B5EF4-FFF2-40B4-BE49-F238E27FC236}">
                <a16:creationId xmlns:a16="http://schemas.microsoft.com/office/drawing/2014/main" id="{A39E419C-198A-4553-B58F-408BBB3E0F54}"/>
              </a:ext>
            </a:extLst>
          </p:cNvPr>
          <p:cNvCxnSpPr/>
          <p:nvPr/>
        </p:nvCxnSpPr>
        <p:spPr>
          <a:xfrm>
            <a:off x="898967" y="0"/>
            <a:ext cx="0" cy="6858000"/>
          </a:xfrm>
          <a:prstGeom prst="line">
            <a:avLst/>
          </a:prstGeom>
          <a:ln w="19050">
            <a:solidFill>
              <a:schemeClr val="bg2">
                <a:lumMod val="25000"/>
                <a:alpha val="56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C799B-28CE-4171-B62D-CEE5DB78EEA8}"/>
              </a:ext>
            </a:extLst>
          </p:cNvPr>
          <p:cNvCxnSpPr>
            <a:cxnSpLocks/>
          </p:cNvCxnSpPr>
          <p:nvPr/>
        </p:nvCxnSpPr>
        <p:spPr>
          <a:xfrm>
            <a:off x="18476" y="905167"/>
            <a:ext cx="6742542" cy="0"/>
          </a:xfrm>
          <a:prstGeom prst="line">
            <a:avLst/>
          </a:prstGeom>
          <a:ln w="38100">
            <a:solidFill>
              <a:schemeClr val="tx1">
                <a:lumMod val="75000"/>
                <a:lumOff val="25000"/>
              </a:schemeClr>
            </a:solidFill>
          </a:ln>
          <a:effectLst>
            <a:outerShdw blurRad="50800" dist="38100" dir="5400000" algn="t" rotWithShape="0">
              <a:prstClr val="black">
                <a:alpha val="68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17574D4-78C6-4AEA-93C0-FE446017AB6C}"/>
              </a:ext>
            </a:extLst>
          </p:cNvPr>
          <p:cNvSpPr txBox="1"/>
          <p:nvPr/>
        </p:nvSpPr>
        <p:spPr>
          <a:xfrm>
            <a:off x="1366982" y="92673"/>
            <a:ext cx="8272674" cy="923330"/>
          </a:xfrm>
          <a:prstGeom prst="rect">
            <a:avLst/>
          </a:prstGeom>
          <a:noFill/>
        </p:spPr>
        <p:txBody>
          <a:bodyPr wrap="square" rtlCol="0">
            <a:spAutoFit/>
          </a:bodyPr>
          <a:lstStyle/>
          <a:p>
            <a:r>
              <a:rPr lang="en-US" sz="5400" dirty="0">
                <a:solidFill>
                  <a:srgbClr val="FFC000"/>
                </a:solidFill>
                <a:effectLst>
                  <a:outerShdw blurRad="38100" dist="25400" dir="2700000" algn="tl" rotWithShape="0">
                    <a:prstClr val="black">
                      <a:alpha val="79000"/>
                    </a:prstClr>
                  </a:outerShdw>
                </a:effectLst>
                <a:latin typeface="Harvest" pitchFamily="2" charset="0"/>
              </a:rPr>
              <a:t>Methamphetamine</a:t>
            </a:r>
          </a:p>
        </p:txBody>
      </p:sp>
      <p:sp>
        <p:nvSpPr>
          <p:cNvPr id="15" name="TextBox 14">
            <a:extLst>
              <a:ext uri="{FF2B5EF4-FFF2-40B4-BE49-F238E27FC236}">
                <a16:creationId xmlns:a16="http://schemas.microsoft.com/office/drawing/2014/main" id="{D89743A1-C3A9-4C18-A30A-F9972B969E5A}"/>
              </a:ext>
            </a:extLst>
          </p:cNvPr>
          <p:cNvSpPr txBox="1"/>
          <p:nvPr/>
        </p:nvSpPr>
        <p:spPr>
          <a:xfrm>
            <a:off x="1093821" y="1614408"/>
            <a:ext cx="10857141" cy="523220"/>
          </a:xfrm>
          <a:prstGeom prst="rect">
            <a:avLst/>
          </a:prstGeom>
          <a:noFill/>
        </p:spPr>
        <p:txBody>
          <a:bodyPr wrap="square" rtlCol="0">
            <a:spAutoFit/>
          </a:bodyPr>
          <a:lstStyle/>
          <a:p>
            <a:pPr algn="ctr">
              <a:spcAft>
                <a:spcPts val="1200"/>
              </a:spcAft>
            </a:pPr>
            <a:r>
              <a:rPr lang="en-US" sz="2800" b="1" dirty="0">
                <a:solidFill>
                  <a:srgbClr val="00B0F0"/>
                </a:solidFill>
              </a:rPr>
              <a:t>What’s the difference between amphetamine and methamphetamine?</a:t>
            </a:r>
          </a:p>
        </p:txBody>
      </p:sp>
      <p:cxnSp>
        <p:nvCxnSpPr>
          <p:cNvPr id="8" name="Straight Connector 7">
            <a:extLst>
              <a:ext uri="{FF2B5EF4-FFF2-40B4-BE49-F238E27FC236}">
                <a16:creationId xmlns:a16="http://schemas.microsoft.com/office/drawing/2014/main" id="{9F2B8D78-8AFB-4F55-9218-B5FFB4D22960}"/>
              </a:ext>
            </a:extLst>
          </p:cNvPr>
          <p:cNvCxnSpPr/>
          <p:nvPr/>
        </p:nvCxnSpPr>
        <p:spPr>
          <a:xfrm>
            <a:off x="1145310" y="2158310"/>
            <a:ext cx="10760363" cy="0"/>
          </a:xfrm>
          <a:prstGeom prst="line">
            <a:avLst/>
          </a:prstGeom>
          <a:ln w="38100">
            <a:solidFill>
              <a:schemeClr val="accent5">
                <a:alpha val="42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1FDE63C1-0442-40DA-AB0D-F8015D84BC58}"/>
              </a:ext>
            </a:extLst>
          </p:cNvPr>
          <p:cNvGrpSpPr/>
          <p:nvPr/>
        </p:nvGrpSpPr>
        <p:grpSpPr>
          <a:xfrm>
            <a:off x="1250740" y="2290752"/>
            <a:ext cx="10367818" cy="3806862"/>
            <a:chOff x="1269212" y="2145971"/>
            <a:chExt cx="10367818" cy="3806862"/>
          </a:xfrm>
        </p:grpSpPr>
        <p:sp>
          <p:nvSpPr>
            <p:cNvPr id="10" name="TextBox 9">
              <a:extLst>
                <a:ext uri="{FF2B5EF4-FFF2-40B4-BE49-F238E27FC236}">
                  <a16:creationId xmlns:a16="http://schemas.microsoft.com/office/drawing/2014/main" id="{7A7ACA49-D01D-4E85-B4D7-8303353B8123}"/>
                </a:ext>
              </a:extLst>
            </p:cNvPr>
            <p:cNvSpPr txBox="1"/>
            <p:nvPr/>
          </p:nvSpPr>
          <p:spPr>
            <a:xfrm>
              <a:off x="1705568" y="3796206"/>
              <a:ext cx="4928387" cy="1815882"/>
            </a:xfrm>
            <a:prstGeom prst="rect">
              <a:avLst/>
            </a:prstGeom>
            <a:noFill/>
          </p:spPr>
          <p:txBody>
            <a:bodyPr wrap="square" rtlCol="0">
              <a:spAutoFit/>
            </a:bodyPr>
            <a:lstStyle/>
            <a:p>
              <a:pPr>
                <a:spcAft>
                  <a:spcPts val="1200"/>
                </a:spcAft>
              </a:pPr>
              <a:r>
                <a:rPr lang="en-US" sz="2800" b="1" dirty="0">
                  <a:solidFill>
                    <a:schemeClr val="bg1">
                      <a:lumMod val="85000"/>
                    </a:schemeClr>
                  </a:solidFill>
                </a:rPr>
                <a:t>METH sends the sympathetic “flight or fight” response into overdrive, which can lead to life-threatening problems.</a:t>
              </a:r>
            </a:p>
          </p:txBody>
        </p:sp>
        <p:pic>
          <p:nvPicPr>
            <p:cNvPr id="12" name="Picture 11" descr="A picture containing cake, piece, slice, food&#10;&#10;Description automatically generated">
              <a:extLst>
                <a:ext uri="{FF2B5EF4-FFF2-40B4-BE49-F238E27FC236}">
                  <a16:creationId xmlns:a16="http://schemas.microsoft.com/office/drawing/2014/main" id="{AA16EB5A-5914-499A-A7E2-166826731690}"/>
                </a:ext>
              </a:extLst>
            </p:cNvPr>
            <p:cNvPicPr>
              <a:picLocks noChangeAspect="1"/>
            </p:cNvPicPr>
            <p:nvPr/>
          </p:nvPicPr>
          <p:blipFill rotWithShape="1">
            <a:blip r:embed="rId3">
              <a:extLst>
                <a:ext uri="{28A0092B-C50C-407E-A947-70E740481C1C}">
                  <a14:useLocalDpi xmlns:a14="http://schemas.microsoft.com/office/drawing/2010/main" val="0"/>
                </a:ext>
              </a:extLst>
            </a:blip>
            <a:srcRect l="16714"/>
            <a:stretch/>
          </p:blipFill>
          <p:spPr>
            <a:xfrm>
              <a:off x="6761018" y="3252582"/>
              <a:ext cx="4395612" cy="2700251"/>
            </a:xfrm>
            <a:prstGeom prst="roundRect">
              <a:avLst>
                <a:gd name="adj" fmla="val 8594"/>
              </a:avLst>
            </a:prstGeom>
            <a:solidFill>
              <a:srgbClr val="FFFFFF">
                <a:shade val="85000"/>
              </a:srgbClr>
            </a:solidFill>
            <a:ln w="44450">
              <a:solidFill>
                <a:schemeClr val="tx1">
                  <a:lumMod val="75000"/>
                  <a:lumOff val="25000"/>
                  <a:alpha val="70000"/>
                </a:schemeClr>
              </a:solidFill>
            </a:ln>
            <a:effectLst>
              <a:outerShdw blurRad="50800" dist="38100" dir="2700000" algn="tl" rotWithShape="0">
                <a:prstClr val="black">
                  <a:alpha val="76000"/>
                </a:prstClr>
              </a:outerShdw>
            </a:effectLst>
          </p:spPr>
        </p:pic>
        <p:sp>
          <p:nvSpPr>
            <p:cNvPr id="17" name="TextBox 16">
              <a:extLst>
                <a:ext uri="{FF2B5EF4-FFF2-40B4-BE49-F238E27FC236}">
                  <a16:creationId xmlns:a16="http://schemas.microsoft.com/office/drawing/2014/main" id="{62A97915-76C5-45B9-BF85-5BFB98EA38D5}"/>
                </a:ext>
              </a:extLst>
            </p:cNvPr>
            <p:cNvSpPr txBox="1"/>
            <p:nvPr/>
          </p:nvSpPr>
          <p:spPr>
            <a:xfrm>
              <a:off x="1269212" y="2145971"/>
              <a:ext cx="10367818" cy="1384995"/>
            </a:xfrm>
            <a:prstGeom prst="rect">
              <a:avLst/>
            </a:prstGeom>
            <a:noFill/>
          </p:spPr>
          <p:txBody>
            <a:bodyPr wrap="square" rtlCol="0">
              <a:spAutoFit/>
            </a:bodyPr>
            <a:lstStyle/>
            <a:p>
              <a:pPr>
                <a:spcAft>
                  <a:spcPts val="3000"/>
                </a:spcAft>
              </a:pPr>
              <a:r>
                <a:rPr lang="en-US" sz="2800" b="1" dirty="0">
                  <a:solidFill>
                    <a:schemeClr val="accent4">
                      <a:lumMod val="40000"/>
                      <a:lumOff val="60000"/>
                    </a:schemeClr>
                  </a:solidFill>
                </a:rPr>
                <a:t>Methamphetamine (METH) is very closely related to amphetamine.  </a:t>
              </a:r>
              <a:r>
                <a:rPr lang="en-US" sz="2800" b="1" dirty="0">
                  <a:solidFill>
                    <a:schemeClr val="bg1">
                      <a:lumMod val="85000"/>
                    </a:schemeClr>
                  </a:solidFill>
                </a:rPr>
                <a:t>However, it has a more prolonged effect on dopamine availability and affects other neural receptors.  </a:t>
              </a:r>
            </a:p>
          </p:txBody>
        </p:sp>
      </p:grpSp>
    </p:spTree>
    <p:extLst>
      <p:ext uri="{BB962C8B-B14F-4D97-AF65-F5344CB8AC3E}">
        <p14:creationId xmlns:p14="http://schemas.microsoft.com/office/powerpoint/2010/main" val="322399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F1D5107-465A-46D0-8278-6EE2B428BC62}"/>
              </a:ext>
            </a:extLst>
          </p:cNvPr>
          <p:cNvSpPr/>
          <p:nvPr/>
        </p:nvSpPr>
        <p:spPr>
          <a:xfrm>
            <a:off x="1000565" y="1237673"/>
            <a:ext cx="11062127" cy="5456385"/>
          </a:xfrm>
          <a:prstGeom prst="rect">
            <a:avLst/>
          </a:prstGeom>
          <a:solidFill>
            <a:schemeClr val="dk1">
              <a:alpha val="48000"/>
            </a:schemeClr>
          </a:solidFill>
          <a:ln w="25400">
            <a:solidFill>
              <a:schemeClr val="tx1">
                <a:lumMod val="95000"/>
                <a:lumOff val="5000"/>
              </a:schemeClr>
            </a:solidFill>
          </a:ln>
          <a:effectLst>
            <a:outerShdw blurRad="101600" dist="38100" dir="5400000" algn="t" rotWithShape="0">
              <a:prstClr val="black">
                <a:alpha val="8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489D26-B7F1-4487-AAD3-8F1682EC6980}"/>
              </a:ext>
            </a:extLst>
          </p:cNvPr>
          <p:cNvSpPr/>
          <p:nvPr/>
        </p:nvSpPr>
        <p:spPr>
          <a:xfrm>
            <a:off x="4" y="0"/>
            <a:ext cx="898963" cy="6858000"/>
          </a:xfrm>
          <a:prstGeom prst="rect">
            <a:avLst/>
          </a:prstGeom>
          <a:solidFill>
            <a:schemeClr val="dk1">
              <a:alpha val="94000"/>
            </a:schemeClr>
          </a:solidFill>
          <a:ln w="25400">
            <a:noFill/>
          </a:ln>
          <a:effectLst>
            <a:outerShdw blurRad="101600" dist="38100" algn="l" rotWithShape="0">
              <a:prstClr val="black">
                <a:alpha val="77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786210-B3F2-4EC2-9B51-66BC0692EB53}"/>
              </a:ext>
            </a:extLst>
          </p:cNvPr>
          <p:cNvSpPr txBox="1"/>
          <p:nvPr/>
        </p:nvSpPr>
        <p:spPr>
          <a:xfrm>
            <a:off x="67941" y="1168281"/>
            <a:ext cx="738664" cy="5371062"/>
          </a:xfrm>
          <a:prstGeom prst="rect">
            <a:avLst/>
          </a:prstGeom>
          <a:noFill/>
        </p:spPr>
        <p:txBody>
          <a:bodyPr vert="vert270" wrap="square" rtlCol="0">
            <a:spAutoFit/>
          </a:bodyPr>
          <a:lstStyle/>
          <a:p>
            <a:pPr algn="ctr">
              <a:spcAft>
                <a:spcPts val="1200"/>
              </a:spcAft>
            </a:pPr>
            <a:r>
              <a:rPr lang="en-US" sz="3600" dirty="0">
                <a:solidFill>
                  <a:schemeClr val="bg1">
                    <a:lumMod val="75000"/>
                    <a:alpha val="24000"/>
                  </a:schemeClr>
                </a:solidFill>
                <a:latin typeface="Harvest" pitchFamily="2" charset="0"/>
              </a:rPr>
              <a:t>Meth in its different forms</a:t>
            </a:r>
          </a:p>
        </p:txBody>
      </p:sp>
      <p:cxnSp>
        <p:nvCxnSpPr>
          <p:cNvPr id="11" name="Straight Connector 10">
            <a:extLst>
              <a:ext uri="{FF2B5EF4-FFF2-40B4-BE49-F238E27FC236}">
                <a16:creationId xmlns:a16="http://schemas.microsoft.com/office/drawing/2014/main" id="{A39E419C-198A-4553-B58F-408BBB3E0F54}"/>
              </a:ext>
            </a:extLst>
          </p:cNvPr>
          <p:cNvCxnSpPr/>
          <p:nvPr/>
        </p:nvCxnSpPr>
        <p:spPr>
          <a:xfrm>
            <a:off x="898967" y="0"/>
            <a:ext cx="0" cy="6858000"/>
          </a:xfrm>
          <a:prstGeom prst="line">
            <a:avLst/>
          </a:prstGeom>
          <a:ln w="19050">
            <a:solidFill>
              <a:schemeClr val="bg2">
                <a:lumMod val="25000"/>
                <a:alpha val="56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C799B-28CE-4171-B62D-CEE5DB78EEA8}"/>
              </a:ext>
            </a:extLst>
          </p:cNvPr>
          <p:cNvCxnSpPr>
            <a:cxnSpLocks/>
          </p:cNvCxnSpPr>
          <p:nvPr/>
        </p:nvCxnSpPr>
        <p:spPr>
          <a:xfrm>
            <a:off x="18476" y="831279"/>
            <a:ext cx="8931560" cy="0"/>
          </a:xfrm>
          <a:prstGeom prst="line">
            <a:avLst/>
          </a:prstGeom>
          <a:ln w="38100">
            <a:solidFill>
              <a:schemeClr val="tx1">
                <a:lumMod val="75000"/>
                <a:lumOff val="25000"/>
              </a:schemeClr>
            </a:solidFill>
          </a:ln>
          <a:effectLst>
            <a:outerShdw blurRad="50800" dist="38100" dir="5400000" algn="t" rotWithShape="0">
              <a:prstClr val="black">
                <a:alpha val="68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17574D4-78C6-4AEA-93C0-FE446017AB6C}"/>
              </a:ext>
            </a:extLst>
          </p:cNvPr>
          <p:cNvSpPr txBox="1"/>
          <p:nvPr/>
        </p:nvSpPr>
        <p:spPr>
          <a:xfrm>
            <a:off x="1366981" y="92673"/>
            <a:ext cx="9926051" cy="830997"/>
          </a:xfrm>
          <a:prstGeom prst="rect">
            <a:avLst/>
          </a:prstGeom>
          <a:noFill/>
        </p:spPr>
        <p:txBody>
          <a:bodyPr wrap="square" rtlCol="0">
            <a:spAutoFit/>
          </a:bodyPr>
          <a:lstStyle/>
          <a:p>
            <a:r>
              <a:rPr lang="en-US" sz="4800" dirty="0">
                <a:solidFill>
                  <a:srgbClr val="FFC000"/>
                </a:solidFill>
                <a:effectLst>
                  <a:outerShdw blurRad="38100" dist="25400" dir="2700000" algn="tl" rotWithShape="0">
                    <a:prstClr val="black">
                      <a:alpha val="79000"/>
                    </a:prstClr>
                  </a:outerShdw>
                </a:effectLst>
                <a:latin typeface="Harvest" pitchFamily="2" charset="0"/>
              </a:rPr>
              <a:t>Types of methamphetamines:</a:t>
            </a:r>
          </a:p>
        </p:txBody>
      </p:sp>
      <p:sp>
        <p:nvSpPr>
          <p:cNvPr id="15" name="TextBox 14">
            <a:extLst>
              <a:ext uri="{FF2B5EF4-FFF2-40B4-BE49-F238E27FC236}">
                <a16:creationId xmlns:a16="http://schemas.microsoft.com/office/drawing/2014/main" id="{D89743A1-C3A9-4C18-A30A-F9972B969E5A}"/>
              </a:ext>
            </a:extLst>
          </p:cNvPr>
          <p:cNvSpPr txBox="1"/>
          <p:nvPr/>
        </p:nvSpPr>
        <p:spPr>
          <a:xfrm>
            <a:off x="1174538" y="1443357"/>
            <a:ext cx="10714182" cy="584775"/>
          </a:xfrm>
          <a:prstGeom prst="rect">
            <a:avLst/>
          </a:prstGeom>
          <a:noFill/>
        </p:spPr>
        <p:txBody>
          <a:bodyPr wrap="square" rtlCol="0">
            <a:spAutoFit/>
          </a:bodyPr>
          <a:lstStyle/>
          <a:p>
            <a:pPr>
              <a:spcAft>
                <a:spcPts val="3000"/>
              </a:spcAft>
            </a:pPr>
            <a:r>
              <a:rPr lang="en-US" sz="3200" b="1" dirty="0">
                <a:solidFill>
                  <a:schemeClr val="accent4">
                    <a:lumMod val="40000"/>
                    <a:lumOff val="60000"/>
                  </a:schemeClr>
                </a:solidFill>
              </a:rPr>
              <a:t>Methamphetamines can be made into several different forms:</a:t>
            </a:r>
            <a:endParaRPr lang="en-US" sz="3200" b="1" dirty="0">
              <a:solidFill>
                <a:schemeClr val="bg1">
                  <a:lumMod val="85000"/>
                </a:schemeClr>
              </a:solidFill>
            </a:endParaRPr>
          </a:p>
        </p:txBody>
      </p:sp>
      <p:graphicFrame>
        <p:nvGraphicFramePr>
          <p:cNvPr id="6" name="Table 7">
            <a:extLst>
              <a:ext uri="{FF2B5EF4-FFF2-40B4-BE49-F238E27FC236}">
                <a16:creationId xmlns:a16="http://schemas.microsoft.com/office/drawing/2014/main" id="{497E2800-9FC0-41D1-9722-78C8D075815E}"/>
              </a:ext>
            </a:extLst>
          </p:cNvPr>
          <p:cNvGraphicFramePr>
            <a:graphicFrameLocks noGrp="1"/>
          </p:cNvGraphicFramePr>
          <p:nvPr>
            <p:extLst>
              <p:ext uri="{D42A27DB-BD31-4B8C-83A1-F6EECF244321}">
                <p14:modId xmlns:p14="http://schemas.microsoft.com/office/powerpoint/2010/main" val="2034503376"/>
              </p:ext>
            </p:extLst>
          </p:nvPr>
        </p:nvGraphicFramePr>
        <p:xfrm>
          <a:off x="1174538" y="2233816"/>
          <a:ext cx="10714179" cy="4114800"/>
        </p:xfrm>
        <a:graphic>
          <a:graphicData uri="http://schemas.openxmlformats.org/drawingml/2006/table">
            <a:tbl>
              <a:tblPr firstRow="1" bandRow="1">
                <a:tableStyleId>{74C1A8A3-306A-4EB7-A6B1-4F7E0EB9C5D6}</a:tableStyleId>
              </a:tblPr>
              <a:tblGrid>
                <a:gridCol w="2484173">
                  <a:extLst>
                    <a:ext uri="{9D8B030D-6E8A-4147-A177-3AD203B41FA5}">
                      <a16:colId xmlns:a16="http://schemas.microsoft.com/office/drawing/2014/main" val="1380663067"/>
                    </a:ext>
                  </a:extLst>
                </a:gridCol>
                <a:gridCol w="5930155">
                  <a:extLst>
                    <a:ext uri="{9D8B030D-6E8A-4147-A177-3AD203B41FA5}">
                      <a16:colId xmlns:a16="http://schemas.microsoft.com/office/drawing/2014/main" val="3366600505"/>
                    </a:ext>
                  </a:extLst>
                </a:gridCol>
                <a:gridCol w="2299851">
                  <a:extLst>
                    <a:ext uri="{9D8B030D-6E8A-4147-A177-3AD203B41FA5}">
                      <a16:colId xmlns:a16="http://schemas.microsoft.com/office/drawing/2014/main" val="3520815690"/>
                    </a:ext>
                  </a:extLst>
                </a:gridCol>
              </a:tblGrid>
              <a:tr h="548640">
                <a:tc>
                  <a:txBody>
                    <a:bodyPr/>
                    <a:lstStyle/>
                    <a:p>
                      <a:r>
                        <a:rPr lang="en-US" sz="2800" dirty="0"/>
                        <a:t>Common form</a:t>
                      </a:r>
                    </a:p>
                  </a:txBody>
                  <a:tcPr marL="182880" anchor="ctr">
                    <a:lnR w="28575" cap="flat" cmpd="sng" algn="ctr">
                      <a:solidFill>
                        <a:schemeClr val="bg1">
                          <a:lumMod val="75000"/>
                        </a:schemeClr>
                      </a:solidFill>
                      <a:prstDash val="solid"/>
                      <a:round/>
                      <a:headEnd type="none" w="med" len="med"/>
                      <a:tailEnd type="none" w="med" len="med"/>
                    </a:lnR>
                  </a:tcPr>
                </a:tc>
                <a:tc>
                  <a:txBody>
                    <a:bodyPr/>
                    <a:lstStyle/>
                    <a:p>
                      <a:r>
                        <a:rPr lang="en-US" sz="2800" dirty="0"/>
                        <a:t>Description</a:t>
                      </a:r>
                    </a:p>
                  </a:txBody>
                  <a:tcPr marL="182880"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tcPr>
                </a:tc>
                <a:tc>
                  <a:txBody>
                    <a:bodyPr/>
                    <a:lstStyle/>
                    <a:p>
                      <a:r>
                        <a:rPr lang="en-US" sz="2400" dirty="0"/>
                        <a:t>Example image</a:t>
                      </a:r>
                    </a:p>
                  </a:txBody>
                  <a:tcPr marL="182880" anchor="ctr">
                    <a:lnL w="28575" cap="flat" cmpd="sng" algn="ctr">
                      <a:solidFill>
                        <a:schemeClr val="bg1">
                          <a:lumMod val="75000"/>
                        </a:schemeClr>
                      </a:solidFill>
                      <a:prstDash val="solid"/>
                      <a:round/>
                      <a:headEnd type="none" w="med" len="med"/>
                      <a:tailEnd type="none" w="med" len="med"/>
                    </a:lnL>
                  </a:tcPr>
                </a:tc>
                <a:extLst>
                  <a:ext uri="{0D108BD9-81ED-4DB2-BD59-A6C34878D82A}">
                    <a16:rowId xmlns:a16="http://schemas.microsoft.com/office/drawing/2014/main" val="292792734"/>
                  </a:ext>
                </a:extLst>
              </a:tr>
              <a:tr h="548640">
                <a:tc>
                  <a:txBody>
                    <a:bodyPr/>
                    <a:lstStyle/>
                    <a:p>
                      <a:pPr algn="ctr"/>
                      <a:r>
                        <a:rPr lang="en-US" sz="2400" b="1" dirty="0"/>
                        <a:t>Powdered.  </a:t>
                      </a:r>
                    </a:p>
                    <a:p>
                      <a:pPr algn="ctr"/>
                      <a:r>
                        <a:rPr lang="en-US" sz="2400" b="1" dirty="0"/>
                        <a:t>Also known as “speed”</a:t>
                      </a:r>
                    </a:p>
                  </a:txBody>
                  <a:tcPr marL="182880" anchor="ctr">
                    <a:lnR w="28575" cap="flat" cmpd="sng" algn="ctr">
                      <a:solidFill>
                        <a:schemeClr val="bg1">
                          <a:lumMod val="75000"/>
                        </a:schemeClr>
                      </a:solidFill>
                      <a:prstDash val="solid"/>
                      <a:round/>
                      <a:headEnd type="none" w="med" len="med"/>
                      <a:tailEnd type="none" w="med" len="med"/>
                    </a:lnR>
                  </a:tcPr>
                </a:tc>
                <a:tc>
                  <a:txBody>
                    <a:bodyPr/>
                    <a:lstStyle/>
                    <a:p>
                      <a:r>
                        <a:rPr lang="en-US" sz="2400" b="0" dirty="0"/>
                        <a:t>Least potent.  Usually a white powder </a:t>
                      </a:r>
                      <a:r>
                        <a:rPr lang="en-US" sz="2000" b="0" dirty="0"/>
                        <a:t>(may discolor depending on solvent used)</a:t>
                      </a:r>
                      <a:r>
                        <a:rPr lang="en-US" sz="2400" b="0" dirty="0"/>
                        <a:t> that is usually snorted, injected, or swallowed.</a:t>
                      </a:r>
                    </a:p>
                  </a:txBody>
                  <a:tcPr marL="182880"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tcPr>
                </a:tc>
                <a:tc>
                  <a:txBody>
                    <a:bodyPr/>
                    <a:lstStyle/>
                    <a:p>
                      <a:endParaRPr lang="en-US" dirty="0"/>
                    </a:p>
                    <a:p>
                      <a:endParaRPr lang="en-US" dirty="0"/>
                    </a:p>
                    <a:p>
                      <a:endParaRPr lang="en-US" dirty="0"/>
                    </a:p>
                    <a:p>
                      <a:endParaRPr lang="en-US" dirty="0"/>
                    </a:p>
                  </a:txBody>
                  <a:tcPr marL="182880" anchor="ctr">
                    <a:lnL w="28575" cap="flat" cmpd="sng" algn="ctr">
                      <a:solidFill>
                        <a:schemeClr val="bg1">
                          <a:lumMod val="75000"/>
                        </a:schemeClr>
                      </a:solidFill>
                      <a:prstDash val="solid"/>
                      <a:round/>
                      <a:headEnd type="none" w="med" len="med"/>
                      <a:tailEnd type="none" w="med" len="med"/>
                    </a:lnL>
                  </a:tcPr>
                </a:tc>
                <a:extLst>
                  <a:ext uri="{0D108BD9-81ED-4DB2-BD59-A6C34878D82A}">
                    <a16:rowId xmlns:a16="http://schemas.microsoft.com/office/drawing/2014/main" val="313167393"/>
                  </a:ext>
                </a:extLst>
              </a:tr>
              <a:tr h="548640">
                <a:tc>
                  <a:txBody>
                    <a:bodyPr/>
                    <a:lstStyle/>
                    <a:p>
                      <a:pPr algn="ctr"/>
                      <a:r>
                        <a:rPr lang="en-US" sz="2400" b="1" dirty="0"/>
                        <a:t>Base</a:t>
                      </a:r>
                    </a:p>
                  </a:txBody>
                  <a:tcPr marL="182880" anchor="ctr">
                    <a:lnR w="28575" cap="flat" cmpd="sng" algn="ctr">
                      <a:solidFill>
                        <a:schemeClr val="bg1">
                          <a:lumMod val="75000"/>
                        </a:schemeClr>
                      </a:solidFill>
                      <a:prstDash val="solid"/>
                      <a:round/>
                      <a:headEnd type="none" w="med" len="med"/>
                      <a:tailEnd type="none" w="med" len="med"/>
                    </a:lnR>
                  </a:tcPr>
                </a:tc>
                <a:tc>
                  <a:txBody>
                    <a:bodyPr/>
                    <a:lstStyle/>
                    <a:p>
                      <a:r>
                        <a:rPr lang="en-US" sz="2400" b="0" dirty="0"/>
                        <a:t>Yellowish or brownish paste-like substance that can be vaped, injected, or swallowed.  More potent than powdered form.</a:t>
                      </a:r>
                    </a:p>
                  </a:txBody>
                  <a:tcPr marL="182880"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tcPr>
                </a:tc>
                <a:tc>
                  <a:txBody>
                    <a:bodyPr/>
                    <a:lstStyle/>
                    <a:p>
                      <a:endParaRPr lang="en-US" dirty="0"/>
                    </a:p>
                    <a:p>
                      <a:endParaRPr lang="en-US" dirty="0"/>
                    </a:p>
                    <a:p>
                      <a:endParaRPr lang="en-US" dirty="0"/>
                    </a:p>
                    <a:p>
                      <a:endParaRPr lang="en-US" dirty="0"/>
                    </a:p>
                  </a:txBody>
                  <a:tcPr marL="182880" anchor="ctr">
                    <a:lnL w="28575" cap="flat" cmpd="sng" algn="ctr">
                      <a:solidFill>
                        <a:schemeClr val="bg1">
                          <a:lumMod val="75000"/>
                        </a:schemeClr>
                      </a:solidFill>
                      <a:prstDash val="solid"/>
                      <a:round/>
                      <a:headEnd type="none" w="med" len="med"/>
                      <a:tailEnd type="none" w="med" len="med"/>
                    </a:lnL>
                  </a:tcPr>
                </a:tc>
                <a:extLst>
                  <a:ext uri="{0D108BD9-81ED-4DB2-BD59-A6C34878D82A}">
                    <a16:rowId xmlns:a16="http://schemas.microsoft.com/office/drawing/2014/main" val="2126763090"/>
                  </a:ext>
                </a:extLst>
              </a:tr>
              <a:tr h="548640">
                <a:tc>
                  <a:txBody>
                    <a:bodyPr/>
                    <a:lstStyle/>
                    <a:p>
                      <a:pPr algn="ctr"/>
                      <a:r>
                        <a:rPr lang="en-US" sz="2400" b="1" dirty="0"/>
                        <a:t>Crystal / Ice</a:t>
                      </a:r>
                    </a:p>
                  </a:txBody>
                  <a:tcPr marL="182880" anchor="ctr">
                    <a:lnR w="28575" cap="flat" cmpd="sng" algn="ctr">
                      <a:solidFill>
                        <a:schemeClr val="bg1">
                          <a:lumMod val="75000"/>
                        </a:schemeClr>
                      </a:solidFill>
                      <a:prstDash val="solid"/>
                      <a:round/>
                      <a:headEnd type="none" w="med" len="med"/>
                      <a:tailEnd type="none" w="med" len="med"/>
                    </a:lnR>
                  </a:tcPr>
                </a:tc>
                <a:tc>
                  <a:txBody>
                    <a:bodyPr/>
                    <a:lstStyle/>
                    <a:p>
                      <a:r>
                        <a:rPr lang="en-US" sz="2400" b="0" dirty="0"/>
                        <a:t>Highest potency methamphetamine.  Translucent to white crystal appears that’s usually smoked or injected.</a:t>
                      </a:r>
                    </a:p>
                  </a:txBody>
                  <a:tcPr marL="182880"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tcPr>
                </a:tc>
                <a:tc>
                  <a:txBody>
                    <a:bodyPr/>
                    <a:lstStyle/>
                    <a:p>
                      <a:endParaRPr lang="en-US" dirty="0"/>
                    </a:p>
                    <a:p>
                      <a:endParaRPr lang="en-US" dirty="0"/>
                    </a:p>
                    <a:p>
                      <a:endParaRPr lang="en-US" dirty="0"/>
                    </a:p>
                    <a:p>
                      <a:endParaRPr lang="en-US" dirty="0"/>
                    </a:p>
                  </a:txBody>
                  <a:tcPr marL="182880" anchor="ctr">
                    <a:lnL w="28575" cap="flat" cmpd="sng" algn="ctr">
                      <a:solidFill>
                        <a:schemeClr val="bg1">
                          <a:lumMod val="75000"/>
                        </a:schemeClr>
                      </a:solidFill>
                      <a:prstDash val="solid"/>
                      <a:round/>
                      <a:headEnd type="none" w="med" len="med"/>
                      <a:tailEnd type="none" w="med" len="med"/>
                    </a:lnL>
                  </a:tcPr>
                </a:tc>
                <a:extLst>
                  <a:ext uri="{0D108BD9-81ED-4DB2-BD59-A6C34878D82A}">
                    <a16:rowId xmlns:a16="http://schemas.microsoft.com/office/drawing/2014/main" val="2168221360"/>
                  </a:ext>
                </a:extLst>
              </a:tr>
            </a:tbl>
          </a:graphicData>
        </a:graphic>
      </p:graphicFrame>
      <p:pic>
        <p:nvPicPr>
          <p:cNvPr id="9" name="Picture 8" descr="A picture containing chocolate&#10;&#10;Description automatically generated">
            <a:extLst>
              <a:ext uri="{FF2B5EF4-FFF2-40B4-BE49-F238E27FC236}">
                <a16:creationId xmlns:a16="http://schemas.microsoft.com/office/drawing/2014/main" id="{CD53387E-346C-4C89-A653-1795F2B6F052}"/>
              </a:ext>
            </a:extLst>
          </p:cNvPr>
          <p:cNvPicPr>
            <a:picLocks noChangeAspect="1"/>
          </p:cNvPicPr>
          <p:nvPr/>
        </p:nvPicPr>
        <p:blipFill rotWithShape="1">
          <a:blip r:embed="rId3">
            <a:extLst>
              <a:ext uri="{28A0092B-C50C-407E-A947-70E740481C1C}">
                <a14:useLocalDpi xmlns:a14="http://schemas.microsoft.com/office/drawing/2010/main" val="0"/>
              </a:ext>
            </a:extLst>
          </a:blip>
          <a:srcRect l="8411" t="16717" r="8411" b="16288"/>
          <a:stretch/>
        </p:blipFill>
        <p:spPr>
          <a:xfrm>
            <a:off x="9799784" y="2827228"/>
            <a:ext cx="1918123" cy="1103347"/>
          </a:xfrm>
          <a:prstGeom prst="roundRect">
            <a:avLst>
              <a:gd name="adj" fmla="val 8594"/>
            </a:avLst>
          </a:prstGeom>
          <a:solidFill>
            <a:srgbClr val="FFFFFF">
              <a:shade val="85000"/>
            </a:srgbClr>
          </a:solidFill>
          <a:ln>
            <a:noFill/>
          </a:ln>
          <a:effectLst/>
        </p:spPr>
      </p:pic>
      <p:pic>
        <p:nvPicPr>
          <p:cNvPr id="13" name="Picture 12" descr="A close-up of some food&#10;&#10;Description automatically generated with low confidence">
            <a:extLst>
              <a:ext uri="{FF2B5EF4-FFF2-40B4-BE49-F238E27FC236}">
                <a16:creationId xmlns:a16="http://schemas.microsoft.com/office/drawing/2014/main" id="{9E13CC13-C48D-485B-8C35-8E972407DF87}"/>
              </a:ext>
            </a:extLst>
          </p:cNvPr>
          <p:cNvPicPr>
            <a:picLocks noChangeAspect="1"/>
          </p:cNvPicPr>
          <p:nvPr/>
        </p:nvPicPr>
        <p:blipFill rotWithShape="1">
          <a:blip r:embed="rId4">
            <a:extLst>
              <a:ext uri="{28A0092B-C50C-407E-A947-70E740481C1C}">
                <a14:useLocalDpi xmlns:a14="http://schemas.microsoft.com/office/drawing/2010/main" val="0"/>
              </a:ext>
            </a:extLst>
          </a:blip>
          <a:srcRect l="12940" t="15224" r="11648" b="19758"/>
          <a:stretch/>
        </p:blipFill>
        <p:spPr>
          <a:xfrm>
            <a:off x="9799786" y="4015113"/>
            <a:ext cx="1918121" cy="1103347"/>
          </a:xfrm>
          <a:prstGeom prst="roundRect">
            <a:avLst>
              <a:gd name="adj" fmla="val 8594"/>
            </a:avLst>
          </a:prstGeom>
          <a:solidFill>
            <a:srgbClr val="FFFFFF">
              <a:shade val="85000"/>
            </a:srgbClr>
          </a:solidFill>
          <a:ln>
            <a:noFill/>
          </a:ln>
          <a:effectLst/>
        </p:spPr>
      </p:pic>
      <p:pic>
        <p:nvPicPr>
          <p:cNvPr id="19" name="Picture 18" descr="A picture containing cake, piece, slice, food&#10;&#10;Description automatically generated">
            <a:extLst>
              <a:ext uri="{FF2B5EF4-FFF2-40B4-BE49-F238E27FC236}">
                <a16:creationId xmlns:a16="http://schemas.microsoft.com/office/drawing/2014/main" id="{C30BE08C-EE42-4E5D-A08D-F2600F043C48}"/>
              </a:ext>
            </a:extLst>
          </p:cNvPr>
          <p:cNvPicPr>
            <a:picLocks noChangeAspect="1"/>
          </p:cNvPicPr>
          <p:nvPr/>
        </p:nvPicPr>
        <p:blipFill rotWithShape="1">
          <a:blip r:embed="rId5">
            <a:extLst>
              <a:ext uri="{28A0092B-C50C-407E-A947-70E740481C1C}">
                <a14:useLocalDpi xmlns:a14="http://schemas.microsoft.com/office/drawing/2010/main" val="0"/>
              </a:ext>
            </a:extLst>
          </a:blip>
          <a:srcRect l="8149" t="15536" r="18676" b="2193"/>
          <a:stretch/>
        </p:blipFill>
        <p:spPr>
          <a:xfrm>
            <a:off x="9799785" y="5197129"/>
            <a:ext cx="1918122" cy="1103348"/>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84553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F1D5107-465A-46D0-8278-6EE2B428BC62}"/>
              </a:ext>
            </a:extLst>
          </p:cNvPr>
          <p:cNvSpPr/>
          <p:nvPr/>
        </p:nvSpPr>
        <p:spPr>
          <a:xfrm>
            <a:off x="1009801" y="1542472"/>
            <a:ext cx="11062127" cy="4571997"/>
          </a:xfrm>
          <a:prstGeom prst="rect">
            <a:avLst/>
          </a:prstGeom>
          <a:solidFill>
            <a:schemeClr val="dk1">
              <a:alpha val="48000"/>
            </a:schemeClr>
          </a:solidFill>
          <a:ln w="25400">
            <a:solidFill>
              <a:schemeClr val="tx1">
                <a:lumMod val="95000"/>
                <a:lumOff val="5000"/>
              </a:schemeClr>
            </a:solidFill>
          </a:ln>
          <a:effectLst>
            <a:outerShdw blurRad="101600" dist="38100" dir="5400000" algn="t" rotWithShape="0">
              <a:prstClr val="black">
                <a:alpha val="8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489D26-B7F1-4487-AAD3-8F1682EC6980}"/>
              </a:ext>
            </a:extLst>
          </p:cNvPr>
          <p:cNvSpPr/>
          <p:nvPr/>
        </p:nvSpPr>
        <p:spPr>
          <a:xfrm>
            <a:off x="4" y="0"/>
            <a:ext cx="898963" cy="6858000"/>
          </a:xfrm>
          <a:prstGeom prst="rect">
            <a:avLst/>
          </a:prstGeom>
          <a:solidFill>
            <a:schemeClr val="dk1">
              <a:alpha val="94000"/>
            </a:schemeClr>
          </a:solidFill>
          <a:ln w="25400">
            <a:noFill/>
          </a:ln>
          <a:effectLst>
            <a:outerShdw blurRad="101600" dist="38100" algn="l" rotWithShape="0">
              <a:prstClr val="black">
                <a:alpha val="77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786210-B3F2-4EC2-9B51-66BC0692EB53}"/>
              </a:ext>
            </a:extLst>
          </p:cNvPr>
          <p:cNvSpPr txBox="1"/>
          <p:nvPr/>
        </p:nvSpPr>
        <p:spPr>
          <a:xfrm>
            <a:off x="67941" y="1168281"/>
            <a:ext cx="738664" cy="5371062"/>
          </a:xfrm>
          <a:prstGeom prst="rect">
            <a:avLst/>
          </a:prstGeom>
          <a:noFill/>
        </p:spPr>
        <p:txBody>
          <a:bodyPr vert="vert270" wrap="square" rtlCol="0">
            <a:spAutoFit/>
          </a:bodyPr>
          <a:lstStyle/>
          <a:p>
            <a:pPr algn="ctr">
              <a:spcAft>
                <a:spcPts val="1200"/>
              </a:spcAft>
            </a:pPr>
            <a:r>
              <a:rPr lang="en-US" sz="3600" dirty="0">
                <a:solidFill>
                  <a:schemeClr val="bg1">
                    <a:lumMod val="75000"/>
                    <a:alpha val="24000"/>
                  </a:schemeClr>
                </a:solidFill>
                <a:latin typeface="Harvest" pitchFamily="2" charset="0"/>
              </a:rPr>
              <a:t>Crack versus cocaine</a:t>
            </a:r>
          </a:p>
        </p:txBody>
      </p:sp>
      <p:cxnSp>
        <p:nvCxnSpPr>
          <p:cNvPr id="11" name="Straight Connector 10">
            <a:extLst>
              <a:ext uri="{FF2B5EF4-FFF2-40B4-BE49-F238E27FC236}">
                <a16:creationId xmlns:a16="http://schemas.microsoft.com/office/drawing/2014/main" id="{A39E419C-198A-4553-B58F-408BBB3E0F54}"/>
              </a:ext>
            </a:extLst>
          </p:cNvPr>
          <p:cNvCxnSpPr/>
          <p:nvPr/>
        </p:nvCxnSpPr>
        <p:spPr>
          <a:xfrm>
            <a:off x="898967" y="0"/>
            <a:ext cx="0" cy="6858000"/>
          </a:xfrm>
          <a:prstGeom prst="line">
            <a:avLst/>
          </a:prstGeom>
          <a:ln w="19050">
            <a:solidFill>
              <a:schemeClr val="bg2">
                <a:lumMod val="25000"/>
                <a:alpha val="56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C799B-28CE-4171-B62D-CEE5DB78EEA8}"/>
              </a:ext>
            </a:extLst>
          </p:cNvPr>
          <p:cNvCxnSpPr>
            <a:cxnSpLocks/>
          </p:cNvCxnSpPr>
          <p:nvPr/>
        </p:nvCxnSpPr>
        <p:spPr>
          <a:xfrm>
            <a:off x="18476" y="905167"/>
            <a:ext cx="5578760" cy="0"/>
          </a:xfrm>
          <a:prstGeom prst="line">
            <a:avLst/>
          </a:prstGeom>
          <a:ln w="38100">
            <a:solidFill>
              <a:schemeClr val="tx1">
                <a:lumMod val="75000"/>
                <a:lumOff val="25000"/>
              </a:schemeClr>
            </a:solidFill>
          </a:ln>
          <a:effectLst>
            <a:outerShdw blurRad="50800" dist="38100" dir="5400000" algn="t" rotWithShape="0">
              <a:prstClr val="black">
                <a:alpha val="68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17574D4-78C6-4AEA-93C0-FE446017AB6C}"/>
              </a:ext>
            </a:extLst>
          </p:cNvPr>
          <p:cNvSpPr txBox="1"/>
          <p:nvPr/>
        </p:nvSpPr>
        <p:spPr>
          <a:xfrm>
            <a:off x="1366982" y="92673"/>
            <a:ext cx="7121236" cy="923330"/>
          </a:xfrm>
          <a:prstGeom prst="rect">
            <a:avLst/>
          </a:prstGeom>
          <a:noFill/>
        </p:spPr>
        <p:txBody>
          <a:bodyPr wrap="square" rtlCol="0">
            <a:spAutoFit/>
          </a:bodyPr>
          <a:lstStyle/>
          <a:p>
            <a:r>
              <a:rPr lang="en-US" sz="5400" dirty="0">
                <a:solidFill>
                  <a:srgbClr val="FFC000"/>
                </a:solidFill>
                <a:effectLst>
                  <a:outerShdw blurRad="38100" dist="25400" dir="2700000" algn="tl" rotWithShape="0">
                    <a:prstClr val="black">
                      <a:alpha val="79000"/>
                    </a:prstClr>
                  </a:outerShdw>
                </a:effectLst>
                <a:latin typeface="Harvest" pitchFamily="2" charset="0"/>
              </a:rPr>
              <a:t>What is crack?</a:t>
            </a:r>
          </a:p>
        </p:txBody>
      </p:sp>
      <p:sp>
        <p:nvSpPr>
          <p:cNvPr id="15" name="TextBox 14">
            <a:extLst>
              <a:ext uri="{FF2B5EF4-FFF2-40B4-BE49-F238E27FC236}">
                <a16:creationId xmlns:a16="http://schemas.microsoft.com/office/drawing/2014/main" id="{D89743A1-C3A9-4C18-A30A-F9972B969E5A}"/>
              </a:ext>
            </a:extLst>
          </p:cNvPr>
          <p:cNvSpPr txBox="1"/>
          <p:nvPr/>
        </p:nvSpPr>
        <p:spPr>
          <a:xfrm>
            <a:off x="1366982" y="1804419"/>
            <a:ext cx="10551019" cy="1384995"/>
          </a:xfrm>
          <a:prstGeom prst="rect">
            <a:avLst/>
          </a:prstGeom>
          <a:noFill/>
        </p:spPr>
        <p:txBody>
          <a:bodyPr wrap="square" rtlCol="0">
            <a:spAutoFit/>
          </a:bodyPr>
          <a:lstStyle/>
          <a:p>
            <a:pPr>
              <a:spcAft>
                <a:spcPts val="3000"/>
              </a:spcAft>
            </a:pPr>
            <a:r>
              <a:rPr lang="en-US" sz="2800" b="1" dirty="0">
                <a:solidFill>
                  <a:schemeClr val="bg1">
                    <a:lumMod val="85000"/>
                  </a:schemeClr>
                </a:solidFill>
              </a:rPr>
              <a:t>“Crack” is cocaine powder that’s mixed with a base, then boiled to remove the hydrochloride salt.  This creates a more concentrated form of the drug that is suitable for smoking.</a:t>
            </a:r>
          </a:p>
        </p:txBody>
      </p:sp>
      <p:pic>
        <p:nvPicPr>
          <p:cNvPr id="9" name="Picture 8">
            <a:extLst>
              <a:ext uri="{FF2B5EF4-FFF2-40B4-BE49-F238E27FC236}">
                <a16:creationId xmlns:a16="http://schemas.microsoft.com/office/drawing/2014/main" id="{2F93816D-09F2-4A7F-A510-16E4D4B1C8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0441" y="3678803"/>
            <a:ext cx="6109853" cy="2135483"/>
          </a:xfrm>
          <a:prstGeom prst="roundRect">
            <a:avLst>
              <a:gd name="adj" fmla="val 8594"/>
            </a:avLst>
          </a:prstGeom>
          <a:solidFill>
            <a:srgbClr val="FFFFFF">
              <a:shade val="85000"/>
            </a:srgbClr>
          </a:solidFill>
          <a:ln w="25400">
            <a:solidFill>
              <a:schemeClr val="tx1">
                <a:lumMod val="75000"/>
                <a:lumOff val="25000"/>
              </a:schemeClr>
            </a:solidFill>
          </a:ln>
          <a:effectLst>
            <a:outerShdw blurRad="50800" dist="38100" dir="2700000" algn="tl" rotWithShape="0">
              <a:prstClr val="black">
                <a:alpha val="70000"/>
              </a:prstClr>
            </a:outerShdw>
          </a:effectLst>
        </p:spPr>
      </p:pic>
      <p:sp>
        <p:nvSpPr>
          <p:cNvPr id="16" name="TextBox 15">
            <a:extLst>
              <a:ext uri="{FF2B5EF4-FFF2-40B4-BE49-F238E27FC236}">
                <a16:creationId xmlns:a16="http://schemas.microsoft.com/office/drawing/2014/main" id="{405C0EC3-C262-4279-9C60-DC16C6A7A849}"/>
              </a:ext>
            </a:extLst>
          </p:cNvPr>
          <p:cNvSpPr txBox="1"/>
          <p:nvPr/>
        </p:nvSpPr>
        <p:spPr>
          <a:xfrm>
            <a:off x="1366982" y="3838603"/>
            <a:ext cx="4036291" cy="1815882"/>
          </a:xfrm>
          <a:prstGeom prst="rect">
            <a:avLst/>
          </a:prstGeom>
          <a:noFill/>
        </p:spPr>
        <p:txBody>
          <a:bodyPr wrap="square" rtlCol="0">
            <a:spAutoFit/>
          </a:bodyPr>
          <a:lstStyle/>
          <a:p>
            <a:pPr>
              <a:spcAft>
                <a:spcPts val="3000"/>
              </a:spcAft>
            </a:pPr>
            <a:r>
              <a:rPr lang="en-US" sz="2800" b="1" dirty="0">
                <a:solidFill>
                  <a:schemeClr val="bg1">
                    <a:lumMod val="85000"/>
                  </a:schemeClr>
                </a:solidFill>
              </a:rPr>
              <a:t>It’s called “crack” because of the crackling sound it makes when heated in a pipe or other device.</a:t>
            </a:r>
          </a:p>
        </p:txBody>
      </p:sp>
    </p:spTree>
    <p:extLst>
      <p:ext uri="{BB962C8B-B14F-4D97-AF65-F5344CB8AC3E}">
        <p14:creationId xmlns:p14="http://schemas.microsoft.com/office/powerpoint/2010/main" val="372232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F1D5107-465A-46D0-8278-6EE2B428BC62}"/>
              </a:ext>
            </a:extLst>
          </p:cNvPr>
          <p:cNvSpPr/>
          <p:nvPr/>
        </p:nvSpPr>
        <p:spPr>
          <a:xfrm>
            <a:off x="1009801" y="1293093"/>
            <a:ext cx="11062127" cy="4530524"/>
          </a:xfrm>
          <a:prstGeom prst="rect">
            <a:avLst/>
          </a:prstGeom>
          <a:solidFill>
            <a:schemeClr val="dk1">
              <a:alpha val="48000"/>
            </a:schemeClr>
          </a:solidFill>
          <a:ln w="25400">
            <a:solidFill>
              <a:schemeClr val="tx1">
                <a:lumMod val="95000"/>
                <a:lumOff val="5000"/>
              </a:schemeClr>
            </a:solidFill>
          </a:ln>
          <a:effectLst>
            <a:outerShdw blurRad="101600" dist="38100" dir="5400000" algn="t" rotWithShape="0">
              <a:prstClr val="black">
                <a:alpha val="8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489D26-B7F1-4487-AAD3-8F1682EC6980}"/>
              </a:ext>
            </a:extLst>
          </p:cNvPr>
          <p:cNvSpPr/>
          <p:nvPr/>
        </p:nvSpPr>
        <p:spPr>
          <a:xfrm>
            <a:off x="4" y="0"/>
            <a:ext cx="898963" cy="6858000"/>
          </a:xfrm>
          <a:prstGeom prst="rect">
            <a:avLst/>
          </a:prstGeom>
          <a:solidFill>
            <a:schemeClr val="dk1">
              <a:alpha val="94000"/>
            </a:schemeClr>
          </a:solidFill>
          <a:ln w="25400">
            <a:noFill/>
          </a:ln>
          <a:effectLst>
            <a:outerShdw blurRad="101600" dist="38100" algn="l" rotWithShape="0">
              <a:prstClr val="black">
                <a:alpha val="77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786210-B3F2-4EC2-9B51-66BC0692EB53}"/>
              </a:ext>
            </a:extLst>
          </p:cNvPr>
          <p:cNvSpPr txBox="1"/>
          <p:nvPr/>
        </p:nvSpPr>
        <p:spPr>
          <a:xfrm>
            <a:off x="67941" y="1168281"/>
            <a:ext cx="738664" cy="5371062"/>
          </a:xfrm>
          <a:prstGeom prst="rect">
            <a:avLst/>
          </a:prstGeom>
          <a:noFill/>
        </p:spPr>
        <p:txBody>
          <a:bodyPr vert="vert270" wrap="square" rtlCol="0">
            <a:spAutoFit/>
          </a:bodyPr>
          <a:lstStyle/>
          <a:p>
            <a:pPr algn="ctr">
              <a:spcAft>
                <a:spcPts val="1200"/>
              </a:spcAft>
            </a:pPr>
            <a:r>
              <a:rPr lang="en-US" sz="3600" dirty="0">
                <a:solidFill>
                  <a:schemeClr val="bg1">
                    <a:lumMod val="75000"/>
                    <a:alpha val="24000"/>
                  </a:schemeClr>
                </a:solidFill>
                <a:latin typeface="Harvest" pitchFamily="2" charset="0"/>
              </a:rPr>
              <a:t>Definitions</a:t>
            </a:r>
          </a:p>
        </p:txBody>
      </p:sp>
      <p:cxnSp>
        <p:nvCxnSpPr>
          <p:cNvPr id="11" name="Straight Connector 10">
            <a:extLst>
              <a:ext uri="{FF2B5EF4-FFF2-40B4-BE49-F238E27FC236}">
                <a16:creationId xmlns:a16="http://schemas.microsoft.com/office/drawing/2014/main" id="{A39E419C-198A-4553-B58F-408BBB3E0F54}"/>
              </a:ext>
            </a:extLst>
          </p:cNvPr>
          <p:cNvCxnSpPr/>
          <p:nvPr/>
        </p:nvCxnSpPr>
        <p:spPr>
          <a:xfrm>
            <a:off x="898967" y="0"/>
            <a:ext cx="0" cy="6858000"/>
          </a:xfrm>
          <a:prstGeom prst="line">
            <a:avLst/>
          </a:prstGeom>
          <a:ln w="19050">
            <a:solidFill>
              <a:schemeClr val="bg2">
                <a:lumMod val="25000"/>
                <a:alpha val="56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C799B-28CE-4171-B62D-CEE5DB78EEA8}"/>
              </a:ext>
            </a:extLst>
          </p:cNvPr>
          <p:cNvCxnSpPr>
            <a:cxnSpLocks/>
          </p:cNvCxnSpPr>
          <p:nvPr/>
        </p:nvCxnSpPr>
        <p:spPr>
          <a:xfrm>
            <a:off x="18476" y="905167"/>
            <a:ext cx="6742542" cy="0"/>
          </a:xfrm>
          <a:prstGeom prst="line">
            <a:avLst/>
          </a:prstGeom>
          <a:ln w="38100">
            <a:solidFill>
              <a:schemeClr val="tx1">
                <a:lumMod val="75000"/>
                <a:lumOff val="25000"/>
              </a:schemeClr>
            </a:solidFill>
          </a:ln>
          <a:effectLst>
            <a:outerShdw blurRad="50800" dist="38100" dir="5400000" algn="t" rotWithShape="0">
              <a:prstClr val="black">
                <a:alpha val="68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17574D4-78C6-4AEA-93C0-FE446017AB6C}"/>
              </a:ext>
            </a:extLst>
          </p:cNvPr>
          <p:cNvSpPr txBox="1"/>
          <p:nvPr/>
        </p:nvSpPr>
        <p:spPr>
          <a:xfrm>
            <a:off x="1366982" y="92673"/>
            <a:ext cx="7121236" cy="923330"/>
          </a:xfrm>
          <a:prstGeom prst="rect">
            <a:avLst/>
          </a:prstGeom>
          <a:noFill/>
        </p:spPr>
        <p:txBody>
          <a:bodyPr wrap="square" rtlCol="0">
            <a:spAutoFit/>
          </a:bodyPr>
          <a:lstStyle/>
          <a:p>
            <a:r>
              <a:rPr lang="en-US" sz="5400" dirty="0">
                <a:solidFill>
                  <a:srgbClr val="FFC000"/>
                </a:solidFill>
                <a:effectLst>
                  <a:outerShdw blurRad="38100" dist="25400" dir="2700000" algn="tl" rotWithShape="0">
                    <a:prstClr val="black">
                      <a:alpha val="79000"/>
                    </a:prstClr>
                  </a:outerShdw>
                </a:effectLst>
                <a:latin typeface="Harvest" pitchFamily="2" charset="0"/>
              </a:rPr>
              <a:t>Cocaine and crack</a:t>
            </a:r>
          </a:p>
        </p:txBody>
      </p:sp>
      <p:sp>
        <p:nvSpPr>
          <p:cNvPr id="15" name="TextBox 14">
            <a:extLst>
              <a:ext uri="{FF2B5EF4-FFF2-40B4-BE49-F238E27FC236}">
                <a16:creationId xmlns:a16="http://schemas.microsoft.com/office/drawing/2014/main" id="{D89743A1-C3A9-4C18-A30A-F9972B969E5A}"/>
              </a:ext>
            </a:extLst>
          </p:cNvPr>
          <p:cNvSpPr txBox="1"/>
          <p:nvPr/>
        </p:nvSpPr>
        <p:spPr>
          <a:xfrm>
            <a:off x="5781905" y="1583516"/>
            <a:ext cx="6169949" cy="3924151"/>
          </a:xfrm>
          <a:prstGeom prst="rect">
            <a:avLst/>
          </a:prstGeom>
          <a:noFill/>
        </p:spPr>
        <p:txBody>
          <a:bodyPr wrap="square" rtlCol="0">
            <a:spAutoFit/>
          </a:bodyPr>
          <a:lstStyle/>
          <a:p>
            <a:pPr>
              <a:spcAft>
                <a:spcPts val="3000"/>
              </a:spcAft>
            </a:pPr>
            <a:r>
              <a:rPr lang="en-US" sz="2800" b="1" dirty="0">
                <a:solidFill>
                  <a:schemeClr val="bg1">
                    <a:lumMod val="85000"/>
                  </a:schemeClr>
                </a:solidFill>
              </a:rPr>
              <a:t>Powdered cocaine can be snorted or injected into the veins after dissolving in water. Cocaine may also be combined with an opiate like heroin or morphine.  This is known as “</a:t>
            </a:r>
            <a:r>
              <a:rPr lang="en-US" sz="2800" b="1" dirty="0" err="1">
                <a:solidFill>
                  <a:schemeClr val="bg1">
                    <a:lumMod val="85000"/>
                  </a:schemeClr>
                </a:solidFill>
              </a:rPr>
              <a:t>speedballing</a:t>
            </a:r>
            <a:r>
              <a:rPr lang="en-US" sz="2800" b="1" dirty="0">
                <a:solidFill>
                  <a:schemeClr val="bg1">
                    <a:lumMod val="85000"/>
                  </a:schemeClr>
                </a:solidFill>
              </a:rPr>
              <a:t>”</a:t>
            </a:r>
            <a:r>
              <a:rPr lang="en-US" sz="2800" baseline="30000" dirty="0">
                <a:solidFill>
                  <a:schemeClr val="bg1">
                    <a:lumMod val="85000"/>
                  </a:schemeClr>
                </a:solidFill>
              </a:rPr>
              <a:t> 1</a:t>
            </a:r>
            <a:r>
              <a:rPr lang="en-US" sz="2800" b="1" dirty="0">
                <a:solidFill>
                  <a:schemeClr val="bg1">
                    <a:lumMod val="85000"/>
                  </a:schemeClr>
                </a:solidFill>
              </a:rPr>
              <a:t> and is used to balance the effects of each drug. </a:t>
            </a:r>
          </a:p>
          <a:p>
            <a:pPr>
              <a:spcAft>
                <a:spcPts val="3000"/>
              </a:spcAft>
            </a:pPr>
            <a:r>
              <a:rPr lang="en-US" sz="2800" b="1" dirty="0">
                <a:solidFill>
                  <a:schemeClr val="bg1">
                    <a:lumMod val="85000"/>
                  </a:schemeClr>
                </a:solidFill>
              </a:rPr>
              <a:t>Crack may be smoked either alone or top dressed on marijuana or tobacco. </a:t>
            </a:r>
          </a:p>
        </p:txBody>
      </p:sp>
      <p:sp>
        <p:nvSpPr>
          <p:cNvPr id="10" name="Rectangle 9">
            <a:extLst>
              <a:ext uri="{FF2B5EF4-FFF2-40B4-BE49-F238E27FC236}">
                <a16:creationId xmlns:a16="http://schemas.microsoft.com/office/drawing/2014/main" id="{6889CD37-1E9D-4259-8AC1-4DB0AF85876C}"/>
              </a:ext>
            </a:extLst>
          </p:cNvPr>
          <p:cNvSpPr/>
          <p:nvPr/>
        </p:nvSpPr>
        <p:spPr>
          <a:xfrm>
            <a:off x="18476" y="6391565"/>
            <a:ext cx="12173524" cy="466436"/>
          </a:xfrm>
          <a:prstGeom prst="rect">
            <a:avLst/>
          </a:prstGeom>
          <a:solidFill>
            <a:schemeClr val="dk1">
              <a:alpha val="42000"/>
            </a:schemeClr>
          </a:solidFill>
          <a:ln w="25400">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4173423-2B7D-4D47-BB1D-DD6C5AA9C298}"/>
              </a:ext>
            </a:extLst>
          </p:cNvPr>
          <p:cNvSpPr txBox="1"/>
          <p:nvPr/>
        </p:nvSpPr>
        <p:spPr>
          <a:xfrm>
            <a:off x="1358029" y="6456221"/>
            <a:ext cx="11067978" cy="384721"/>
          </a:xfrm>
          <a:prstGeom prst="rect">
            <a:avLst/>
          </a:prstGeom>
          <a:noFill/>
        </p:spPr>
        <p:txBody>
          <a:bodyPr wrap="square" rtlCol="0">
            <a:spAutoFit/>
          </a:bodyPr>
          <a:lstStyle/>
          <a:p>
            <a:pPr marL="228600" indent="-228600">
              <a:spcAft>
                <a:spcPts val="300"/>
              </a:spcAft>
              <a:buAutoNum type="arabicPlain"/>
            </a:pPr>
            <a:r>
              <a:rPr lang="en-US" sz="950" b="0" i="0" dirty="0">
                <a:solidFill>
                  <a:schemeClr val="bg1">
                    <a:lumMod val="50000"/>
                  </a:schemeClr>
                </a:solidFill>
                <a:effectLst/>
                <a:latin typeface="Open Sans" panose="020B0606030504020204" pitchFamily="34" charset="0"/>
              </a:rPr>
              <a:t>Drugs of Abuse.  United States Drug Enforcement Administration. April 13, 2020. </a:t>
            </a:r>
            <a:r>
              <a:rPr lang="en-US" sz="950" b="0" i="1" dirty="0">
                <a:solidFill>
                  <a:schemeClr val="bg1">
                    <a:lumMod val="50000"/>
                  </a:schemeClr>
                </a:solidFill>
                <a:effectLst/>
                <a:latin typeface="Open Sans" panose="020B0606030504020204" pitchFamily="34" charset="0"/>
              </a:rPr>
              <a:t>Available from </a:t>
            </a:r>
            <a:r>
              <a:rPr lang="en-US" sz="950" b="0" i="0" dirty="0">
                <a:solidFill>
                  <a:schemeClr val="bg1">
                    <a:lumMod val="50000"/>
                  </a:schemeClr>
                </a:solidFill>
                <a:effectLst/>
                <a:latin typeface="Open Sans" panose="020B0606030504020204" pitchFamily="34" charset="0"/>
              </a:rPr>
              <a:t>https://www.dea.gov/sites/default/files/2020-04/Drugs%20of%20Abuse%202020-Web%20Version-508%20compliant-4-24-20_0.pdf.  </a:t>
            </a:r>
            <a:r>
              <a:rPr lang="en-US" sz="950" b="0" i="1" dirty="0">
                <a:solidFill>
                  <a:schemeClr val="bg1">
                    <a:lumMod val="50000"/>
                  </a:schemeClr>
                </a:solidFill>
                <a:effectLst/>
                <a:latin typeface="Open Sans" panose="020B0606030504020204" pitchFamily="34" charset="0"/>
              </a:rPr>
              <a:t>Accessed on May 9, 2022.</a:t>
            </a:r>
          </a:p>
        </p:txBody>
      </p:sp>
      <p:pic>
        <p:nvPicPr>
          <p:cNvPr id="8" name="Picture 7">
            <a:extLst>
              <a:ext uri="{FF2B5EF4-FFF2-40B4-BE49-F238E27FC236}">
                <a16:creationId xmlns:a16="http://schemas.microsoft.com/office/drawing/2014/main" id="{B1293BA7-DBE1-4CF7-92DA-415CC278F727}"/>
              </a:ext>
            </a:extLst>
          </p:cNvPr>
          <p:cNvPicPr>
            <a:picLocks noChangeAspect="1"/>
          </p:cNvPicPr>
          <p:nvPr/>
        </p:nvPicPr>
        <p:blipFill>
          <a:blip r:embed="rId3">
            <a:extLst>
              <a:ext uri="{28A0092B-C50C-407E-A947-70E740481C1C}">
                <a14:useLocalDpi xmlns:a14="http://schemas.microsoft.com/office/drawing/2010/main" val="0"/>
              </a:ext>
            </a:extLst>
          </a:blip>
          <a:srcRect l="1840" r="1840"/>
          <a:stretch/>
        </p:blipFill>
        <p:spPr>
          <a:xfrm>
            <a:off x="1108373" y="1921170"/>
            <a:ext cx="4331791" cy="3248844"/>
          </a:xfrm>
          <a:prstGeom prst="roundRect">
            <a:avLst>
              <a:gd name="adj" fmla="val 8594"/>
            </a:avLst>
          </a:prstGeom>
          <a:solidFill>
            <a:srgbClr val="FFFFFF">
              <a:shade val="85000"/>
            </a:srgbClr>
          </a:solidFill>
          <a:ln w="38100">
            <a:solidFill>
              <a:schemeClr val="tx1">
                <a:lumMod val="65000"/>
                <a:lumOff val="35000"/>
              </a:schemeClr>
            </a:solidFill>
          </a:ln>
          <a:effectLst>
            <a:outerShdw blurRad="50800" dist="38100" dir="2700000" algn="tl" rotWithShape="0">
              <a:prstClr val="black">
                <a:alpha val="70000"/>
              </a:prstClr>
            </a:outerShdw>
          </a:effectLst>
        </p:spPr>
      </p:pic>
    </p:spTree>
    <p:extLst>
      <p:ext uri="{BB962C8B-B14F-4D97-AF65-F5344CB8AC3E}">
        <p14:creationId xmlns:p14="http://schemas.microsoft.com/office/powerpoint/2010/main" val="214595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F1D5107-465A-46D0-8278-6EE2B428BC62}"/>
              </a:ext>
            </a:extLst>
          </p:cNvPr>
          <p:cNvSpPr/>
          <p:nvPr/>
        </p:nvSpPr>
        <p:spPr>
          <a:xfrm>
            <a:off x="1009801" y="1542473"/>
            <a:ext cx="11062127" cy="4616432"/>
          </a:xfrm>
          <a:prstGeom prst="rect">
            <a:avLst/>
          </a:prstGeom>
          <a:solidFill>
            <a:schemeClr val="dk1">
              <a:alpha val="48000"/>
            </a:schemeClr>
          </a:solidFill>
          <a:ln w="25400">
            <a:solidFill>
              <a:schemeClr val="tx1">
                <a:lumMod val="95000"/>
                <a:lumOff val="5000"/>
              </a:schemeClr>
            </a:solidFill>
          </a:ln>
          <a:effectLst>
            <a:outerShdw blurRad="101600" dist="38100" dir="5400000" algn="t" rotWithShape="0">
              <a:prstClr val="black">
                <a:alpha val="8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489D26-B7F1-4487-AAD3-8F1682EC6980}"/>
              </a:ext>
            </a:extLst>
          </p:cNvPr>
          <p:cNvSpPr/>
          <p:nvPr/>
        </p:nvSpPr>
        <p:spPr>
          <a:xfrm>
            <a:off x="4" y="0"/>
            <a:ext cx="898963" cy="6858000"/>
          </a:xfrm>
          <a:prstGeom prst="rect">
            <a:avLst/>
          </a:prstGeom>
          <a:solidFill>
            <a:schemeClr val="dk1">
              <a:alpha val="94000"/>
            </a:schemeClr>
          </a:solidFill>
          <a:ln w="25400">
            <a:noFill/>
          </a:ln>
          <a:effectLst>
            <a:outerShdw blurRad="101600" dist="38100" algn="l" rotWithShape="0">
              <a:prstClr val="black">
                <a:alpha val="77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786210-B3F2-4EC2-9B51-66BC0692EB53}"/>
              </a:ext>
            </a:extLst>
          </p:cNvPr>
          <p:cNvSpPr txBox="1"/>
          <p:nvPr/>
        </p:nvSpPr>
        <p:spPr>
          <a:xfrm>
            <a:off x="67941" y="1168281"/>
            <a:ext cx="738664" cy="5371062"/>
          </a:xfrm>
          <a:prstGeom prst="rect">
            <a:avLst/>
          </a:prstGeom>
          <a:noFill/>
        </p:spPr>
        <p:txBody>
          <a:bodyPr vert="vert270" wrap="square" rtlCol="0">
            <a:spAutoFit/>
          </a:bodyPr>
          <a:lstStyle/>
          <a:p>
            <a:pPr algn="ctr">
              <a:spcAft>
                <a:spcPts val="1200"/>
              </a:spcAft>
            </a:pPr>
            <a:r>
              <a:rPr lang="en-US" sz="3600" dirty="0">
                <a:solidFill>
                  <a:schemeClr val="bg1">
                    <a:lumMod val="75000"/>
                    <a:alpha val="24000"/>
                  </a:schemeClr>
                </a:solidFill>
                <a:latin typeface="Harvest" pitchFamily="2" charset="0"/>
              </a:rPr>
              <a:t>Kratom</a:t>
            </a:r>
          </a:p>
        </p:txBody>
      </p:sp>
      <p:cxnSp>
        <p:nvCxnSpPr>
          <p:cNvPr id="11" name="Straight Connector 10">
            <a:extLst>
              <a:ext uri="{FF2B5EF4-FFF2-40B4-BE49-F238E27FC236}">
                <a16:creationId xmlns:a16="http://schemas.microsoft.com/office/drawing/2014/main" id="{A39E419C-198A-4553-B58F-408BBB3E0F54}"/>
              </a:ext>
            </a:extLst>
          </p:cNvPr>
          <p:cNvCxnSpPr/>
          <p:nvPr/>
        </p:nvCxnSpPr>
        <p:spPr>
          <a:xfrm>
            <a:off x="898967" y="0"/>
            <a:ext cx="0" cy="6858000"/>
          </a:xfrm>
          <a:prstGeom prst="line">
            <a:avLst/>
          </a:prstGeom>
          <a:ln w="19050">
            <a:solidFill>
              <a:schemeClr val="bg2">
                <a:lumMod val="25000"/>
                <a:alpha val="56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C799B-28CE-4171-B62D-CEE5DB78EEA8}"/>
              </a:ext>
            </a:extLst>
          </p:cNvPr>
          <p:cNvCxnSpPr>
            <a:cxnSpLocks/>
          </p:cNvCxnSpPr>
          <p:nvPr/>
        </p:nvCxnSpPr>
        <p:spPr>
          <a:xfrm>
            <a:off x="18476" y="905167"/>
            <a:ext cx="7467640" cy="0"/>
          </a:xfrm>
          <a:prstGeom prst="line">
            <a:avLst/>
          </a:prstGeom>
          <a:ln w="38100">
            <a:solidFill>
              <a:schemeClr val="tx1">
                <a:lumMod val="75000"/>
                <a:lumOff val="25000"/>
              </a:schemeClr>
            </a:solidFill>
          </a:ln>
          <a:effectLst>
            <a:outerShdw blurRad="50800" dist="38100" dir="5400000" algn="t" rotWithShape="0">
              <a:prstClr val="black">
                <a:alpha val="68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17574D4-78C6-4AEA-93C0-FE446017AB6C}"/>
              </a:ext>
            </a:extLst>
          </p:cNvPr>
          <p:cNvSpPr txBox="1"/>
          <p:nvPr/>
        </p:nvSpPr>
        <p:spPr>
          <a:xfrm>
            <a:off x="1366982" y="92673"/>
            <a:ext cx="7121236" cy="923330"/>
          </a:xfrm>
          <a:prstGeom prst="rect">
            <a:avLst/>
          </a:prstGeom>
          <a:noFill/>
        </p:spPr>
        <p:txBody>
          <a:bodyPr wrap="square" rtlCol="0">
            <a:spAutoFit/>
          </a:bodyPr>
          <a:lstStyle/>
          <a:p>
            <a:r>
              <a:rPr lang="en-US" sz="5400" dirty="0">
                <a:solidFill>
                  <a:srgbClr val="FFC000"/>
                </a:solidFill>
                <a:effectLst>
                  <a:outerShdw blurRad="38100" dist="25400" dir="2700000" algn="tl" rotWithShape="0">
                    <a:prstClr val="black">
                      <a:alpha val="79000"/>
                    </a:prstClr>
                  </a:outerShdw>
                </a:effectLst>
                <a:latin typeface="Harvest" pitchFamily="2" charset="0"/>
              </a:rPr>
              <a:t>Kratom (Thang, Thom)</a:t>
            </a:r>
          </a:p>
        </p:txBody>
      </p:sp>
      <p:sp>
        <p:nvSpPr>
          <p:cNvPr id="10" name="TextBox 9">
            <a:extLst>
              <a:ext uri="{FF2B5EF4-FFF2-40B4-BE49-F238E27FC236}">
                <a16:creationId xmlns:a16="http://schemas.microsoft.com/office/drawing/2014/main" id="{62373230-99E0-4433-B2D7-3191A4B6E6FD}"/>
              </a:ext>
            </a:extLst>
          </p:cNvPr>
          <p:cNvSpPr txBox="1"/>
          <p:nvPr/>
        </p:nvSpPr>
        <p:spPr>
          <a:xfrm>
            <a:off x="1742639" y="1717662"/>
            <a:ext cx="7213600" cy="3293209"/>
          </a:xfrm>
          <a:prstGeom prst="rect">
            <a:avLst/>
          </a:prstGeom>
          <a:noFill/>
        </p:spPr>
        <p:txBody>
          <a:bodyPr wrap="square" rtlCol="0">
            <a:spAutoFit/>
          </a:bodyPr>
          <a:lstStyle/>
          <a:p>
            <a:pPr>
              <a:spcAft>
                <a:spcPts val="1200"/>
              </a:spcAft>
            </a:pPr>
            <a:r>
              <a:rPr lang="en-US" sz="2800" b="1" dirty="0">
                <a:solidFill>
                  <a:schemeClr val="bg1">
                    <a:lumMod val="85000"/>
                  </a:schemeClr>
                </a:solidFill>
              </a:rPr>
              <a:t>Mixed effects:</a:t>
            </a:r>
          </a:p>
          <a:p>
            <a:pPr marL="457200" indent="-457200">
              <a:spcAft>
                <a:spcPts val="1200"/>
              </a:spcAft>
              <a:buFont typeface="Wingdings" panose="05000000000000000000" pitchFamily="2" charset="2"/>
              <a:buChar char="§"/>
            </a:pPr>
            <a:r>
              <a:rPr lang="en-US" sz="2800" b="1" dirty="0">
                <a:solidFill>
                  <a:schemeClr val="bg1">
                    <a:lumMod val="85000"/>
                  </a:schemeClr>
                </a:solidFill>
              </a:rPr>
              <a:t>Low doses – Stimulant effect</a:t>
            </a:r>
          </a:p>
          <a:p>
            <a:pPr marL="457200" indent="-457200">
              <a:spcAft>
                <a:spcPts val="1200"/>
              </a:spcAft>
              <a:buFont typeface="Wingdings" panose="05000000000000000000" pitchFamily="2" charset="2"/>
              <a:buChar char="§"/>
            </a:pPr>
            <a:r>
              <a:rPr lang="en-US" sz="2800" b="1" dirty="0">
                <a:solidFill>
                  <a:schemeClr val="bg1">
                    <a:lumMod val="85000"/>
                  </a:schemeClr>
                </a:solidFill>
              </a:rPr>
              <a:t>High doses – Sedative effect</a:t>
            </a:r>
          </a:p>
          <a:p>
            <a:pPr marL="457200" indent="-457200">
              <a:spcAft>
                <a:spcPts val="1200"/>
              </a:spcAft>
              <a:buFont typeface="Wingdings" panose="05000000000000000000" pitchFamily="2" charset="2"/>
              <a:buChar char="§"/>
            </a:pPr>
            <a:r>
              <a:rPr lang="en-US" sz="2800" b="1" dirty="0">
                <a:solidFill>
                  <a:schemeClr val="bg1">
                    <a:lumMod val="85000"/>
                  </a:schemeClr>
                </a:solidFill>
              </a:rPr>
              <a:t>Plant has 2 major psychoactive ingredients</a:t>
            </a:r>
          </a:p>
          <a:p>
            <a:pPr marL="457200" indent="-457200">
              <a:spcAft>
                <a:spcPts val="1200"/>
              </a:spcAft>
              <a:buFont typeface="Wingdings" panose="05000000000000000000" pitchFamily="2" charset="2"/>
              <a:buChar char="§"/>
            </a:pPr>
            <a:r>
              <a:rPr lang="en-US" sz="2800" b="1" dirty="0">
                <a:solidFill>
                  <a:schemeClr val="bg1">
                    <a:lumMod val="85000"/>
                  </a:schemeClr>
                </a:solidFill>
              </a:rPr>
              <a:t>Consumed – Crushed and smoked, made into tea or placed in oral gel capsules</a:t>
            </a:r>
          </a:p>
        </p:txBody>
      </p:sp>
      <p:sp>
        <p:nvSpPr>
          <p:cNvPr id="16" name="TextBox 15">
            <a:extLst>
              <a:ext uri="{FF2B5EF4-FFF2-40B4-BE49-F238E27FC236}">
                <a16:creationId xmlns:a16="http://schemas.microsoft.com/office/drawing/2014/main" id="{F3AE0A03-FB74-4AD0-BCF6-976DED5EA415}"/>
              </a:ext>
            </a:extLst>
          </p:cNvPr>
          <p:cNvSpPr txBox="1"/>
          <p:nvPr/>
        </p:nvSpPr>
        <p:spPr>
          <a:xfrm>
            <a:off x="9433616" y="3771801"/>
            <a:ext cx="2638312" cy="584775"/>
          </a:xfrm>
          <a:prstGeom prst="rect">
            <a:avLst/>
          </a:prstGeom>
          <a:noFill/>
        </p:spPr>
        <p:txBody>
          <a:bodyPr wrap="square" rtlCol="0">
            <a:spAutoFit/>
          </a:bodyPr>
          <a:lstStyle/>
          <a:p>
            <a:pPr>
              <a:spcAft>
                <a:spcPts val="1200"/>
              </a:spcAft>
            </a:pPr>
            <a:r>
              <a:rPr lang="en-US" sz="1600" b="1" dirty="0">
                <a:solidFill>
                  <a:schemeClr val="accent6">
                    <a:lumMod val="75000"/>
                  </a:schemeClr>
                </a:solidFill>
              </a:rPr>
              <a:t>Kratom, Native to Southeast Asia.  </a:t>
            </a:r>
          </a:p>
        </p:txBody>
      </p:sp>
      <p:pic>
        <p:nvPicPr>
          <p:cNvPr id="8" name="Picture 7">
            <a:extLst>
              <a:ext uri="{FF2B5EF4-FFF2-40B4-BE49-F238E27FC236}">
                <a16:creationId xmlns:a16="http://schemas.microsoft.com/office/drawing/2014/main" id="{5B417F16-C576-705D-9917-F6DA5D559334}"/>
              </a:ext>
            </a:extLst>
          </p:cNvPr>
          <p:cNvPicPr>
            <a:picLocks noChangeAspect="1"/>
          </p:cNvPicPr>
          <p:nvPr/>
        </p:nvPicPr>
        <p:blipFill>
          <a:blip r:embed="rId3"/>
          <a:stretch>
            <a:fillRect/>
          </a:stretch>
        </p:blipFill>
        <p:spPr>
          <a:xfrm>
            <a:off x="6736358" y="972235"/>
            <a:ext cx="5177975" cy="2588988"/>
          </a:xfrm>
          <a:prstGeom prst="rect">
            <a:avLst/>
          </a:prstGeom>
        </p:spPr>
      </p:pic>
      <p:pic>
        <p:nvPicPr>
          <p:cNvPr id="12" name="Picture 11">
            <a:extLst>
              <a:ext uri="{FF2B5EF4-FFF2-40B4-BE49-F238E27FC236}">
                <a16:creationId xmlns:a16="http://schemas.microsoft.com/office/drawing/2014/main" id="{B7669676-E4B4-3768-9227-334F5C565023}"/>
              </a:ext>
            </a:extLst>
          </p:cNvPr>
          <p:cNvPicPr>
            <a:picLocks noChangeAspect="1"/>
          </p:cNvPicPr>
          <p:nvPr/>
        </p:nvPicPr>
        <p:blipFill>
          <a:blip r:embed="rId4"/>
          <a:stretch>
            <a:fillRect/>
          </a:stretch>
        </p:blipFill>
        <p:spPr>
          <a:xfrm>
            <a:off x="8306204" y="4567155"/>
            <a:ext cx="3765724" cy="2118220"/>
          </a:xfrm>
          <a:prstGeom prst="rect">
            <a:avLst/>
          </a:prstGeom>
        </p:spPr>
      </p:pic>
    </p:spTree>
    <p:extLst>
      <p:ext uri="{BB962C8B-B14F-4D97-AF65-F5344CB8AC3E}">
        <p14:creationId xmlns:p14="http://schemas.microsoft.com/office/powerpoint/2010/main" val="411896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F4C799B-28CE-4171-B62D-CEE5DB78EEA8}"/>
              </a:ext>
            </a:extLst>
          </p:cNvPr>
          <p:cNvCxnSpPr>
            <a:cxnSpLocks/>
          </p:cNvCxnSpPr>
          <p:nvPr/>
        </p:nvCxnSpPr>
        <p:spPr>
          <a:xfrm>
            <a:off x="18476" y="1016003"/>
            <a:ext cx="6548579" cy="0"/>
          </a:xfrm>
          <a:prstGeom prst="line">
            <a:avLst/>
          </a:prstGeom>
          <a:ln w="38100">
            <a:solidFill>
              <a:schemeClr val="tx1">
                <a:lumMod val="75000"/>
                <a:lumOff val="25000"/>
              </a:schemeClr>
            </a:solidFill>
          </a:ln>
          <a:effectLst>
            <a:outerShdw blurRad="50800" dist="38100" dir="5400000" algn="t" rotWithShape="0">
              <a:prstClr val="black">
                <a:alpha val="68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17574D4-78C6-4AEA-93C0-FE446017AB6C}"/>
              </a:ext>
            </a:extLst>
          </p:cNvPr>
          <p:cNvSpPr txBox="1"/>
          <p:nvPr/>
        </p:nvSpPr>
        <p:spPr>
          <a:xfrm>
            <a:off x="92363" y="212896"/>
            <a:ext cx="7176655" cy="923330"/>
          </a:xfrm>
          <a:prstGeom prst="rect">
            <a:avLst/>
          </a:prstGeom>
          <a:noFill/>
        </p:spPr>
        <p:txBody>
          <a:bodyPr wrap="square" rtlCol="0">
            <a:spAutoFit/>
          </a:bodyPr>
          <a:lstStyle/>
          <a:p>
            <a:pPr algn="ctr"/>
            <a:r>
              <a:rPr lang="en-US" sz="5400" dirty="0">
                <a:solidFill>
                  <a:srgbClr val="FFC000"/>
                </a:solidFill>
                <a:effectLst>
                  <a:outerShdw blurRad="38100" dist="25400" dir="2700000" algn="tl" rotWithShape="0">
                    <a:prstClr val="black">
                      <a:alpha val="79000"/>
                    </a:prstClr>
                  </a:outerShdw>
                </a:effectLst>
                <a:latin typeface="Harvest" pitchFamily="2" charset="0"/>
              </a:rPr>
              <a:t>Financial Disclosure</a:t>
            </a:r>
          </a:p>
        </p:txBody>
      </p:sp>
      <p:sp>
        <p:nvSpPr>
          <p:cNvPr id="5" name="Rectangle 4">
            <a:extLst>
              <a:ext uri="{FF2B5EF4-FFF2-40B4-BE49-F238E27FC236}">
                <a16:creationId xmlns:a16="http://schemas.microsoft.com/office/drawing/2014/main" id="{39489D26-B7F1-4487-AAD3-8F1682EC6980}"/>
              </a:ext>
            </a:extLst>
          </p:cNvPr>
          <p:cNvSpPr/>
          <p:nvPr/>
        </p:nvSpPr>
        <p:spPr>
          <a:xfrm>
            <a:off x="1279236" y="1403928"/>
            <a:ext cx="9633528" cy="4571999"/>
          </a:xfrm>
          <a:prstGeom prst="rect">
            <a:avLst/>
          </a:prstGeom>
          <a:solidFill>
            <a:schemeClr val="dk1">
              <a:alpha val="94000"/>
            </a:schemeClr>
          </a:solidFill>
          <a:ln w="25400">
            <a:solidFill>
              <a:schemeClr val="tx1">
                <a:lumMod val="75000"/>
                <a:lumOff val="2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B432BBE-F23C-4072-B474-433F0FC397D9}"/>
              </a:ext>
            </a:extLst>
          </p:cNvPr>
          <p:cNvSpPr txBox="1"/>
          <p:nvPr/>
        </p:nvSpPr>
        <p:spPr>
          <a:xfrm>
            <a:off x="1565223" y="1613118"/>
            <a:ext cx="5998044" cy="1815882"/>
          </a:xfrm>
          <a:prstGeom prst="rect">
            <a:avLst/>
          </a:prstGeom>
          <a:noFill/>
        </p:spPr>
        <p:txBody>
          <a:bodyPr wrap="square" rtlCol="0">
            <a:spAutoFit/>
          </a:bodyPr>
          <a:lstStyle/>
          <a:p>
            <a:r>
              <a:rPr lang="en-US" sz="2800" b="1" dirty="0">
                <a:solidFill>
                  <a:schemeClr val="bg1">
                    <a:lumMod val="85000"/>
                  </a:schemeClr>
                </a:solidFill>
                <a:effectLst>
                  <a:outerShdw blurRad="50800" dist="38100" dir="2700000" algn="tl" rotWithShape="0">
                    <a:prstClr val="black">
                      <a:alpha val="62000"/>
                    </a:prstClr>
                  </a:outerShdw>
                </a:effectLst>
              </a:rPr>
              <a:t>I have no actual or potential conflict of interest in relation to this program, and no financial interest in any product mentioned in this presentation.</a:t>
            </a:r>
            <a:endParaRPr lang="en-US" sz="2400" dirty="0">
              <a:solidFill>
                <a:schemeClr val="bg1">
                  <a:lumMod val="85000"/>
                </a:schemeClr>
              </a:solidFill>
              <a:effectLst>
                <a:outerShdw blurRad="50800" dist="38100" dir="2700000" algn="tl" rotWithShape="0">
                  <a:prstClr val="black">
                    <a:alpha val="62000"/>
                  </a:prstClr>
                </a:outerShdw>
              </a:effectLst>
            </a:endParaRPr>
          </a:p>
        </p:txBody>
      </p:sp>
      <p:sp>
        <p:nvSpPr>
          <p:cNvPr id="8" name="TextBox 7">
            <a:extLst>
              <a:ext uri="{FF2B5EF4-FFF2-40B4-BE49-F238E27FC236}">
                <a16:creationId xmlns:a16="http://schemas.microsoft.com/office/drawing/2014/main" id="{0876B9F8-DD6F-449D-AC7F-3799C5392423}"/>
              </a:ext>
            </a:extLst>
          </p:cNvPr>
          <p:cNvSpPr txBox="1"/>
          <p:nvPr/>
        </p:nvSpPr>
        <p:spPr>
          <a:xfrm>
            <a:off x="1565223" y="3805566"/>
            <a:ext cx="9347541" cy="1938992"/>
          </a:xfrm>
          <a:prstGeom prst="rect">
            <a:avLst/>
          </a:prstGeom>
          <a:noFill/>
        </p:spPr>
        <p:txBody>
          <a:bodyPr wrap="square" rtlCol="0">
            <a:spAutoFit/>
          </a:bodyPr>
          <a:lstStyle/>
          <a:p>
            <a:r>
              <a:rPr lang="en-US" sz="2400" dirty="0">
                <a:solidFill>
                  <a:schemeClr val="bg1">
                    <a:lumMod val="85000"/>
                  </a:schemeClr>
                </a:solidFill>
              </a:rPr>
              <a:t>Trade names may be mentioned, but this is to provide clarification on products or devices commonly encountered by the medical community. No endorsement should be implied. Any opinions expressed during this presentation are of my own and do not reflect the opinion or position of University Medical Center, its agents, or any of its affiliates.</a:t>
            </a:r>
          </a:p>
        </p:txBody>
      </p:sp>
      <p:pic>
        <p:nvPicPr>
          <p:cNvPr id="9" name="Picture 8">
            <a:extLst>
              <a:ext uri="{FF2B5EF4-FFF2-40B4-BE49-F238E27FC236}">
                <a16:creationId xmlns:a16="http://schemas.microsoft.com/office/drawing/2014/main" id="{652D884E-461B-42D3-88C7-F170218B76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63268" y="1270460"/>
            <a:ext cx="4628732" cy="305937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55860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BE9B57-63BE-4831-81BE-A44999879475}"/>
              </a:ext>
            </a:extLst>
          </p:cNvPr>
          <p:cNvSpPr/>
          <p:nvPr/>
        </p:nvSpPr>
        <p:spPr>
          <a:xfrm>
            <a:off x="18476" y="6334779"/>
            <a:ext cx="12173524" cy="523221"/>
          </a:xfrm>
          <a:prstGeom prst="rect">
            <a:avLst/>
          </a:prstGeom>
          <a:solidFill>
            <a:schemeClr val="dk1">
              <a:alpha val="42000"/>
            </a:schemeClr>
          </a:solidFill>
          <a:ln w="25400">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F1D5107-465A-46D0-8278-6EE2B428BC62}"/>
              </a:ext>
            </a:extLst>
          </p:cNvPr>
          <p:cNvSpPr/>
          <p:nvPr/>
        </p:nvSpPr>
        <p:spPr>
          <a:xfrm>
            <a:off x="1274620" y="1293093"/>
            <a:ext cx="10483268" cy="4889407"/>
          </a:xfrm>
          <a:prstGeom prst="rect">
            <a:avLst/>
          </a:prstGeom>
          <a:solidFill>
            <a:schemeClr val="dk1">
              <a:alpha val="48000"/>
            </a:schemeClr>
          </a:solidFill>
          <a:ln w="25400">
            <a:solidFill>
              <a:schemeClr val="tx1">
                <a:lumMod val="95000"/>
                <a:lumOff val="5000"/>
              </a:schemeClr>
            </a:solidFill>
          </a:ln>
          <a:effectLst>
            <a:outerShdw blurRad="101600" dist="38100" dir="5400000" algn="t" rotWithShape="0">
              <a:prstClr val="black">
                <a:alpha val="8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489D26-B7F1-4487-AAD3-8F1682EC6980}"/>
              </a:ext>
            </a:extLst>
          </p:cNvPr>
          <p:cNvSpPr/>
          <p:nvPr/>
        </p:nvSpPr>
        <p:spPr>
          <a:xfrm>
            <a:off x="4" y="0"/>
            <a:ext cx="898963" cy="6858000"/>
          </a:xfrm>
          <a:prstGeom prst="rect">
            <a:avLst/>
          </a:prstGeom>
          <a:solidFill>
            <a:schemeClr val="dk1">
              <a:alpha val="94000"/>
            </a:schemeClr>
          </a:solidFill>
          <a:ln w="25400">
            <a:noFill/>
          </a:ln>
          <a:effectLst>
            <a:outerShdw blurRad="101600" dist="38100" algn="l" rotWithShape="0">
              <a:prstClr val="black">
                <a:alpha val="77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786210-B3F2-4EC2-9B51-66BC0692EB53}"/>
              </a:ext>
            </a:extLst>
          </p:cNvPr>
          <p:cNvSpPr txBox="1"/>
          <p:nvPr/>
        </p:nvSpPr>
        <p:spPr>
          <a:xfrm>
            <a:off x="67941" y="1168281"/>
            <a:ext cx="738664" cy="5371062"/>
          </a:xfrm>
          <a:prstGeom prst="rect">
            <a:avLst/>
          </a:prstGeom>
          <a:noFill/>
        </p:spPr>
        <p:txBody>
          <a:bodyPr vert="vert270" wrap="square" rtlCol="0">
            <a:spAutoFit/>
          </a:bodyPr>
          <a:lstStyle/>
          <a:p>
            <a:pPr algn="ctr">
              <a:spcAft>
                <a:spcPts val="1200"/>
              </a:spcAft>
            </a:pPr>
            <a:r>
              <a:rPr lang="en-US" sz="3600" dirty="0">
                <a:solidFill>
                  <a:schemeClr val="bg1">
                    <a:lumMod val="75000"/>
                    <a:alpha val="24000"/>
                  </a:schemeClr>
                </a:solidFill>
                <a:latin typeface="Harvest" pitchFamily="2" charset="0"/>
              </a:rPr>
              <a:t>Too much of a bad thing</a:t>
            </a:r>
          </a:p>
        </p:txBody>
      </p:sp>
      <p:cxnSp>
        <p:nvCxnSpPr>
          <p:cNvPr id="11" name="Straight Connector 10">
            <a:extLst>
              <a:ext uri="{FF2B5EF4-FFF2-40B4-BE49-F238E27FC236}">
                <a16:creationId xmlns:a16="http://schemas.microsoft.com/office/drawing/2014/main" id="{A39E419C-198A-4553-B58F-408BBB3E0F54}"/>
              </a:ext>
            </a:extLst>
          </p:cNvPr>
          <p:cNvCxnSpPr/>
          <p:nvPr/>
        </p:nvCxnSpPr>
        <p:spPr>
          <a:xfrm>
            <a:off x="898967" y="0"/>
            <a:ext cx="0" cy="6858000"/>
          </a:xfrm>
          <a:prstGeom prst="line">
            <a:avLst/>
          </a:prstGeom>
          <a:ln w="19050">
            <a:solidFill>
              <a:schemeClr val="bg2">
                <a:lumMod val="25000"/>
                <a:alpha val="56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C799B-28CE-4171-B62D-CEE5DB78EEA8}"/>
              </a:ext>
            </a:extLst>
          </p:cNvPr>
          <p:cNvCxnSpPr>
            <a:cxnSpLocks/>
          </p:cNvCxnSpPr>
          <p:nvPr/>
        </p:nvCxnSpPr>
        <p:spPr>
          <a:xfrm>
            <a:off x="18476" y="905167"/>
            <a:ext cx="7213597" cy="0"/>
          </a:xfrm>
          <a:prstGeom prst="line">
            <a:avLst/>
          </a:prstGeom>
          <a:ln w="38100">
            <a:solidFill>
              <a:schemeClr val="tx1">
                <a:lumMod val="75000"/>
                <a:lumOff val="25000"/>
              </a:schemeClr>
            </a:solidFill>
          </a:ln>
          <a:effectLst>
            <a:outerShdw blurRad="50800" dist="38100" dir="5400000" algn="t" rotWithShape="0">
              <a:prstClr val="black">
                <a:alpha val="68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17574D4-78C6-4AEA-93C0-FE446017AB6C}"/>
              </a:ext>
            </a:extLst>
          </p:cNvPr>
          <p:cNvSpPr txBox="1"/>
          <p:nvPr/>
        </p:nvSpPr>
        <p:spPr>
          <a:xfrm>
            <a:off x="1366982" y="92673"/>
            <a:ext cx="7121236" cy="923330"/>
          </a:xfrm>
          <a:prstGeom prst="rect">
            <a:avLst/>
          </a:prstGeom>
          <a:noFill/>
        </p:spPr>
        <p:txBody>
          <a:bodyPr wrap="square" rtlCol="0">
            <a:spAutoFit/>
          </a:bodyPr>
          <a:lstStyle/>
          <a:p>
            <a:r>
              <a:rPr lang="en-US" sz="5400" dirty="0">
                <a:solidFill>
                  <a:srgbClr val="FFC000"/>
                </a:solidFill>
                <a:effectLst>
                  <a:outerShdw blurRad="38100" dist="25400" dir="2700000" algn="tl" rotWithShape="0">
                    <a:prstClr val="black">
                      <a:alpha val="79000"/>
                    </a:prstClr>
                  </a:outerShdw>
                </a:effectLst>
                <a:latin typeface="Harvest" pitchFamily="2" charset="0"/>
              </a:rPr>
              <a:t>Stimulant overdose</a:t>
            </a:r>
          </a:p>
        </p:txBody>
      </p:sp>
      <p:sp>
        <p:nvSpPr>
          <p:cNvPr id="12" name="TextBox 11">
            <a:extLst>
              <a:ext uri="{FF2B5EF4-FFF2-40B4-BE49-F238E27FC236}">
                <a16:creationId xmlns:a16="http://schemas.microsoft.com/office/drawing/2014/main" id="{8B5ABF63-74D3-4E49-844D-D0078A6B8BFF}"/>
              </a:ext>
            </a:extLst>
          </p:cNvPr>
          <p:cNvSpPr txBox="1"/>
          <p:nvPr/>
        </p:nvSpPr>
        <p:spPr>
          <a:xfrm>
            <a:off x="1274618" y="6439417"/>
            <a:ext cx="10483269" cy="400110"/>
          </a:xfrm>
          <a:prstGeom prst="rect">
            <a:avLst/>
          </a:prstGeom>
          <a:noFill/>
        </p:spPr>
        <p:txBody>
          <a:bodyPr wrap="square" rtlCol="0">
            <a:spAutoFit/>
          </a:bodyPr>
          <a:lstStyle/>
          <a:p>
            <a:pPr marL="228600" indent="-228600">
              <a:spcAft>
                <a:spcPts val="300"/>
              </a:spcAft>
              <a:buAutoNum type="arabicPlain"/>
            </a:pPr>
            <a:r>
              <a:rPr lang="en-US" sz="1000" dirty="0" err="1">
                <a:solidFill>
                  <a:schemeClr val="bg1">
                    <a:lumMod val="50000"/>
                  </a:schemeClr>
                </a:solidFill>
              </a:rPr>
              <a:t>Vasan</a:t>
            </a:r>
            <a:r>
              <a:rPr lang="en-US" sz="1000" dirty="0">
                <a:solidFill>
                  <a:schemeClr val="bg1">
                    <a:lumMod val="50000"/>
                  </a:schemeClr>
                </a:solidFill>
              </a:rPr>
              <a:t> S, Olango GJ. Amphetamine Toxicity. [Updated 2021 Jul 10]. </a:t>
            </a:r>
            <a:r>
              <a:rPr lang="en-US" sz="1000" i="1" dirty="0">
                <a:solidFill>
                  <a:schemeClr val="bg1">
                    <a:lumMod val="50000"/>
                  </a:schemeClr>
                </a:solidFill>
              </a:rPr>
              <a:t>In</a:t>
            </a:r>
            <a:r>
              <a:rPr lang="en-US" sz="1000" dirty="0">
                <a:solidFill>
                  <a:schemeClr val="bg1">
                    <a:lumMod val="50000"/>
                  </a:schemeClr>
                </a:solidFill>
              </a:rPr>
              <a:t>: </a:t>
            </a:r>
            <a:r>
              <a:rPr lang="en-US" sz="1000" dirty="0" err="1">
                <a:solidFill>
                  <a:schemeClr val="bg1">
                    <a:lumMod val="50000"/>
                  </a:schemeClr>
                </a:solidFill>
              </a:rPr>
              <a:t>StatPearls</a:t>
            </a:r>
            <a:r>
              <a:rPr lang="en-US" sz="1000" dirty="0">
                <a:solidFill>
                  <a:schemeClr val="bg1">
                    <a:lumMod val="50000"/>
                  </a:schemeClr>
                </a:solidFill>
              </a:rPr>
              <a:t> [Internet]. Treasure Island (FL): </a:t>
            </a:r>
            <a:r>
              <a:rPr lang="en-US" sz="1000" dirty="0" err="1">
                <a:solidFill>
                  <a:schemeClr val="bg1">
                    <a:lumMod val="50000"/>
                  </a:schemeClr>
                </a:solidFill>
              </a:rPr>
              <a:t>StatPearls</a:t>
            </a:r>
            <a:r>
              <a:rPr lang="en-US" sz="1000" dirty="0">
                <a:solidFill>
                  <a:schemeClr val="bg1">
                    <a:lumMod val="50000"/>
                  </a:schemeClr>
                </a:solidFill>
              </a:rPr>
              <a:t> Publishing; 2022 Jan-. </a:t>
            </a:r>
            <a:r>
              <a:rPr lang="en-US" sz="1000" i="1" dirty="0">
                <a:solidFill>
                  <a:schemeClr val="bg1">
                    <a:lumMod val="50000"/>
                  </a:schemeClr>
                </a:solidFill>
              </a:rPr>
              <a:t>Available from</a:t>
            </a:r>
            <a:r>
              <a:rPr lang="en-US" sz="1000" dirty="0">
                <a:solidFill>
                  <a:schemeClr val="bg1">
                    <a:lumMod val="50000"/>
                  </a:schemeClr>
                </a:solidFill>
              </a:rPr>
              <a:t>: https://www.ncbi.nlm.nih.gov/books/NBK470276/.  </a:t>
            </a:r>
            <a:r>
              <a:rPr lang="en-US" sz="1000" i="1" dirty="0">
                <a:solidFill>
                  <a:schemeClr val="bg1">
                    <a:lumMod val="50000"/>
                  </a:schemeClr>
                </a:solidFill>
              </a:rPr>
              <a:t>Accessed May 14, 2022</a:t>
            </a:r>
            <a:r>
              <a:rPr lang="en-US" sz="1000" dirty="0">
                <a:solidFill>
                  <a:schemeClr val="bg1">
                    <a:lumMod val="50000"/>
                  </a:schemeClr>
                </a:solidFill>
              </a:rPr>
              <a:t>.</a:t>
            </a:r>
          </a:p>
        </p:txBody>
      </p:sp>
      <p:graphicFrame>
        <p:nvGraphicFramePr>
          <p:cNvPr id="4" name="Table 5">
            <a:extLst>
              <a:ext uri="{FF2B5EF4-FFF2-40B4-BE49-F238E27FC236}">
                <a16:creationId xmlns:a16="http://schemas.microsoft.com/office/drawing/2014/main" id="{AAC1EEBC-A395-4966-89BB-96DAFD20C111}"/>
              </a:ext>
            </a:extLst>
          </p:cNvPr>
          <p:cNvGraphicFramePr>
            <a:graphicFrameLocks noGrp="1"/>
          </p:cNvGraphicFramePr>
          <p:nvPr>
            <p:extLst>
              <p:ext uri="{D42A27DB-BD31-4B8C-83A1-F6EECF244321}">
                <p14:modId xmlns:p14="http://schemas.microsoft.com/office/powerpoint/2010/main" val="1275730248"/>
              </p:ext>
            </p:extLst>
          </p:nvPr>
        </p:nvGraphicFramePr>
        <p:xfrm>
          <a:off x="1779458" y="2934680"/>
          <a:ext cx="9513575" cy="3114040"/>
        </p:xfrm>
        <a:graphic>
          <a:graphicData uri="http://schemas.openxmlformats.org/drawingml/2006/table">
            <a:tbl>
              <a:tblPr firstRow="1" bandRow="1">
                <a:tableStyleId>{EB9631B5-78F2-41C9-869B-9F39066F8104}</a:tableStyleId>
              </a:tblPr>
              <a:tblGrid>
                <a:gridCol w="9513575">
                  <a:extLst>
                    <a:ext uri="{9D8B030D-6E8A-4147-A177-3AD203B41FA5}">
                      <a16:colId xmlns:a16="http://schemas.microsoft.com/office/drawing/2014/main" val="2484140209"/>
                    </a:ext>
                  </a:extLst>
                </a:gridCol>
              </a:tblGrid>
              <a:tr h="370840">
                <a:tc>
                  <a:txBody>
                    <a:bodyPr/>
                    <a:lstStyle/>
                    <a:p>
                      <a:pPr algn="ctr"/>
                      <a:r>
                        <a:rPr lang="en-US" sz="2800" dirty="0">
                          <a:solidFill>
                            <a:schemeClr val="accent2">
                              <a:lumMod val="50000"/>
                            </a:schemeClr>
                          </a:solidFill>
                        </a:rPr>
                        <a:t>Stimulant Overdose Signs and Symptoms</a:t>
                      </a:r>
                    </a:p>
                  </a:txBody>
                  <a:tcPr/>
                </a:tc>
                <a:extLst>
                  <a:ext uri="{0D108BD9-81ED-4DB2-BD59-A6C34878D82A}">
                    <a16:rowId xmlns:a16="http://schemas.microsoft.com/office/drawing/2014/main" val="23155381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Tachycardia (rapid heart rate) and hypertension (high blood pressure)</a:t>
                      </a:r>
                    </a:p>
                  </a:txBody>
                  <a:tcPr marL="182880"/>
                </a:tc>
                <a:extLst>
                  <a:ext uri="{0D108BD9-81ED-4DB2-BD59-A6C34878D82A}">
                    <a16:rowId xmlns:a16="http://schemas.microsoft.com/office/drawing/2014/main" val="649364660"/>
                  </a:ext>
                </a:extLst>
              </a:tr>
              <a:tr h="370840">
                <a:tc>
                  <a:txBody>
                    <a:bodyPr/>
                    <a:lstStyle/>
                    <a:p>
                      <a:r>
                        <a:rPr lang="en-US" dirty="0"/>
                        <a:t>Tachypnea (rapid respiratory rate) and labored breathing</a:t>
                      </a:r>
                    </a:p>
                  </a:txBody>
                  <a:tcPr marL="182880"/>
                </a:tc>
                <a:extLst>
                  <a:ext uri="{0D108BD9-81ED-4DB2-BD59-A6C34878D82A}">
                    <a16:rowId xmlns:a16="http://schemas.microsoft.com/office/drawing/2014/main" val="2377204457"/>
                  </a:ext>
                </a:extLst>
              </a:tr>
              <a:tr h="370840">
                <a:tc>
                  <a:txBody>
                    <a:bodyPr/>
                    <a:lstStyle/>
                    <a:p>
                      <a:r>
                        <a:rPr lang="en-US" dirty="0"/>
                        <a:t>Hyperthermia (high body temperature), excessive sweating, flushed skin</a:t>
                      </a:r>
                    </a:p>
                  </a:txBody>
                  <a:tcPr marL="182880"/>
                </a:tc>
                <a:extLst>
                  <a:ext uri="{0D108BD9-81ED-4DB2-BD59-A6C34878D82A}">
                    <a16:rowId xmlns:a16="http://schemas.microsoft.com/office/drawing/2014/main" val="895507935"/>
                  </a:ext>
                </a:extLst>
              </a:tr>
              <a:tr h="370840">
                <a:tc>
                  <a:txBody>
                    <a:bodyPr/>
                    <a:lstStyle/>
                    <a:p>
                      <a:r>
                        <a:rPr lang="en-US" dirty="0"/>
                        <a:t>Dilated pupils, dry mucous membranes</a:t>
                      </a:r>
                    </a:p>
                  </a:txBody>
                  <a:tcPr marL="182880"/>
                </a:tc>
                <a:extLst>
                  <a:ext uri="{0D108BD9-81ED-4DB2-BD59-A6C34878D82A}">
                    <a16:rowId xmlns:a16="http://schemas.microsoft.com/office/drawing/2014/main" val="4292950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Seizures, confusion, paranoia, agitation, and/or hallucinations</a:t>
                      </a:r>
                    </a:p>
                  </a:txBody>
                  <a:tcPr marL="182880"/>
                </a:tc>
                <a:extLst>
                  <a:ext uri="{0D108BD9-81ED-4DB2-BD59-A6C34878D82A}">
                    <a16:rowId xmlns:a16="http://schemas.microsoft.com/office/drawing/2014/main" val="2055694625"/>
                  </a:ext>
                </a:extLst>
              </a:tr>
              <a:tr h="370840">
                <a:tc>
                  <a:txBody>
                    <a:bodyPr/>
                    <a:lstStyle/>
                    <a:p>
                      <a:r>
                        <a:rPr lang="en-US" dirty="0"/>
                        <a:t>Hemorrhage stroke: Cerebral blood flow can increase up to 30% with amphetamine abuse</a:t>
                      </a:r>
                      <a:r>
                        <a:rPr lang="en-US" baseline="30000" dirty="0"/>
                        <a:t>1</a:t>
                      </a:r>
                    </a:p>
                  </a:txBody>
                  <a:tcPr marL="182880"/>
                </a:tc>
                <a:extLst>
                  <a:ext uri="{0D108BD9-81ED-4DB2-BD59-A6C34878D82A}">
                    <a16:rowId xmlns:a16="http://schemas.microsoft.com/office/drawing/2014/main" val="1979504600"/>
                  </a:ext>
                </a:extLst>
              </a:tr>
              <a:tr h="370840">
                <a:tc>
                  <a:txBody>
                    <a:bodyPr/>
                    <a:lstStyle/>
                    <a:p>
                      <a:r>
                        <a:rPr lang="en-US" dirty="0"/>
                        <a:t>Acute myocardial infarction (“heart attack”) from coronary artery spasms</a:t>
                      </a:r>
                    </a:p>
                  </a:txBody>
                  <a:tcPr marL="182880"/>
                </a:tc>
                <a:extLst>
                  <a:ext uri="{0D108BD9-81ED-4DB2-BD59-A6C34878D82A}">
                    <a16:rowId xmlns:a16="http://schemas.microsoft.com/office/drawing/2014/main" val="1112730970"/>
                  </a:ext>
                </a:extLst>
              </a:tr>
            </a:tbl>
          </a:graphicData>
        </a:graphic>
      </p:graphicFrame>
      <p:sp>
        <p:nvSpPr>
          <p:cNvPr id="16" name="TextBox 15">
            <a:extLst>
              <a:ext uri="{FF2B5EF4-FFF2-40B4-BE49-F238E27FC236}">
                <a16:creationId xmlns:a16="http://schemas.microsoft.com/office/drawing/2014/main" id="{F7F852DF-70E0-43DA-9A02-762E5CC91123}"/>
              </a:ext>
            </a:extLst>
          </p:cNvPr>
          <p:cNvSpPr txBox="1"/>
          <p:nvPr/>
        </p:nvSpPr>
        <p:spPr>
          <a:xfrm>
            <a:off x="1850310" y="1397406"/>
            <a:ext cx="9442723" cy="1384995"/>
          </a:xfrm>
          <a:prstGeom prst="rect">
            <a:avLst/>
          </a:prstGeom>
          <a:noFill/>
        </p:spPr>
        <p:txBody>
          <a:bodyPr wrap="square" rtlCol="0">
            <a:spAutoFit/>
          </a:bodyPr>
          <a:lstStyle/>
          <a:p>
            <a:pPr>
              <a:spcAft>
                <a:spcPts val="1200"/>
              </a:spcAft>
            </a:pPr>
            <a:r>
              <a:rPr lang="en-US" sz="2800" b="1" dirty="0">
                <a:solidFill>
                  <a:schemeClr val="bg1">
                    <a:lumMod val="85000"/>
                  </a:schemeClr>
                </a:solidFill>
              </a:rPr>
              <a:t>Stimulants are easily overdosed, causing life-threatening signs and symptoms in both adults and children.  Some of the more common ones are listed below:</a:t>
            </a:r>
          </a:p>
        </p:txBody>
      </p:sp>
    </p:spTree>
    <p:extLst>
      <p:ext uri="{BB962C8B-B14F-4D97-AF65-F5344CB8AC3E}">
        <p14:creationId xmlns:p14="http://schemas.microsoft.com/office/powerpoint/2010/main" val="616571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3C08820-2FF0-4A15-9637-E3CB1CD5092F}"/>
              </a:ext>
            </a:extLst>
          </p:cNvPr>
          <p:cNvSpPr txBox="1"/>
          <p:nvPr/>
        </p:nvSpPr>
        <p:spPr>
          <a:xfrm>
            <a:off x="1811658" y="1205285"/>
            <a:ext cx="8568684" cy="1200329"/>
          </a:xfrm>
          <a:prstGeom prst="rect">
            <a:avLst/>
          </a:prstGeom>
          <a:noFill/>
        </p:spPr>
        <p:txBody>
          <a:bodyPr wrap="square" rtlCol="0">
            <a:spAutoFit/>
          </a:bodyPr>
          <a:lstStyle/>
          <a:p>
            <a:pPr algn="ctr"/>
            <a:r>
              <a:rPr lang="en-US" sz="7200" dirty="0">
                <a:solidFill>
                  <a:schemeClr val="accent4">
                    <a:lumMod val="60000"/>
                    <a:lumOff val="40000"/>
                  </a:schemeClr>
                </a:solidFill>
                <a:effectLst>
                  <a:outerShdw blurRad="38100" dist="25400" dir="2700000" algn="tl" rotWithShape="0">
                    <a:prstClr val="black">
                      <a:alpha val="79000"/>
                    </a:prstClr>
                  </a:outerShdw>
                </a:effectLst>
                <a:latin typeface="Vollkorn Italic" panose="02000503070000090003" pitchFamily="2" charset="0"/>
              </a:rPr>
              <a:t>Opioids</a:t>
            </a:r>
            <a:endParaRPr lang="en-US" sz="7200" dirty="0">
              <a:solidFill>
                <a:schemeClr val="accent4">
                  <a:lumMod val="60000"/>
                  <a:lumOff val="40000"/>
                </a:schemeClr>
              </a:solidFill>
              <a:effectLst>
                <a:outerShdw blurRad="38100" dist="25400" dir="2700000" algn="tl" rotWithShape="0">
                  <a:prstClr val="black">
                    <a:alpha val="79000"/>
                  </a:prstClr>
                </a:outerShdw>
              </a:effectLst>
              <a:latin typeface="Harvest" pitchFamily="2" charset="0"/>
            </a:endParaRPr>
          </a:p>
        </p:txBody>
      </p:sp>
      <p:sp>
        <p:nvSpPr>
          <p:cNvPr id="9" name="TextBox 8">
            <a:extLst>
              <a:ext uri="{FF2B5EF4-FFF2-40B4-BE49-F238E27FC236}">
                <a16:creationId xmlns:a16="http://schemas.microsoft.com/office/drawing/2014/main" id="{FAEA1586-7178-4B2B-A38A-013A91302376}"/>
              </a:ext>
            </a:extLst>
          </p:cNvPr>
          <p:cNvSpPr txBox="1"/>
          <p:nvPr/>
        </p:nvSpPr>
        <p:spPr>
          <a:xfrm>
            <a:off x="332509" y="571229"/>
            <a:ext cx="11471564" cy="461665"/>
          </a:xfrm>
          <a:prstGeom prst="rect">
            <a:avLst/>
          </a:prstGeom>
          <a:noFill/>
        </p:spPr>
        <p:txBody>
          <a:bodyPr wrap="square" rtlCol="0">
            <a:spAutoFit/>
          </a:bodyPr>
          <a:lstStyle/>
          <a:p>
            <a:pPr algn="ctr"/>
            <a:r>
              <a:rPr lang="en-US" sz="2400" dirty="0">
                <a:solidFill>
                  <a:schemeClr val="accent3">
                    <a:lumMod val="75000"/>
                  </a:schemeClr>
                </a:solidFill>
                <a:effectLst>
                  <a:outerShdw blurRad="38100" dist="25400" dir="2700000" algn="tl" rotWithShape="0">
                    <a:prstClr val="black">
                      <a:alpha val="79000"/>
                    </a:prstClr>
                  </a:outerShdw>
                </a:effectLst>
                <a:latin typeface="Harvest" pitchFamily="2" charset="0"/>
              </a:rPr>
              <a:t>Big H, </a:t>
            </a:r>
            <a:r>
              <a:rPr lang="en-US" sz="2400" dirty="0" err="1">
                <a:solidFill>
                  <a:schemeClr val="accent3">
                    <a:lumMod val="75000"/>
                  </a:schemeClr>
                </a:solidFill>
                <a:effectLst>
                  <a:outerShdw blurRad="38100" dist="25400" dir="2700000" algn="tl" rotWithShape="0">
                    <a:prstClr val="black">
                      <a:alpha val="79000"/>
                    </a:prstClr>
                  </a:outerShdw>
                </a:effectLst>
                <a:latin typeface="Harvest" pitchFamily="2" charset="0"/>
              </a:rPr>
              <a:t>Carfentanil</a:t>
            </a:r>
            <a:r>
              <a:rPr lang="en-US" sz="2400" dirty="0">
                <a:solidFill>
                  <a:schemeClr val="accent3">
                    <a:lumMod val="75000"/>
                  </a:schemeClr>
                </a:solidFill>
                <a:effectLst>
                  <a:outerShdw blurRad="38100" dist="25400" dir="2700000" algn="tl" rotWithShape="0">
                    <a:prstClr val="black">
                      <a:alpha val="79000"/>
                    </a:prstClr>
                  </a:outerShdw>
                </a:effectLst>
                <a:latin typeface="Harvest" pitchFamily="2" charset="0"/>
              </a:rPr>
              <a:t>, Fentanyl, Heroin, Horse, Junk, OC, Oxy, Purple Drank, Smack…</a:t>
            </a:r>
          </a:p>
        </p:txBody>
      </p:sp>
    </p:spTree>
    <p:extLst>
      <p:ext uri="{BB962C8B-B14F-4D97-AF65-F5344CB8AC3E}">
        <p14:creationId xmlns:p14="http://schemas.microsoft.com/office/powerpoint/2010/main" val="372966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F1D5107-465A-46D0-8278-6EE2B428BC62}"/>
              </a:ext>
            </a:extLst>
          </p:cNvPr>
          <p:cNvSpPr/>
          <p:nvPr/>
        </p:nvSpPr>
        <p:spPr>
          <a:xfrm>
            <a:off x="1009801" y="1385455"/>
            <a:ext cx="11062127" cy="4830617"/>
          </a:xfrm>
          <a:prstGeom prst="rect">
            <a:avLst/>
          </a:prstGeom>
          <a:solidFill>
            <a:schemeClr val="dk1">
              <a:alpha val="48000"/>
            </a:schemeClr>
          </a:solidFill>
          <a:ln w="25400">
            <a:solidFill>
              <a:schemeClr val="tx1">
                <a:lumMod val="95000"/>
                <a:lumOff val="5000"/>
              </a:schemeClr>
            </a:solidFill>
          </a:ln>
          <a:effectLst>
            <a:outerShdw blurRad="101600" dist="38100" dir="5400000" algn="t" rotWithShape="0">
              <a:prstClr val="black">
                <a:alpha val="8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0" name="Picture 9" descr="A close up of a flower&#10;&#10;Description automatically generated with medium confidence">
            <a:extLst>
              <a:ext uri="{FF2B5EF4-FFF2-40B4-BE49-F238E27FC236}">
                <a16:creationId xmlns:a16="http://schemas.microsoft.com/office/drawing/2014/main" id="{D69CE313-02BA-4E57-B948-7CC5C43F3C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8650" y="2290796"/>
            <a:ext cx="4168041" cy="3126031"/>
          </a:xfrm>
          <a:prstGeom prst="roundRect">
            <a:avLst>
              <a:gd name="adj" fmla="val 8594"/>
            </a:avLst>
          </a:prstGeom>
          <a:solidFill>
            <a:srgbClr val="FFFFFF">
              <a:shade val="85000"/>
            </a:srgbClr>
          </a:solidFill>
          <a:ln w="38100">
            <a:solidFill>
              <a:schemeClr val="tx1">
                <a:lumMod val="75000"/>
                <a:lumOff val="25000"/>
              </a:schemeClr>
            </a:solidFill>
          </a:ln>
          <a:effectLst>
            <a:outerShdw blurRad="50800" dist="38100" dir="2700000" algn="tl" rotWithShape="0">
              <a:prstClr val="black">
                <a:alpha val="78000"/>
              </a:prstClr>
            </a:outerShdw>
          </a:effectLst>
        </p:spPr>
      </p:pic>
      <p:sp>
        <p:nvSpPr>
          <p:cNvPr id="5" name="Rectangle 4">
            <a:extLst>
              <a:ext uri="{FF2B5EF4-FFF2-40B4-BE49-F238E27FC236}">
                <a16:creationId xmlns:a16="http://schemas.microsoft.com/office/drawing/2014/main" id="{39489D26-B7F1-4487-AAD3-8F1682EC6980}"/>
              </a:ext>
            </a:extLst>
          </p:cNvPr>
          <p:cNvSpPr/>
          <p:nvPr/>
        </p:nvSpPr>
        <p:spPr>
          <a:xfrm>
            <a:off x="4" y="0"/>
            <a:ext cx="898963" cy="6858000"/>
          </a:xfrm>
          <a:prstGeom prst="rect">
            <a:avLst/>
          </a:prstGeom>
          <a:solidFill>
            <a:schemeClr val="dk1">
              <a:alpha val="94000"/>
            </a:schemeClr>
          </a:solidFill>
          <a:ln w="25400">
            <a:noFill/>
          </a:ln>
          <a:effectLst>
            <a:outerShdw blurRad="101600" dist="38100" algn="l" rotWithShape="0">
              <a:prstClr val="black">
                <a:alpha val="77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786210-B3F2-4EC2-9B51-66BC0692EB53}"/>
              </a:ext>
            </a:extLst>
          </p:cNvPr>
          <p:cNvSpPr txBox="1"/>
          <p:nvPr/>
        </p:nvSpPr>
        <p:spPr>
          <a:xfrm>
            <a:off x="67941" y="1168281"/>
            <a:ext cx="738664" cy="5371062"/>
          </a:xfrm>
          <a:prstGeom prst="rect">
            <a:avLst/>
          </a:prstGeom>
          <a:noFill/>
        </p:spPr>
        <p:txBody>
          <a:bodyPr vert="vert270" wrap="square" rtlCol="0">
            <a:spAutoFit/>
          </a:bodyPr>
          <a:lstStyle/>
          <a:p>
            <a:pPr algn="ctr">
              <a:spcAft>
                <a:spcPts val="1200"/>
              </a:spcAft>
            </a:pPr>
            <a:r>
              <a:rPr lang="en-US" sz="3600" dirty="0">
                <a:solidFill>
                  <a:schemeClr val="bg1">
                    <a:lumMod val="75000"/>
                    <a:alpha val="24000"/>
                  </a:schemeClr>
                </a:solidFill>
                <a:latin typeface="Harvest" pitchFamily="2" charset="0"/>
              </a:rPr>
              <a:t>Definitions</a:t>
            </a:r>
          </a:p>
        </p:txBody>
      </p:sp>
      <p:cxnSp>
        <p:nvCxnSpPr>
          <p:cNvPr id="11" name="Straight Connector 10">
            <a:extLst>
              <a:ext uri="{FF2B5EF4-FFF2-40B4-BE49-F238E27FC236}">
                <a16:creationId xmlns:a16="http://schemas.microsoft.com/office/drawing/2014/main" id="{A39E419C-198A-4553-B58F-408BBB3E0F54}"/>
              </a:ext>
            </a:extLst>
          </p:cNvPr>
          <p:cNvCxnSpPr/>
          <p:nvPr/>
        </p:nvCxnSpPr>
        <p:spPr>
          <a:xfrm>
            <a:off x="898967" y="0"/>
            <a:ext cx="0" cy="6858000"/>
          </a:xfrm>
          <a:prstGeom prst="line">
            <a:avLst/>
          </a:prstGeom>
          <a:ln w="19050">
            <a:solidFill>
              <a:schemeClr val="bg2">
                <a:lumMod val="25000"/>
                <a:alpha val="56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C799B-28CE-4171-B62D-CEE5DB78EEA8}"/>
              </a:ext>
            </a:extLst>
          </p:cNvPr>
          <p:cNvCxnSpPr>
            <a:cxnSpLocks/>
          </p:cNvCxnSpPr>
          <p:nvPr/>
        </p:nvCxnSpPr>
        <p:spPr>
          <a:xfrm>
            <a:off x="18476" y="905167"/>
            <a:ext cx="6594760" cy="0"/>
          </a:xfrm>
          <a:prstGeom prst="line">
            <a:avLst/>
          </a:prstGeom>
          <a:ln w="38100">
            <a:solidFill>
              <a:schemeClr val="tx1">
                <a:lumMod val="75000"/>
                <a:lumOff val="25000"/>
              </a:schemeClr>
            </a:solidFill>
          </a:ln>
          <a:effectLst>
            <a:outerShdw blurRad="50800" dist="38100" dir="5400000" algn="t" rotWithShape="0">
              <a:prstClr val="black">
                <a:alpha val="68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17574D4-78C6-4AEA-93C0-FE446017AB6C}"/>
              </a:ext>
            </a:extLst>
          </p:cNvPr>
          <p:cNvSpPr txBox="1"/>
          <p:nvPr/>
        </p:nvSpPr>
        <p:spPr>
          <a:xfrm>
            <a:off x="1366982" y="92673"/>
            <a:ext cx="7121236" cy="923330"/>
          </a:xfrm>
          <a:prstGeom prst="rect">
            <a:avLst/>
          </a:prstGeom>
          <a:noFill/>
        </p:spPr>
        <p:txBody>
          <a:bodyPr wrap="square" rtlCol="0">
            <a:spAutoFit/>
          </a:bodyPr>
          <a:lstStyle/>
          <a:p>
            <a:r>
              <a:rPr lang="en-US" sz="5400" dirty="0">
                <a:solidFill>
                  <a:srgbClr val="FFC000"/>
                </a:solidFill>
                <a:effectLst>
                  <a:outerShdw blurRad="38100" dist="25400" dir="2700000" algn="tl" rotWithShape="0">
                    <a:prstClr val="black">
                      <a:alpha val="79000"/>
                    </a:prstClr>
                  </a:outerShdw>
                </a:effectLst>
                <a:latin typeface="Harvest" pitchFamily="2" charset="0"/>
              </a:rPr>
              <a:t>What is an opioid?</a:t>
            </a:r>
          </a:p>
        </p:txBody>
      </p:sp>
      <p:sp>
        <p:nvSpPr>
          <p:cNvPr id="15" name="TextBox 14">
            <a:extLst>
              <a:ext uri="{FF2B5EF4-FFF2-40B4-BE49-F238E27FC236}">
                <a16:creationId xmlns:a16="http://schemas.microsoft.com/office/drawing/2014/main" id="{D89743A1-C3A9-4C18-A30A-F9972B969E5A}"/>
              </a:ext>
            </a:extLst>
          </p:cNvPr>
          <p:cNvSpPr txBox="1"/>
          <p:nvPr/>
        </p:nvSpPr>
        <p:spPr>
          <a:xfrm>
            <a:off x="1987920" y="3746482"/>
            <a:ext cx="5487533" cy="2246769"/>
          </a:xfrm>
          <a:prstGeom prst="rect">
            <a:avLst/>
          </a:prstGeom>
          <a:noFill/>
        </p:spPr>
        <p:txBody>
          <a:bodyPr wrap="square" rtlCol="0">
            <a:spAutoFit/>
          </a:bodyPr>
          <a:lstStyle/>
          <a:p>
            <a:pPr>
              <a:spcAft>
                <a:spcPts val="1200"/>
              </a:spcAft>
            </a:pPr>
            <a:r>
              <a:rPr lang="en-US" sz="2800" b="1" dirty="0">
                <a:solidFill>
                  <a:schemeClr val="bg1">
                    <a:lumMod val="85000"/>
                  </a:schemeClr>
                </a:solidFill>
              </a:rPr>
              <a:t>When used correctly in a medical setting, they relieve severe pain.  Contrary to rumors, initial doses in the ambulance or hospital will </a:t>
            </a:r>
            <a:r>
              <a:rPr lang="en-US" sz="2800" b="1" u="sng" dirty="0">
                <a:solidFill>
                  <a:schemeClr val="bg1">
                    <a:lumMod val="85000"/>
                  </a:schemeClr>
                </a:solidFill>
              </a:rPr>
              <a:t>not</a:t>
            </a:r>
            <a:r>
              <a:rPr lang="en-US" sz="2800" b="1" dirty="0">
                <a:solidFill>
                  <a:schemeClr val="bg1">
                    <a:lumMod val="85000"/>
                  </a:schemeClr>
                </a:solidFill>
              </a:rPr>
              <a:t> lead to dependance in most people.</a:t>
            </a:r>
          </a:p>
        </p:txBody>
      </p:sp>
      <p:sp>
        <p:nvSpPr>
          <p:cNvPr id="9" name="TextBox 8">
            <a:extLst>
              <a:ext uri="{FF2B5EF4-FFF2-40B4-BE49-F238E27FC236}">
                <a16:creationId xmlns:a16="http://schemas.microsoft.com/office/drawing/2014/main" id="{13F10008-B093-4A84-8104-E41E8CEB51D0}"/>
              </a:ext>
            </a:extLst>
          </p:cNvPr>
          <p:cNvSpPr txBox="1"/>
          <p:nvPr/>
        </p:nvSpPr>
        <p:spPr>
          <a:xfrm>
            <a:off x="1447046" y="1633892"/>
            <a:ext cx="5794359" cy="1815882"/>
          </a:xfrm>
          <a:prstGeom prst="rect">
            <a:avLst/>
          </a:prstGeom>
          <a:noFill/>
        </p:spPr>
        <p:txBody>
          <a:bodyPr wrap="square" rtlCol="0">
            <a:spAutoFit/>
          </a:bodyPr>
          <a:lstStyle/>
          <a:p>
            <a:pPr>
              <a:spcAft>
                <a:spcPts val="1200"/>
              </a:spcAft>
            </a:pPr>
            <a:r>
              <a:rPr lang="en-US" sz="2800" b="1" dirty="0">
                <a:solidFill>
                  <a:schemeClr val="accent4">
                    <a:lumMod val="40000"/>
                    <a:lumOff val="60000"/>
                  </a:schemeClr>
                </a:solidFill>
              </a:rPr>
              <a:t>Opioids include naturally-occurring drugs like morphine and synthetic or semi-synthetic drugs such as fentanyl and hydrocodone.</a:t>
            </a:r>
          </a:p>
        </p:txBody>
      </p:sp>
      <p:sp>
        <p:nvSpPr>
          <p:cNvPr id="13" name="TextBox 12">
            <a:extLst>
              <a:ext uri="{FF2B5EF4-FFF2-40B4-BE49-F238E27FC236}">
                <a16:creationId xmlns:a16="http://schemas.microsoft.com/office/drawing/2014/main" id="{5DBAA69C-E918-437D-8656-7C41DD5770EC}"/>
              </a:ext>
            </a:extLst>
          </p:cNvPr>
          <p:cNvSpPr txBox="1"/>
          <p:nvPr/>
        </p:nvSpPr>
        <p:spPr>
          <a:xfrm>
            <a:off x="8063346" y="5493284"/>
            <a:ext cx="3639127" cy="646331"/>
          </a:xfrm>
          <a:prstGeom prst="rect">
            <a:avLst/>
          </a:prstGeom>
          <a:noFill/>
        </p:spPr>
        <p:txBody>
          <a:bodyPr wrap="square" rtlCol="0">
            <a:spAutoFit/>
          </a:bodyPr>
          <a:lstStyle/>
          <a:p>
            <a:r>
              <a:rPr lang="en-US" dirty="0">
                <a:solidFill>
                  <a:schemeClr val="accent6">
                    <a:lumMod val="60000"/>
                    <a:lumOff val="40000"/>
                  </a:schemeClr>
                </a:solidFill>
              </a:rPr>
              <a:t>The opioid-ladened liquid latex of the opium poppy.</a:t>
            </a:r>
          </a:p>
        </p:txBody>
      </p:sp>
    </p:spTree>
    <p:extLst>
      <p:ext uri="{BB962C8B-B14F-4D97-AF65-F5344CB8AC3E}">
        <p14:creationId xmlns:p14="http://schemas.microsoft.com/office/powerpoint/2010/main" val="56107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F1D5107-465A-46D0-8278-6EE2B428BC62}"/>
              </a:ext>
            </a:extLst>
          </p:cNvPr>
          <p:cNvSpPr/>
          <p:nvPr/>
        </p:nvSpPr>
        <p:spPr>
          <a:xfrm>
            <a:off x="1009801" y="1828497"/>
            <a:ext cx="11062127" cy="3962703"/>
          </a:xfrm>
          <a:prstGeom prst="rect">
            <a:avLst/>
          </a:prstGeom>
          <a:solidFill>
            <a:schemeClr val="dk1">
              <a:alpha val="48000"/>
            </a:schemeClr>
          </a:solidFill>
          <a:ln w="25400">
            <a:solidFill>
              <a:schemeClr val="tx1">
                <a:lumMod val="95000"/>
                <a:lumOff val="5000"/>
              </a:schemeClr>
            </a:solidFill>
          </a:ln>
          <a:effectLst>
            <a:outerShdw blurRad="101600" dist="38100" dir="5400000" algn="t" rotWithShape="0">
              <a:prstClr val="black">
                <a:alpha val="8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489D26-B7F1-4487-AAD3-8F1682EC6980}"/>
              </a:ext>
            </a:extLst>
          </p:cNvPr>
          <p:cNvSpPr/>
          <p:nvPr/>
        </p:nvSpPr>
        <p:spPr>
          <a:xfrm>
            <a:off x="4" y="0"/>
            <a:ext cx="898963" cy="6858000"/>
          </a:xfrm>
          <a:prstGeom prst="rect">
            <a:avLst/>
          </a:prstGeom>
          <a:solidFill>
            <a:schemeClr val="dk1">
              <a:alpha val="94000"/>
            </a:schemeClr>
          </a:solidFill>
          <a:ln w="25400">
            <a:noFill/>
          </a:ln>
          <a:effectLst>
            <a:outerShdw blurRad="101600" dist="38100" algn="l" rotWithShape="0">
              <a:prstClr val="black">
                <a:alpha val="77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786210-B3F2-4EC2-9B51-66BC0692EB53}"/>
              </a:ext>
            </a:extLst>
          </p:cNvPr>
          <p:cNvSpPr txBox="1"/>
          <p:nvPr/>
        </p:nvSpPr>
        <p:spPr>
          <a:xfrm>
            <a:off x="67941" y="1168281"/>
            <a:ext cx="738664" cy="5371062"/>
          </a:xfrm>
          <a:prstGeom prst="rect">
            <a:avLst/>
          </a:prstGeom>
          <a:noFill/>
        </p:spPr>
        <p:txBody>
          <a:bodyPr vert="vert270" wrap="square" rtlCol="0">
            <a:spAutoFit/>
          </a:bodyPr>
          <a:lstStyle/>
          <a:p>
            <a:pPr algn="ctr">
              <a:spcAft>
                <a:spcPts val="1200"/>
              </a:spcAft>
            </a:pPr>
            <a:r>
              <a:rPr lang="en-US" sz="3600" dirty="0">
                <a:solidFill>
                  <a:schemeClr val="bg1">
                    <a:lumMod val="75000"/>
                    <a:alpha val="24000"/>
                  </a:schemeClr>
                </a:solidFill>
                <a:latin typeface="Harvest" pitchFamily="2" charset="0"/>
              </a:rPr>
              <a:t>Hypoxia is deadly</a:t>
            </a:r>
          </a:p>
        </p:txBody>
      </p:sp>
      <p:cxnSp>
        <p:nvCxnSpPr>
          <p:cNvPr id="11" name="Straight Connector 10">
            <a:extLst>
              <a:ext uri="{FF2B5EF4-FFF2-40B4-BE49-F238E27FC236}">
                <a16:creationId xmlns:a16="http://schemas.microsoft.com/office/drawing/2014/main" id="{A39E419C-198A-4553-B58F-408BBB3E0F54}"/>
              </a:ext>
            </a:extLst>
          </p:cNvPr>
          <p:cNvCxnSpPr/>
          <p:nvPr/>
        </p:nvCxnSpPr>
        <p:spPr>
          <a:xfrm>
            <a:off x="898967" y="0"/>
            <a:ext cx="0" cy="6858000"/>
          </a:xfrm>
          <a:prstGeom prst="line">
            <a:avLst/>
          </a:prstGeom>
          <a:ln w="19050">
            <a:solidFill>
              <a:schemeClr val="bg2">
                <a:lumMod val="25000"/>
                <a:alpha val="56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C799B-28CE-4171-B62D-CEE5DB78EEA8}"/>
              </a:ext>
            </a:extLst>
          </p:cNvPr>
          <p:cNvCxnSpPr>
            <a:cxnSpLocks/>
          </p:cNvCxnSpPr>
          <p:nvPr/>
        </p:nvCxnSpPr>
        <p:spPr>
          <a:xfrm>
            <a:off x="18476" y="905167"/>
            <a:ext cx="11120579" cy="0"/>
          </a:xfrm>
          <a:prstGeom prst="line">
            <a:avLst/>
          </a:prstGeom>
          <a:ln w="38100">
            <a:solidFill>
              <a:schemeClr val="tx1">
                <a:lumMod val="75000"/>
                <a:lumOff val="25000"/>
              </a:schemeClr>
            </a:solidFill>
          </a:ln>
          <a:effectLst>
            <a:outerShdw blurRad="50800" dist="38100" dir="5400000" algn="t" rotWithShape="0">
              <a:prstClr val="black">
                <a:alpha val="68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17574D4-78C6-4AEA-93C0-FE446017AB6C}"/>
              </a:ext>
            </a:extLst>
          </p:cNvPr>
          <p:cNvSpPr txBox="1"/>
          <p:nvPr/>
        </p:nvSpPr>
        <p:spPr>
          <a:xfrm>
            <a:off x="1366981" y="92673"/>
            <a:ext cx="10243127" cy="923330"/>
          </a:xfrm>
          <a:prstGeom prst="rect">
            <a:avLst/>
          </a:prstGeom>
          <a:noFill/>
        </p:spPr>
        <p:txBody>
          <a:bodyPr wrap="square" rtlCol="0">
            <a:spAutoFit/>
          </a:bodyPr>
          <a:lstStyle/>
          <a:p>
            <a:r>
              <a:rPr lang="en-US" sz="5400" dirty="0">
                <a:solidFill>
                  <a:srgbClr val="FFC000"/>
                </a:solidFill>
                <a:effectLst>
                  <a:outerShdw blurRad="38100" dist="25400" dir="2700000" algn="tl" rotWithShape="0">
                    <a:prstClr val="black">
                      <a:alpha val="79000"/>
                    </a:prstClr>
                  </a:outerShdw>
                </a:effectLst>
                <a:latin typeface="Harvest" pitchFamily="2" charset="0"/>
              </a:rPr>
              <a:t>The problem with abusing opioids</a:t>
            </a:r>
          </a:p>
        </p:txBody>
      </p:sp>
      <p:sp>
        <p:nvSpPr>
          <p:cNvPr id="15" name="TextBox 14">
            <a:extLst>
              <a:ext uri="{FF2B5EF4-FFF2-40B4-BE49-F238E27FC236}">
                <a16:creationId xmlns:a16="http://schemas.microsoft.com/office/drawing/2014/main" id="{D89743A1-C3A9-4C18-A30A-F9972B969E5A}"/>
              </a:ext>
            </a:extLst>
          </p:cNvPr>
          <p:cNvSpPr txBox="1"/>
          <p:nvPr/>
        </p:nvSpPr>
        <p:spPr>
          <a:xfrm>
            <a:off x="5959098" y="2195683"/>
            <a:ext cx="6028059" cy="3062377"/>
          </a:xfrm>
          <a:prstGeom prst="rect">
            <a:avLst/>
          </a:prstGeom>
          <a:noFill/>
        </p:spPr>
        <p:txBody>
          <a:bodyPr wrap="square" rtlCol="0">
            <a:spAutoFit/>
          </a:bodyPr>
          <a:lstStyle/>
          <a:p>
            <a:pPr>
              <a:spcAft>
                <a:spcPts val="3000"/>
              </a:spcAft>
            </a:pPr>
            <a:r>
              <a:rPr lang="en-US" sz="2800" b="1" dirty="0">
                <a:solidFill>
                  <a:schemeClr val="bg1">
                    <a:lumMod val="85000"/>
                  </a:schemeClr>
                </a:solidFill>
              </a:rPr>
              <a:t>Stimulants are “uppers”.  In comparison, opioids are “sleepers”.  The biggest problem with these drugs is the effect on the person’s respiratory drive: </a:t>
            </a:r>
            <a:r>
              <a:rPr lang="en-US" sz="2800" b="1" i="1" dirty="0">
                <a:solidFill>
                  <a:schemeClr val="bg1">
                    <a:lumMod val="85000"/>
                  </a:schemeClr>
                </a:solidFill>
              </a:rPr>
              <a:t>Opioids depress it.</a:t>
            </a:r>
          </a:p>
          <a:p>
            <a:pPr>
              <a:spcAft>
                <a:spcPts val="1200"/>
              </a:spcAft>
            </a:pPr>
            <a:r>
              <a:rPr lang="en-US" sz="2800" b="1" dirty="0">
                <a:solidFill>
                  <a:srgbClr val="FFC000"/>
                </a:solidFill>
              </a:rPr>
              <a:t>Overdose? The person stops breathing.</a:t>
            </a:r>
          </a:p>
        </p:txBody>
      </p:sp>
      <p:pic>
        <p:nvPicPr>
          <p:cNvPr id="6" name="Picture 5" descr="A picture containing dog, indoor, brown, wearing&#10;&#10;Description automatically generated">
            <a:extLst>
              <a:ext uri="{FF2B5EF4-FFF2-40B4-BE49-F238E27FC236}">
                <a16:creationId xmlns:a16="http://schemas.microsoft.com/office/drawing/2014/main" id="{674B0C52-2B06-444B-AF94-9422329EF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4822" y="2195683"/>
            <a:ext cx="4145396" cy="3104674"/>
          </a:xfrm>
          <a:prstGeom prst="roundRect">
            <a:avLst>
              <a:gd name="adj" fmla="val 8594"/>
            </a:avLst>
          </a:prstGeom>
          <a:solidFill>
            <a:srgbClr val="FFFFFF">
              <a:shade val="85000"/>
            </a:srgbClr>
          </a:solidFill>
          <a:ln w="41275">
            <a:solidFill>
              <a:schemeClr val="tx1">
                <a:lumMod val="75000"/>
                <a:lumOff val="25000"/>
              </a:schemeClr>
            </a:solidFill>
          </a:ln>
          <a:effectLst/>
        </p:spPr>
      </p:pic>
      <p:sp>
        <p:nvSpPr>
          <p:cNvPr id="13" name="TextBox 12">
            <a:extLst>
              <a:ext uri="{FF2B5EF4-FFF2-40B4-BE49-F238E27FC236}">
                <a16:creationId xmlns:a16="http://schemas.microsoft.com/office/drawing/2014/main" id="{F7400BDC-AFAD-4262-AE4D-C73A02DE0B90}"/>
              </a:ext>
            </a:extLst>
          </p:cNvPr>
          <p:cNvSpPr txBox="1"/>
          <p:nvPr/>
        </p:nvSpPr>
        <p:spPr>
          <a:xfrm>
            <a:off x="1238538" y="5388820"/>
            <a:ext cx="4340225" cy="369332"/>
          </a:xfrm>
          <a:prstGeom prst="rect">
            <a:avLst/>
          </a:prstGeom>
          <a:noFill/>
        </p:spPr>
        <p:txBody>
          <a:bodyPr wrap="square" rtlCol="0">
            <a:spAutoFit/>
          </a:bodyPr>
          <a:lstStyle/>
          <a:p>
            <a:r>
              <a:rPr lang="en-US" dirty="0">
                <a:solidFill>
                  <a:schemeClr val="accent5">
                    <a:lumMod val="60000"/>
                    <a:lumOff val="40000"/>
                  </a:schemeClr>
                </a:solidFill>
              </a:rPr>
              <a:t>A sleepy puppy is good. An opioid OD is not.</a:t>
            </a:r>
          </a:p>
        </p:txBody>
      </p:sp>
    </p:spTree>
    <p:extLst>
      <p:ext uri="{BB962C8B-B14F-4D97-AF65-F5344CB8AC3E}">
        <p14:creationId xmlns:p14="http://schemas.microsoft.com/office/powerpoint/2010/main" val="3093670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F1D5107-465A-46D0-8278-6EE2B428BC62}"/>
              </a:ext>
            </a:extLst>
          </p:cNvPr>
          <p:cNvSpPr/>
          <p:nvPr/>
        </p:nvSpPr>
        <p:spPr>
          <a:xfrm>
            <a:off x="1009801" y="1385455"/>
            <a:ext cx="11062127" cy="4433449"/>
          </a:xfrm>
          <a:prstGeom prst="rect">
            <a:avLst/>
          </a:prstGeom>
          <a:solidFill>
            <a:schemeClr val="dk1">
              <a:alpha val="48000"/>
            </a:schemeClr>
          </a:solidFill>
          <a:ln w="25400">
            <a:solidFill>
              <a:schemeClr val="tx1">
                <a:lumMod val="95000"/>
                <a:lumOff val="5000"/>
              </a:schemeClr>
            </a:solidFill>
          </a:ln>
          <a:effectLst>
            <a:outerShdw blurRad="101600" dist="38100" dir="5400000" algn="t" rotWithShape="0">
              <a:prstClr val="black">
                <a:alpha val="8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489D26-B7F1-4487-AAD3-8F1682EC6980}"/>
              </a:ext>
            </a:extLst>
          </p:cNvPr>
          <p:cNvSpPr/>
          <p:nvPr/>
        </p:nvSpPr>
        <p:spPr>
          <a:xfrm>
            <a:off x="4" y="0"/>
            <a:ext cx="898963" cy="6858000"/>
          </a:xfrm>
          <a:prstGeom prst="rect">
            <a:avLst/>
          </a:prstGeom>
          <a:solidFill>
            <a:schemeClr val="dk1">
              <a:alpha val="94000"/>
            </a:schemeClr>
          </a:solidFill>
          <a:ln w="25400">
            <a:noFill/>
          </a:ln>
          <a:effectLst>
            <a:outerShdw blurRad="101600" dist="38100" algn="l" rotWithShape="0">
              <a:prstClr val="black">
                <a:alpha val="77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786210-B3F2-4EC2-9B51-66BC0692EB53}"/>
              </a:ext>
            </a:extLst>
          </p:cNvPr>
          <p:cNvSpPr txBox="1"/>
          <p:nvPr/>
        </p:nvSpPr>
        <p:spPr>
          <a:xfrm>
            <a:off x="67941" y="1168281"/>
            <a:ext cx="738664" cy="5371062"/>
          </a:xfrm>
          <a:prstGeom prst="rect">
            <a:avLst/>
          </a:prstGeom>
          <a:noFill/>
        </p:spPr>
        <p:txBody>
          <a:bodyPr vert="vert270" wrap="square" rtlCol="0">
            <a:spAutoFit/>
          </a:bodyPr>
          <a:lstStyle/>
          <a:p>
            <a:pPr algn="ctr">
              <a:spcAft>
                <a:spcPts val="1200"/>
              </a:spcAft>
            </a:pPr>
            <a:r>
              <a:rPr lang="en-US" sz="3600" dirty="0">
                <a:solidFill>
                  <a:schemeClr val="bg1">
                    <a:lumMod val="75000"/>
                    <a:alpha val="24000"/>
                  </a:schemeClr>
                </a:solidFill>
                <a:latin typeface="Harvest" pitchFamily="2" charset="0"/>
              </a:rPr>
              <a:t>Different opioids out there</a:t>
            </a:r>
          </a:p>
        </p:txBody>
      </p:sp>
      <p:cxnSp>
        <p:nvCxnSpPr>
          <p:cNvPr id="11" name="Straight Connector 10">
            <a:extLst>
              <a:ext uri="{FF2B5EF4-FFF2-40B4-BE49-F238E27FC236}">
                <a16:creationId xmlns:a16="http://schemas.microsoft.com/office/drawing/2014/main" id="{A39E419C-198A-4553-B58F-408BBB3E0F54}"/>
              </a:ext>
            </a:extLst>
          </p:cNvPr>
          <p:cNvCxnSpPr/>
          <p:nvPr/>
        </p:nvCxnSpPr>
        <p:spPr>
          <a:xfrm>
            <a:off x="898967" y="0"/>
            <a:ext cx="0" cy="6858000"/>
          </a:xfrm>
          <a:prstGeom prst="line">
            <a:avLst/>
          </a:prstGeom>
          <a:ln w="19050">
            <a:solidFill>
              <a:schemeClr val="bg2">
                <a:lumMod val="25000"/>
                <a:alpha val="56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C799B-28CE-4171-B62D-CEE5DB78EEA8}"/>
              </a:ext>
            </a:extLst>
          </p:cNvPr>
          <p:cNvCxnSpPr>
            <a:cxnSpLocks/>
          </p:cNvCxnSpPr>
          <p:nvPr/>
        </p:nvCxnSpPr>
        <p:spPr>
          <a:xfrm>
            <a:off x="18476" y="905167"/>
            <a:ext cx="7472215" cy="0"/>
          </a:xfrm>
          <a:prstGeom prst="line">
            <a:avLst/>
          </a:prstGeom>
          <a:ln w="38100">
            <a:solidFill>
              <a:schemeClr val="tx1">
                <a:lumMod val="75000"/>
                <a:lumOff val="25000"/>
              </a:schemeClr>
            </a:solidFill>
          </a:ln>
          <a:effectLst>
            <a:outerShdw blurRad="50800" dist="38100" dir="5400000" algn="t" rotWithShape="0">
              <a:prstClr val="black">
                <a:alpha val="68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17574D4-78C6-4AEA-93C0-FE446017AB6C}"/>
              </a:ext>
            </a:extLst>
          </p:cNvPr>
          <p:cNvSpPr txBox="1"/>
          <p:nvPr/>
        </p:nvSpPr>
        <p:spPr>
          <a:xfrm>
            <a:off x="1366982" y="92673"/>
            <a:ext cx="7121236" cy="923330"/>
          </a:xfrm>
          <a:prstGeom prst="rect">
            <a:avLst/>
          </a:prstGeom>
          <a:noFill/>
        </p:spPr>
        <p:txBody>
          <a:bodyPr wrap="square" rtlCol="0">
            <a:spAutoFit/>
          </a:bodyPr>
          <a:lstStyle/>
          <a:p>
            <a:r>
              <a:rPr lang="en-US" sz="5400" dirty="0">
                <a:solidFill>
                  <a:srgbClr val="FFC000"/>
                </a:solidFill>
                <a:effectLst>
                  <a:outerShdw blurRad="38100" dist="25400" dir="2700000" algn="tl" rotWithShape="0">
                    <a:prstClr val="black">
                      <a:alpha val="79000"/>
                    </a:prstClr>
                  </a:outerShdw>
                </a:effectLst>
                <a:latin typeface="Harvest" pitchFamily="2" charset="0"/>
              </a:rPr>
              <a:t>What’s on the street?</a:t>
            </a:r>
          </a:p>
        </p:txBody>
      </p:sp>
      <p:sp>
        <p:nvSpPr>
          <p:cNvPr id="15" name="TextBox 14">
            <a:extLst>
              <a:ext uri="{FF2B5EF4-FFF2-40B4-BE49-F238E27FC236}">
                <a16:creationId xmlns:a16="http://schemas.microsoft.com/office/drawing/2014/main" id="{D89743A1-C3A9-4C18-A30A-F9972B969E5A}"/>
              </a:ext>
            </a:extLst>
          </p:cNvPr>
          <p:cNvSpPr txBox="1"/>
          <p:nvPr/>
        </p:nvSpPr>
        <p:spPr>
          <a:xfrm>
            <a:off x="1260721" y="1659560"/>
            <a:ext cx="5232444" cy="3924151"/>
          </a:xfrm>
          <a:prstGeom prst="rect">
            <a:avLst/>
          </a:prstGeom>
          <a:noFill/>
        </p:spPr>
        <p:txBody>
          <a:bodyPr wrap="square" rtlCol="0">
            <a:spAutoFit/>
          </a:bodyPr>
          <a:lstStyle/>
          <a:p>
            <a:pPr>
              <a:spcAft>
                <a:spcPts val="3000"/>
              </a:spcAft>
            </a:pPr>
            <a:r>
              <a:rPr lang="en-US" sz="2800" b="1" dirty="0" err="1">
                <a:solidFill>
                  <a:schemeClr val="bg1">
                    <a:lumMod val="85000"/>
                  </a:schemeClr>
                </a:solidFill>
              </a:rPr>
              <a:t>Carfentanil</a:t>
            </a:r>
            <a:r>
              <a:rPr lang="en-US" sz="2800" b="1" dirty="0">
                <a:solidFill>
                  <a:schemeClr val="bg1">
                    <a:lumMod val="85000"/>
                  </a:schemeClr>
                </a:solidFill>
              </a:rPr>
              <a:t> is “elephant fentanyl” used in veterinary medicine.  Fentanyl and morphine are used in human medicine to treat pain.</a:t>
            </a:r>
          </a:p>
          <a:p>
            <a:pPr>
              <a:spcAft>
                <a:spcPts val="1200"/>
              </a:spcAft>
            </a:pPr>
            <a:r>
              <a:rPr lang="en-US" sz="2800" b="1" dirty="0">
                <a:solidFill>
                  <a:schemeClr val="bg1">
                    <a:lumMod val="85000"/>
                  </a:schemeClr>
                </a:solidFill>
              </a:rPr>
              <a:t>Heroin has no medical benefit.  However, it is extremely addictive… all it takes is one dose and you’re hooked.</a:t>
            </a:r>
          </a:p>
        </p:txBody>
      </p:sp>
      <p:pic>
        <p:nvPicPr>
          <p:cNvPr id="8" name="Picture 7">
            <a:extLst>
              <a:ext uri="{FF2B5EF4-FFF2-40B4-BE49-F238E27FC236}">
                <a16:creationId xmlns:a16="http://schemas.microsoft.com/office/drawing/2014/main" id="{177279A8-FDEE-4675-B8CE-C08E4414FF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7703" y="1921170"/>
            <a:ext cx="4994564" cy="3329709"/>
          </a:xfrm>
          <a:prstGeom prst="roundRect">
            <a:avLst>
              <a:gd name="adj" fmla="val 8594"/>
            </a:avLst>
          </a:prstGeom>
          <a:solidFill>
            <a:srgbClr val="FFFFFF">
              <a:shade val="85000"/>
            </a:srgbClr>
          </a:solidFill>
          <a:ln w="38100">
            <a:solidFill>
              <a:schemeClr val="tx1">
                <a:lumMod val="75000"/>
                <a:lumOff val="25000"/>
              </a:schemeClr>
            </a:solidFill>
          </a:ln>
          <a:effectLst>
            <a:outerShdw blurRad="50800" dist="38100" dir="2700000" algn="tl" rotWithShape="0">
              <a:prstClr val="black">
                <a:alpha val="66000"/>
              </a:prstClr>
            </a:outerShdw>
          </a:effectLst>
        </p:spPr>
      </p:pic>
      <p:sp>
        <p:nvSpPr>
          <p:cNvPr id="13" name="TextBox 12">
            <a:extLst>
              <a:ext uri="{FF2B5EF4-FFF2-40B4-BE49-F238E27FC236}">
                <a16:creationId xmlns:a16="http://schemas.microsoft.com/office/drawing/2014/main" id="{71278943-15E7-499B-893D-215AA47A37D5}"/>
              </a:ext>
            </a:extLst>
          </p:cNvPr>
          <p:cNvSpPr txBox="1"/>
          <p:nvPr/>
        </p:nvSpPr>
        <p:spPr>
          <a:xfrm>
            <a:off x="7294872" y="5350225"/>
            <a:ext cx="4340225" cy="369332"/>
          </a:xfrm>
          <a:prstGeom prst="rect">
            <a:avLst/>
          </a:prstGeom>
          <a:noFill/>
        </p:spPr>
        <p:txBody>
          <a:bodyPr wrap="square" rtlCol="0">
            <a:spAutoFit/>
          </a:bodyPr>
          <a:lstStyle/>
          <a:p>
            <a:pPr algn="ctr"/>
            <a:r>
              <a:rPr lang="en-US" dirty="0">
                <a:solidFill>
                  <a:schemeClr val="accent5">
                    <a:lumMod val="60000"/>
                    <a:lumOff val="40000"/>
                  </a:schemeClr>
                </a:solidFill>
              </a:rPr>
              <a:t>Heroin melted for IV injection</a:t>
            </a:r>
          </a:p>
        </p:txBody>
      </p:sp>
    </p:spTree>
    <p:extLst>
      <p:ext uri="{BB962C8B-B14F-4D97-AF65-F5344CB8AC3E}">
        <p14:creationId xmlns:p14="http://schemas.microsoft.com/office/powerpoint/2010/main" val="3654463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Picture 8" descr="Close-up of hands shaking&#10;&#10;Description automatically generated with medium confidence">
            <a:extLst>
              <a:ext uri="{FF2B5EF4-FFF2-40B4-BE49-F238E27FC236}">
                <a16:creationId xmlns:a16="http://schemas.microsoft.com/office/drawing/2014/main" id="{4F36F354-2E4F-4334-AE2C-DCC20FDF3BA9}"/>
              </a:ext>
            </a:extLst>
          </p:cNvPr>
          <p:cNvPicPr>
            <a:picLocks noChangeAspect="1"/>
          </p:cNvPicPr>
          <p:nvPr/>
        </p:nvPicPr>
        <p:blipFill rotWithShape="1">
          <a:blip r:embed="rId3">
            <a:extLst>
              <a:ext uri="{28A0092B-C50C-407E-A947-70E740481C1C}">
                <a14:useLocalDpi xmlns:a14="http://schemas.microsoft.com/office/drawing/2010/main" val="0"/>
              </a:ext>
            </a:extLst>
          </a:blip>
          <a:srcRect t="9497" b="11305"/>
          <a:stretch/>
        </p:blipFill>
        <p:spPr>
          <a:xfrm>
            <a:off x="917438" y="905167"/>
            <a:ext cx="11274562" cy="5952833"/>
          </a:xfrm>
          <a:prstGeom prst="rect">
            <a:avLst/>
          </a:prstGeom>
        </p:spPr>
      </p:pic>
      <p:sp>
        <p:nvSpPr>
          <p:cNvPr id="14" name="Rectangle 13">
            <a:extLst>
              <a:ext uri="{FF2B5EF4-FFF2-40B4-BE49-F238E27FC236}">
                <a16:creationId xmlns:a16="http://schemas.microsoft.com/office/drawing/2014/main" id="{CF1D5107-465A-46D0-8278-6EE2B428BC62}"/>
              </a:ext>
            </a:extLst>
          </p:cNvPr>
          <p:cNvSpPr/>
          <p:nvPr/>
        </p:nvSpPr>
        <p:spPr>
          <a:xfrm>
            <a:off x="1139112" y="1269879"/>
            <a:ext cx="5270926" cy="5269464"/>
          </a:xfrm>
          <a:prstGeom prst="rect">
            <a:avLst/>
          </a:prstGeom>
          <a:solidFill>
            <a:schemeClr val="dk1">
              <a:alpha val="74000"/>
            </a:schemeClr>
          </a:solidFill>
          <a:ln w="25400">
            <a:solidFill>
              <a:schemeClr val="tx1">
                <a:lumMod val="95000"/>
                <a:lumOff val="5000"/>
              </a:schemeClr>
            </a:solidFill>
          </a:ln>
          <a:effectLst>
            <a:outerShdw blurRad="101600" dist="38100" dir="5400000" algn="t" rotWithShape="0">
              <a:prstClr val="black">
                <a:alpha val="92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489D26-B7F1-4487-AAD3-8F1682EC6980}"/>
              </a:ext>
            </a:extLst>
          </p:cNvPr>
          <p:cNvSpPr/>
          <p:nvPr/>
        </p:nvSpPr>
        <p:spPr>
          <a:xfrm>
            <a:off x="4" y="0"/>
            <a:ext cx="898963" cy="6858000"/>
          </a:xfrm>
          <a:prstGeom prst="rect">
            <a:avLst/>
          </a:prstGeom>
          <a:solidFill>
            <a:schemeClr val="dk1">
              <a:alpha val="94000"/>
            </a:schemeClr>
          </a:solidFill>
          <a:ln w="25400">
            <a:noFill/>
          </a:ln>
          <a:effectLst>
            <a:outerShdw blurRad="101600" dist="38100" algn="l" rotWithShape="0">
              <a:prstClr val="black">
                <a:alpha val="77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786210-B3F2-4EC2-9B51-66BC0692EB53}"/>
              </a:ext>
            </a:extLst>
          </p:cNvPr>
          <p:cNvSpPr txBox="1"/>
          <p:nvPr/>
        </p:nvSpPr>
        <p:spPr>
          <a:xfrm>
            <a:off x="67941" y="1168281"/>
            <a:ext cx="738664" cy="5371062"/>
          </a:xfrm>
          <a:prstGeom prst="rect">
            <a:avLst/>
          </a:prstGeom>
          <a:noFill/>
        </p:spPr>
        <p:txBody>
          <a:bodyPr vert="vert270" wrap="square" rtlCol="0">
            <a:spAutoFit/>
          </a:bodyPr>
          <a:lstStyle/>
          <a:p>
            <a:pPr algn="ctr">
              <a:spcAft>
                <a:spcPts val="1200"/>
              </a:spcAft>
            </a:pPr>
            <a:r>
              <a:rPr lang="en-US" sz="3600" dirty="0">
                <a:solidFill>
                  <a:schemeClr val="bg1">
                    <a:lumMod val="75000"/>
                    <a:alpha val="24000"/>
                  </a:schemeClr>
                </a:solidFill>
                <a:latin typeface="Harvest" pitchFamily="2" charset="0"/>
              </a:rPr>
              <a:t>Fake oxycodone</a:t>
            </a:r>
          </a:p>
        </p:txBody>
      </p:sp>
      <p:cxnSp>
        <p:nvCxnSpPr>
          <p:cNvPr id="11" name="Straight Connector 10">
            <a:extLst>
              <a:ext uri="{FF2B5EF4-FFF2-40B4-BE49-F238E27FC236}">
                <a16:creationId xmlns:a16="http://schemas.microsoft.com/office/drawing/2014/main" id="{A39E419C-198A-4553-B58F-408BBB3E0F54}"/>
              </a:ext>
            </a:extLst>
          </p:cNvPr>
          <p:cNvCxnSpPr/>
          <p:nvPr/>
        </p:nvCxnSpPr>
        <p:spPr>
          <a:xfrm>
            <a:off x="898967" y="0"/>
            <a:ext cx="0" cy="6858000"/>
          </a:xfrm>
          <a:prstGeom prst="line">
            <a:avLst/>
          </a:prstGeom>
          <a:ln w="19050">
            <a:solidFill>
              <a:schemeClr val="bg2">
                <a:lumMod val="25000"/>
                <a:alpha val="56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C799B-28CE-4171-B62D-CEE5DB78EEA8}"/>
              </a:ext>
            </a:extLst>
          </p:cNvPr>
          <p:cNvCxnSpPr>
            <a:cxnSpLocks/>
          </p:cNvCxnSpPr>
          <p:nvPr/>
        </p:nvCxnSpPr>
        <p:spPr>
          <a:xfrm>
            <a:off x="18476" y="905167"/>
            <a:ext cx="11274557" cy="0"/>
          </a:xfrm>
          <a:prstGeom prst="line">
            <a:avLst/>
          </a:prstGeom>
          <a:ln w="38100">
            <a:solidFill>
              <a:schemeClr val="tx1">
                <a:lumMod val="75000"/>
                <a:lumOff val="25000"/>
              </a:schemeClr>
            </a:solidFill>
          </a:ln>
          <a:effectLst>
            <a:outerShdw blurRad="50800" dist="38100" dir="5400000" algn="t" rotWithShape="0">
              <a:prstClr val="black">
                <a:alpha val="68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17574D4-78C6-4AEA-93C0-FE446017AB6C}"/>
              </a:ext>
            </a:extLst>
          </p:cNvPr>
          <p:cNvSpPr txBox="1"/>
          <p:nvPr/>
        </p:nvSpPr>
        <p:spPr>
          <a:xfrm>
            <a:off x="1366981" y="92673"/>
            <a:ext cx="10501743" cy="830997"/>
          </a:xfrm>
          <a:prstGeom prst="rect">
            <a:avLst/>
          </a:prstGeom>
          <a:noFill/>
        </p:spPr>
        <p:txBody>
          <a:bodyPr wrap="square" rtlCol="0">
            <a:spAutoFit/>
          </a:bodyPr>
          <a:lstStyle/>
          <a:p>
            <a:r>
              <a:rPr lang="en-US" sz="4800" dirty="0">
                <a:solidFill>
                  <a:srgbClr val="FFC000"/>
                </a:solidFill>
                <a:effectLst>
                  <a:outerShdw blurRad="38100" dist="25400" dir="2700000" algn="tl" rotWithShape="0">
                    <a:prstClr val="black">
                      <a:alpha val="79000"/>
                    </a:prstClr>
                  </a:outerShdw>
                </a:effectLst>
                <a:latin typeface="Harvest" pitchFamily="2" charset="0"/>
              </a:rPr>
              <a:t>Fake oxycodone </a:t>
            </a:r>
            <a:r>
              <a:rPr lang="en-US" sz="4000" dirty="0">
                <a:solidFill>
                  <a:srgbClr val="FFC000"/>
                </a:solidFill>
                <a:effectLst>
                  <a:outerShdw blurRad="38100" dist="25400" dir="2700000" algn="tl" rotWithShape="0">
                    <a:prstClr val="black">
                      <a:alpha val="79000"/>
                    </a:prstClr>
                  </a:outerShdw>
                </a:effectLst>
                <a:latin typeface="Harvest" pitchFamily="2" charset="0"/>
              </a:rPr>
              <a:t>(Percocet</a:t>
            </a:r>
            <a:r>
              <a:rPr lang="en-US" sz="4000" baseline="30000" dirty="0">
                <a:solidFill>
                  <a:srgbClr val="FFC000"/>
                </a:solidFill>
                <a:effectLst>
                  <a:outerShdw blurRad="38100" dist="25400" dir="2700000" algn="tl" rotWithShape="0">
                    <a:prstClr val="black">
                      <a:alpha val="79000"/>
                    </a:prstClr>
                  </a:outerShdw>
                </a:effectLst>
                <a:latin typeface="Calibri" panose="020F0502020204030204" pitchFamily="34" charset="0"/>
                <a:cs typeface="Calibri" panose="020F0502020204030204" pitchFamily="34" charset="0"/>
              </a:rPr>
              <a:t>®</a:t>
            </a:r>
            <a:r>
              <a:rPr lang="en-US" sz="4000" dirty="0">
                <a:solidFill>
                  <a:srgbClr val="FFC000"/>
                </a:solidFill>
                <a:effectLst>
                  <a:outerShdw blurRad="38100" dist="25400" dir="2700000" algn="tl" rotWithShape="0">
                    <a:prstClr val="black">
                      <a:alpha val="79000"/>
                    </a:prstClr>
                  </a:outerShdw>
                </a:effectLst>
                <a:latin typeface="Harvest" pitchFamily="2" charset="0"/>
              </a:rPr>
              <a:t> and OxyContin</a:t>
            </a:r>
            <a:r>
              <a:rPr lang="en-US" sz="4000" baseline="30000" dirty="0">
                <a:solidFill>
                  <a:srgbClr val="FFC000"/>
                </a:solidFill>
                <a:effectLst>
                  <a:outerShdw blurRad="38100" dist="25400" dir="2700000" algn="tl" rotWithShape="0">
                    <a:prstClr val="black">
                      <a:alpha val="79000"/>
                    </a:prstClr>
                  </a:outerShdw>
                </a:effectLst>
                <a:latin typeface="Calibri" panose="020F0502020204030204" pitchFamily="34" charset="0"/>
                <a:cs typeface="Calibri" panose="020F0502020204030204" pitchFamily="34" charset="0"/>
              </a:rPr>
              <a:t>®</a:t>
            </a:r>
            <a:r>
              <a:rPr lang="en-US" sz="4000" dirty="0">
                <a:solidFill>
                  <a:srgbClr val="FFC000"/>
                </a:solidFill>
                <a:effectLst>
                  <a:outerShdw blurRad="38100" dist="25400" dir="2700000" algn="tl" rotWithShape="0">
                    <a:prstClr val="black">
                      <a:alpha val="79000"/>
                    </a:prstClr>
                  </a:outerShdw>
                </a:effectLst>
                <a:latin typeface="Harvest" pitchFamily="2" charset="0"/>
              </a:rPr>
              <a:t>)</a:t>
            </a:r>
            <a:endParaRPr lang="en-US" sz="4800" dirty="0">
              <a:solidFill>
                <a:srgbClr val="FFC000"/>
              </a:solidFill>
              <a:effectLst>
                <a:outerShdw blurRad="38100" dist="25400" dir="2700000" algn="tl" rotWithShape="0">
                  <a:prstClr val="black">
                    <a:alpha val="79000"/>
                  </a:prstClr>
                </a:outerShdw>
              </a:effectLst>
              <a:latin typeface="Harvest" pitchFamily="2" charset="0"/>
            </a:endParaRPr>
          </a:p>
        </p:txBody>
      </p:sp>
      <p:sp>
        <p:nvSpPr>
          <p:cNvPr id="15" name="TextBox 14">
            <a:extLst>
              <a:ext uri="{FF2B5EF4-FFF2-40B4-BE49-F238E27FC236}">
                <a16:creationId xmlns:a16="http://schemas.microsoft.com/office/drawing/2014/main" id="{D89743A1-C3A9-4C18-A30A-F9972B969E5A}"/>
              </a:ext>
            </a:extLst>
          </p:cNvPr>
          <p:cNvSpPr txBox="1"/>
          <p:nvPr/>
        </p:nvSpPr>
        <p:spPr>
          <a:xfrm>
            <a:off x="1320801" y="1568521"/>
            <a:ext cx="4904509" cy="4785926"/>
          </a:xfrm>
          <a:prstGeom prst="rect">
            <a:avLst/>
          </a:prstGeom>
          <a:noFill/>
        </p:spPr>
        <p:txBody>
          <a:bodyPr wrap="square" rtlCol="0">
            <a:spAutoFit/>
          </a:bodyPr>
          <a:lstStyle/>
          <a:p>
            <a:pPr>
              <a:spcAft>
                <a:spcPts val="3000"/>
              </a:spcAft>
            </a:pPr>
            <a:r>
              <a:rPr lang="en-US" sz="2800" b="1" dirty="0">
                <a:solidFill>
                  <a:schemeClr val="bg1">
                    <a:lumMod val="85000"/>
                  </a:schemeClr>
                </a:solidFill>
              </a:rPr>
              <a:t>We’re also seeing deaths from fake oxycodone </a:t>
            </a:r>
            <a:r>
              <a:rPr lang="en-US" sz="2400" b="1" dirty="0">
                <a:solidFill>
                  <a:schemeClr val="bg1">
                    <a:lumMod val="85000"/>
                  </a:schemeClr>
                </a:solidFill>
              </a:rPr>
              <a:t>(fake Percocet</a:t>
            </a:r>
            <a:r>
              <a:rPr lang="en-US" sz="2400" baseline="30000" dirty="0">
                <a:solidFill>
                  <a:schemeClr val="bg1">
                    <a:lumMod val="85000"/>
                  </a:schemeClr>
                </a:solidFill>
                <a:latin typeface="Calibri" panose="020F0502020204030204" pitchFamily="34" charset="0"/>
                <a:cs typeface="Calibri" panose="020F0502020204030204" pitchFamily="34" charset="0"/>
              </a:rPr>
              <a:t>®</a:t>
            </a:r>
            <a:r>
              <a:rPr lang="en-US" sz="2400" b="1" dirty="0">
                <a:solidFill>
                  <a:schemeClr val="bg1">
                    <a:lumMod val="85000"/>
                  </a:schemeClr>
                </a:solidFill>
              </a:rPr>
              <a:t> and OxyContin</a:t>
            </a:r>
            <a:r>
              <a:rPr lang="en-US" sz="2400" baseline="30000" dirty="0">
                <a:solidFill>
                  <a:schemeClr val="bg1">
                    <a:lumMod val="85000"/>
                  </a:schemeClr>
                </a:solidFill>
                <a:latin typeface="Calibri" panose="020F0502020204030204" pitchFamily="34" charset="0"/>
                <a:cs typeface="Calibri" panose="020F0502020204030204" pitchFamily="34" charset="0"/>
              </a:rPr>
              <a:t>®</a:t>
            </a:r>
            <a:r>
              <a:rPr lang="en-US" sz="2400" b="1" dirty="0">
                <a:solidFill>
                  <a:schemeClr val="bg1">
                    <a:lumMod val="85000"/>
                  </a:schemeClr>
                </a:solidFill>
              </a:rPr>
              <a:t>)</a:t>
            </a:r>
            <a:r>
              <a:rPr lang="en-US" sz="2800" b="1" dirty="0">
                <a:solidFill>
                  <a:schemeClr val="bg1">
                    <a:lumMod val="85000"/>
                  </a:schemeClr>
                </a:solidFill>
              </a:rPr>
              <a:t>.  </a:t>
            </a:r>
            <a:r>
              <a:rPr lang="en-US" sz="2800" b="1" dirty="0">
                <a:solidFill>
                  <a:schemeClr val="accent5">
                    <a:lumMod val="40000"/>
                    <a:lumOff val="60000"/>
                  </a:schemeClr>
                </a:solidFill>
              </a:rPr>
              <a:t>Oxycodone</a:t>
            </a:r>
            <a:r>
              <a:rPr lang="en-US" sz="2800" b="1" dirty="0">
                <a:solidFill>
                  <a:schemeClr val="bg1">
                    <a:lumMod val="85000"/>
                  </a:schemeClr>
                </a:solidFill>
              </a:rPr>
              <a:t> is a milder opioid people take for chronic pain or for others, after a weekend of hard partying.  </a:t>
            </a:r>
          </a:p>
          <a:p>
            <a:pPr>
              <a:spcAft>
                <a:spcPts val="1200"/>
              </a:spcAft>
            </a:pPr>
            <a:r>
              <a:rPr lang="en-US" sz="2800" b="1" dirty="0">
                <a:solidFill>
                  <a:schemeClr val="bg1">
                    <a:lumMod val="85000"/>
                  </a:schemeClr>
                </a:solidFill>
              </a:rPr>
              <a:t>But the crackdown on its availability as a prescription or street drug opened up a new market: </a:t>
            </a:r>
            <a:r>
              <a:rPr lang="en-US" sz="2800" b="1" dirty="0">
                <a:solidFill>
                  <a:schemeClr val="accent4">
                    <a:lumMod val="40000"/>
                    <a:lumOff val="60000"/>
                  </a:schemeClr>
                </a:solidFill>
              </a:rPr>
              <a:t>Fake oxycodone</a:t>
            </a:r>
            <a:r>
              <a:rPr lang="en-US" sz="2800" b="1" dirty="0">
                <a:solidFill>
                  <a:schemeClr val="bg1">
                    <a:lumMod val="75000"/>
                  </a:schemeClr>
                </a:solidFill>
              </a:rPr>
              <a:t>.</a:t>
            </a:r>
          </a:p>
        </p:txBody>
      </p:sp>
    </p:spTree>
    <p:extLst>
      <p:ext uri="{BB962C8B-B14F-4D97-AF65-F5344CB8AC3E}">
        <p14:creationId xmlns:p14="http://schemas.microsoft.com/office/powerpoint/2010/main" val="4066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F1D5107-465A-46D0-8278-6EE2B428BC62}"/>
              </a:ext>
            </a:extLst>
          </p:cNvPr>
          <p:cNvSpPr/>
          <p:nvPr/>
        </p:nvSpPr>
        <p:spPr>
          <a:xfrm>
            <a:off x="1009801" y="1745671"/>
            <a:ext cx="11062127" cy="4331854"/>
          </a:xfrm>
          <a:prstGeom prst="rect">
            <a:avLst/>
          </a:prstGeom>
          <a:solidFill>
            <a:schemeClr val="dk1">
              <a:alpha val="48000"/>
            </a:schemeClr>
          </a:solidFill>
          <a:ln w="25400">
            <a:solidFill>
              <a:schemeClr val="tx1">
                <a:lumMod val="95000"/>
                <a:lumOff val="5000"/>
              </a:schemeClr>
            </a:solidFill>
          </a:ln>
          <a:effectLst>
            <a:outerShdw blurRad="101600" dist="38100" dir="5400000" algn="t" rotWithShape="0">
              <a:prstClr val="black">
                <a:alpha val="8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489D26-B7F1-4487-AAD3-8F1682EC6980}"/>
              </a:ext>
            </a:extLst>
          </p:cNvPr>
          <p:cNvSpPr/>
          <p:nvPr/>
        </p:nvSpPr>
        <p:spPr>
          <a:xfrm>
            <a:off x="4" y="0"/>
            <a:ext cx="898963" cy="6858000"/>
          </a:xfrm>
          <a:prstGeom prst="rect">
            <a:avLst/>
          </a:prstGeom>
          <a:solidFill>
            <a:schemeClr val="dk1">
              <a:alpha val="94000"/>
            </a:schemeClr>
          </a:solidFill>
          <a:ln w="25400">
            <a:noFill/>
          </a:ln>
          <a:effectLst>
            <a:outerShdw blurRad="101600" dist="38100" algn="l" rotWithShape="0">
              <a:prstClr val="black">
                <a:alpha val="77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786210-B3F2-4EC2-9B51-66BC0692EB53}"/>
              </a:ext>
            </a:extLst>
          </p:cNvPr>
          <p:cNvSpPr txBox="1"/>
          <p:nvPr/>
        </p:nvSpPr>
        <p:spPr>
          <a:xfrm>
            <a:off x="67941" y="1168281"/>
            <a:ext cx="738664" cy="5371062"/>
          </a:xfrm>
          <a:prstGeom prst="rect">
            <a:avLst/>
          </a:prstGeom>
          <a:noFill/>
        </p:spPr>
        <p:txBody>
          <a:bodyPr vert="vert270" wrap="square" rtlCol="0">
            <a:spAutoFit/>
          </a:bodyPr>
          <a:lstStyle/>
          <a:p>
            <a:pPr algn="ctr">
              <a:spcAft>
                <a:spcPts val="1200"/>
              </a:spcAft>
            </a:pPr>
            <a:r>
              <a:rPr lang="en-US" sz="3600" dirty="0">
                <a:solidFill>
                  <a:schemeClr val="bg1">
                    <a:lumMod val="75000"/>
                    <a:alpha val="24000"/>
                  </a:schemeClr>
                </a:solidFill>
                <a:latin typeface="Harvest" pitchFamily="2" charset="0"/>
              </a:rPr>
              <a:t>Fake and deadly</a:t>
            </a:r>
          </a:p>
        </p:txBody>
      </p:sp>
      <p:cxnSp>
        <p:nvCxnSpPr>
          <p:cNvPr id="11" name="Straight Connector 10">
            <a:extLst>
              <a:ext uri="{FF2B5EF4-FFF2-40B4-BE49-F238E27FC236}">
                <a16:creationId xmlns:a16="http://schemas.microsoft.com/office/drawing/2014/main" id="{A39E419C-198A-4553-B58F-408BBB3E0F54}"/>
              </a:ext>
            </a:extLst>
          </p:cNvPr>
          <p:cNvCxnSpPr/>
          <p:nvPr/>
        </p:nvCxnSpPr>
        <p:spPr>
          <a:xfrm>
            <a:off x="898967" y="0"/>
            <a:ext cx="0" cy="6858000"/>
          </a:xfrm>
          <a:prstGeom prst="line">
            <a:avLst/>
          </a:prstGeom>
          <a:ln w="19050">
            <a:solidFill>
              <a:schemeClr val="bg2">
                <a:lumMod val="25000"/>
                <a:alpha val="56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C799B-28CE-4171-B62D-CEE5DB78EEA8}"/>
              </a:ext>
            </a:extLst>
          </p:cNvPr>
          <p:cNvCxnSpPr>
            <a:cxnSpLocks/>
          </p:cNvCxnSpPr>
          <p:nvPr/>
        </p:nvCxnSpPr>
        <p:spPr>
          <a:xfrm>
            <a:off x="18476" y="905167"/>
            <a:ext cx="11274557" cy="0"/>
          </a:xfrm>
          <a:prstGeom prst="line">
            <a:avLst/>
          </a:prstGeom>
          <a:ln w="38100">
            <a:solidFill>
              <a:schemeClr val="tx1">
                <a:lumMod val="75000"/>
                <a:lumOff val="25000"/>
              </a:schemeClr>
            </a:solidFill>
          </a:ln>
          <a:effectLst>
            <a:outerShdw blurRad="50800" dist="38100" dir="5400000" algn="t" rotWithShape="0">
              <a:prstClr val="black">
                <a:alpha val="68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17574D4-78C6-4AEA-93C0-FE446017AB6C}"/>
              </a:ext>
            </a:extLst>
          </p:cNvPr>
          <p:cNvSpPr txBox="1"/>
          <p:nvPr/>
        </p:nvSpPr>
        <p:spPr>
          <a:xfrm>
            <a:off x="1366981" y="166563"/>
            <a:ext cx="10501743" cy="830997"/>
          </a:xfrm>
          <a:prstGeom prst="rect">
            <a:avLst/>
          </a:prstGeom>
          <a:noFill/>
        </p:spPr>
        <p:txBody>
          <a:bodyPr wrap="square" rtlCol="0">
            <a:spAutoFit/>
          </a:bodyPr>
          <a:lstStyle/>
          <a:p>
            <a:r>
              <a:rPr lang="en-US" sz="4800" dirty="0">
                <a:solidFill>
                  <a:srgbClr val="FFC000"/>
                </a:solidFill>
                <a:effectLst>
                  <a:outerShdw blurRad="38100" dist="25400" dir="2700000" algn="tl" rotWithShape="0">
                    <a:prstClr val="black">
                      <a:alpha val="79000"/>
                    </a:prstClr>
                  </a:outerShdw>
                </a:effectLst>
                <a:latin typeface="Harvest" pitchFamily="2" charset="0"/>
              </a:rPr>
              <a:t>Fake oxycodone </a:t>
            </a:r>
            <a:r>
              <a:rPr lang="en-US" sz="4000" dirty="0">
                <a:solidFill>
                  <a:srgbClr val="FFC000"/>
                </a:solidFill>
                <a:effectLst>
                  <a:outerShdw blurRad="38100" dist="25400" dir="2700000" algn="tl" rotWithShape="0">
                    <a:prstClr val="black">
                      <a:alpha val="79000"/>
                    </a:prstClr>
                  </a:outerShdw>
                </a:effectLst>
                <a:latin typeface="Harvest" pitchFamily="2" charset="0"/>
              </a:rPr>
              <a:t>(Percocet</a:t>
            </a:r>
            <a:r>
              <a:rPr lang="en-US" sz="4000" baseline="30000" dirty="0">
                <a:solidFill>
                  <a:srgbClr val="FFC000"/>
                </a:solidFill>
                <a:effectLst>
                  <a:outerShdw blurRad="38100" dist="25400" dir="2700000" algn="tl" rotWithShape="0">
                    <a:prstClr val="black">
                      <a:alpha val="79000"/>
                    </a:prstClr>
                  </a:outerShdw>
                </a:effectLst>
                <a:latin typeface="Calibri" panose="020F0502020204030204" pitchFamily="34" charset="0"/>
                <a:cs typeface="Calibri" panose="020F0502020204030204" pitchFamily="34" charset="0"/>
              </a:rPr>
              <a:t>®</a:t>
            </a:r>
            <a:r>
              <a:rPr lang="en-US" sz="4000" dirty="0">
                <a:solidFill>
                  <a:srgbClr val="FFC000"/>
                </a:solidFill>
                <a:effectLst>
                  <a:outerShdw blurRad="38100" dist="25400" dir="2700000" algn="tl" rotWithShape="0">
                    <a:prstClr val="black">
                      <a:alpha val="79000"/>
                    </a:prstClr>
                  </a:outerShdw>
                </a:effectLst>
                <a:latin typeface="Harvest" pitchFamily="2" charset="0"/>
              </a:rPr>
              <a:t> and OxyContin</a:t>
            </a:r>
            <a:r>
              <a:rPr lang="en-US" sz="4000" baseline="30000" dirty="0">
                <a:solidFill>
                  <a:srgbClr val="FFC000"/>
                </a:solidFill>
                <a:effectLst>
                  <a:outerShdw blurRad="38100" dist="25400" dir="2700000" algn="tl" rotWithShape="0">
                    <a:prstClr val="black">
                      <a:alpha val="79000"/>
                    </a:prstClr>
                  </a:outerShdw>
                </a:effectLst>
                <a:latin typeface="Calibri" panose="020F0502020204030204" pitchFamily="34" charset="0"/>
                <a:cs typeface="Calibri" panose="020F0502020204030204" pitchFamily="34" charset="0"/>
              </a:rPr>
              <a:t>®</a:t>
            </a:r>
            <a:r>
              <a:rPr lang="en-US" sz="4000" dirty="0">
                <a:solidFill>
                  <a:srgbClr val="FFC000"/>
                </a:solidFill>
                <a:effectLst>
                  <a:outerShdw blurRad="38100" dist="25400" dir="2700000" algn="tl" rotWithShape="0">
                    <a:prstClr val="black">
                      <a:alpha val="79000"/>
                    </a:prstClr>
                  </a:outerShdw>
                </a:effectLst>
                <a:latin typeface="Harvest" pitchFamily="2" charset="0"/>
              </a:rPr>
              <a:t>)</a:t>
            </a:r>
            <a:endParaRPr lang="en-US" sz="4800" dirty="0">
              <a:solidFill>
                <a:srgbClr val="FFC000"/>
              </a:solidFill>
              <a:effectLst>
                <a:outerShdw blurRad="38100" dist="25400" dir="2700000" algn="tl" rotWithShape="0">
                  <a:prstClr val="black">
                    <a:alpha val="79000"/>
                  </a:prstClr>
                </a:outerShdw>
              </a:effectLst>
              <a:latin typeface="Harvest" pitchFamily="2" charset="0"/>
            </a:endParaRPr>
          </a:p>
        </p:txBody>
      </p:sp>
      <p:sp>
        <p:nvSpPr>
          <p:cNvPr id="15" name="TextBox 14">
            <a:extLst>
              <a:ext uri="{FF2B5EF4-FFF2-40B4-BE49-F238E27FC236}">
                <a16:creationId xmlns:a16="http://schemas.microsoft.com/office/drawing/2014/main" id="{D89743A1-C3A9-4C18-A30A-F9972B969E5A}"/>
              </a:ext>
            </a:extLst>
          </p:cNvPr>
          <p:cNvSpPr txBox="1"/>
          <p:nvPr/>
        </p:nvSpPr>
        <p:spPr>
          <a:xfrm>
            <a:off x="5944633" y="1949522"/>
            <a:ext cx="5541905" cy="3924151"/>
          </a:xfrm>
          <a:prstGeom prst="rect">
            <a:avLst/>
          </a:prstGeom>
          <a:noFill/>
        </p:spPr>
        <p:txBody>
          <a:bodyPr wrap="square" rtlCol="0">
            <a:spAutoFit/>
          </a:bodyPr>
          <a:lstStyle/>
          <a:p>
            <a:pPr>
              <a:spcAft>
                <a:spcPts val="3000"/>
              </a:spcAft>
            </a:pPr>
            <a:r>
              <a:rPr lang="en-US" sz="2800" b="1" dirty="0">
                <a:solidFill>
                  <a:schemeClr val="bg1">
                    <a:lumMod val="85000"/>
                  </a:schemeClr>
                </a:solidFill>
              </a:rPr>
              <a:t>Fake oxycodone is called “M-30” or “Blues”.  The M-30 comes from the real oxycodone’s stamp on the pill.</a:t>
            </a:r>
          </a:p>
          <a:p>
            <a:pPr>
              <a:spcAft>
                <a:spcPts val="3000"/>
              </a:spcAft>
            </a:pPr>
            <a:r>
              <a:rPr lang="en-US" sz="2800" b="1" dirty="0">
                <a:solidFill>
                  <a:schemeClr val="bg1">
                    <a:lumMod val="85000"/>
                  </a:schemeClr>
                </a:solidFill>
              </a:rPr>
              <a:t>The “M-30”s on the street are usually smuggled in from cartel-controlled labs in Mexico and may be made with cheap fentanyl… with poor dosing control.   </a:t>
            </a:r>
            <a:endParaRPr lang="en-US" sz="2800" b="1" dirty="0">
              <a:solidFill>
                <a:schemeClr val="bg1">
                  <a:lumMod val="75000"/>
                </a:schemeClr>
              </a:solidFill>
            </a:endParaRPr>
          </a:p>
        </p:txBody>
      </p:sp>
      <p:sp>
        <p:nvSpPr>
          <p:cNvPr id="9" name="TextBox 8">
            <a:extLst>
              <a:ext uri="{FF2B5EF4-FFF2-40B4-BE49-F238E27FC236}">
                <a16:creationId xmlns:a16="http://schemas.microsoft.com/office/drawing/2014/main" id="{2A7BE6FE-BA94-43E5-99AA-6141999A0A44}"/>
              </a:ext>
            </a:extLst>
          </p:cNvPr>
          <p:cNvSpPr txBox="1"/>
          <p:nvPr/>
        </p:nvSpPr>
        <p:spPr>
          <a:xfrm>
            <a:off x="1779458" y="5132073"/>
            <a:ext cx="3395518" cy="923330"/>
          </a:xfrm>
          <a:prstGeom prst="rect">
            <a:avLst/>
          </a:prstGeom>
          <a:noFill/>
        </p:spPr>
        <p:txBody>
          <a:bodyPr wrap="square" rtlCol="0">
            <a:spAutoFit/>
          </a:bodyPr>
          <a:lstStyle/>
          <a:p>
            <a:pPr>
              <a:spcAft>
                <a:spcPts val="3000"/>
              </a:spcAft>
            </a:pPr>
            <a:r>
              <a:rPr lang="en-US" b="1" dirty="0">
                <a:solidFill>
                  <a:schemeClr val="accent5">
                    <a:lumMod val="40000"/>
                    <a:lumOff val="60000"/>
                  </a:schemeClr>
                </a:solidFill>
              </a:rPr>
              <a:t>It’s difficult to tell the difference between a real oxycodone pill and a fake M-30.</a:t>
            </a:r>
            <a:endParaRPr lang="en-US" baseline="30000" dirty="0">
              <a:solidFill>
                <a:schemeClr val="accent5">
                  <a:lumMod val="40000"/>
                  <a:lumOff val="60000"/>
                </a:schemeClr>
              </a:solidFill>
            </a:endParaRPr>
          </a:p>
        </p:txBody>
      </p:sp>
      <p:pic>
        <p:nvPicPr>
          <p:cNvPr id="6" name="Picture 5">
            <a:extLst>
              <a:ext uri="{FF2B5EF4-FFF2-40B4-BE49-F238E27FC236}">
                <a16:creationId xmlns:a16="http://schemas.microsoft.com/office/drawing/2014/main" id="{B05B9800-A13D-4903-B8B3-CE2031CBDB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7096" y="1616362"/>
            <a:ext cx="3395518" cy="3395518"/>
          </a:xfrm>
          <a:prstGeom prst="ellipse">
            <a:avLst/>
          </a:prstGeom>
          <a:ln w="63500" cap="rnd">
            <a:solidFill>
              <a:srgbClr val="333333"/>
            </a:solidFill>
          </a:ln>
          <a:effectLst>
            <a:outerShdw blurRad="50800" dist="38100" dir="2700000" algn="tl" rotWithShape="0">
              <a:prstClr val="black">
                <a:alpha val="70000"/>
              </a:prst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76004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F1D5107-465A-46D0-8278-6EE2B428BC62}"/>
              </a:ext>
            </a:extLst>
          </p:cNvPr>
          <p:cNvSpPr/>
          <p:nvPr/>
        </p:nvSpPr>
        <p:spPr>
          <a:xfrm>
            <a:off x="1009801" y="1745671"/>
            <a:ext cx="11062127" cy="4331854"/>
          </a:xfrm>
          <a:prstGeom prst="rect">
            <a:avLst/>
          </a:prstGeom>
          <a:solidFill>
            <a:schemeClr val="dk1">
              <a:alpha val="48000"/>
            </a:schemeClr>
          </a:solidFill>
          <a:ln w="25400">
            <a:solidFill>
              <a:schemeClr val="tx1">
                <a:lumMod val="95000"/>
                <a:lumOff val="5000"/>
              </a:schemeClr>
            </a:solidFill>
          </a:ln>
          <a:effectLst>
            <a:outerShdw blurRad="101600" dist="38100" dir="5400000" algn="t" rotWithShape="0">
              <a:prstClr val="black">
                <a:alpha val="8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489D26-B7F1-4487-AAD3-8F1682EC6980}"/>
              </a:ext>
            </a:extLst>
          </p:cNvPr>
          <p:cNvSpPr/>
          <p:nvPr/>
        </p:nvSpPr>
        <p:spPr>
          <a:xfrm>
            <a:off x="4" y="0"/>
            <a:ext cx="898963" cy="6858000"/>
          </a:xfrm>
          <a:prstGeom prst="rect">
            <a:avLst/>
          </a:prstGeom>
          <a:solidFill>
            <a:schemeClr val="dk1">
              <a:alpha val="94000"/>
            </a:schemeClr>
          </a:solidFill>
          <a:ln w="25400">
            <a:noFill/>
          </a:ln>
          <a:effectLst>
            <a:outerShdw blurRad="101600" dist="38100" algn="l" rotWithShape="0">
              <a:prstClr val="black">
                <a:alpha val="77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786210-B3F2-4EC2-9B51-66BC0692EB53}"/>
              </a:ext>
            </a:extLst>
          </p:cNvPr>
          <p:cNvSpPr txBox="1"/>
          <p:nvPr/>
        </p:nvSpPr>
        <p:spPr>
          <a:xfrm>
            <a:off x="67941" y="1168281"/>
            <a:ext cx="738664" cy="5371062"/>
          </a:xfrm>
          <a:prstGeom prst="rect">
            <a:avLst/>
          </a:prstGeom>
          <a:noFill/>
        </p:spPr>
        <p:txBody>
          <a:bodyPr vert="vert270" wrap="square" rtlCol="0">
            <a:spAutoFit/>
          </a:bodyPr>
          <a:lstStyle/>
          <a:p>
            <a:pPr algn="ctr">
              <a:spcAft>
                <a:spcPts val="1200"/>
              </a:spcAft>
            </a:pPr>
            <a:r>
              <a:rPr lang="en-US" sz="3600" dirty="0">
                <a:solidFill>
                  <a:schemeClr val="bg1">
                    <a:lumMod val="75000"/>
                    <a:alpha val="24000"/>
                  </a:schemeClr>
                </a:solidFill>
                <a:latin typeface="Harvest" pitchFamily="2" charset="0"/>
              </a:rPr>
              <a:t>Fake and deadly</a:t>
            </a:r>
          </a:p>
        </p:txBody>
      </p:sp>
      <p:cxnSp>
        <p:nvCxnSpPr>
          <p:cNvPr id="11" name="Straight Connector 10">
            <a:extLst>
              <a:ext uri="{FF2B5EF4-FFF2-40B4-BE49-F238E27FC236}">
                <a16:creationId xmlns:a16="http://schemas.microsoft.com/office/drawing/2014/main" id="{A39E419C-198A-4553-B58F-408BBB3E0F54}"/>
              </a:ext>
            </a:extLst>
          </p:cNvPr>
          <p:cNvCxnSpPr/>
          <p:nvPr/>
        </p:nvCxnSpPr>
        <p:spPr>
          <a:xfrm>
            <a:off x="898967" y="0"/>
            <a:ext cx="0" cy="6858000"/>
          </a:xfrm>
          <a:prstGeom prst="line">
            <a:avLst/>
          </a:prstGeom>
          <a:ln w="19050">
            <a:solidFill>
              <a:schemeClr val="bg2">
                <a:lumMod val="25000"/>
                <a:alpha val="56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C799B-28CE-4171-B62D-CEE5DB78EEA8}"/>
              </a:ext>
            </a:extLst>
          </p:cNvPr>
          <p:cNvCxnSpPr>
            <a:cxnSpLocks/>
          </p:cNvCxnSpPr>
          <p:nvPr/>
        </p:nvCxnSpPr>
        <p:spPr>
          <a:xfrm>
            <a:off x="18476" y="905167"/>
            <a:ext cx="11274557" cy="0"/>
          </a:xfrm>
          <a:prstGeom prst="line">
            <a:avLst/>
          </a:prstGeom>
          <a:ln w="38100">
            <a:solidFill>
              <a:schemeClr val="tx1">
                <a:lumMod val="75000"/>
                <a:lumOff val="25000"/>
              </a:schemeClr>
            </a:solidFill>
          </a:ln>
          <a:effectLst>
            <a:outerShdw blurRad="50800" dist="38100" dir="5400000" algn="t" rotWithShape="0">
              <a:prstClr val="black">
                <a:alpha val="68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17574D4-78C6-4AEA-93C0-FE446017AB6C}"/>
              </a:ext>
            </a:extLst>
          </p:cNvPr>
          <p:cNvSpPr txBox="1"/>
          <p:nvPr/>
        </p:nvSpPr>
        <p:spPr>
          <a:xfrm>
            <a:off x="1366981" y="166563"/>
            <a:ext cx="10501743" cy="830997"/>
          </a:xfrm>
          <a:prstGeom prst="rect">
            <a:avLst/>
          </a:prstGeom>
          <a:noFill/>
        </p:spPr>
        <p:txBody>
          <a:bodyPr wrap="square" rtlCol="0">
            <a:spAutoFit/>
          </a:bodyPr>
          <a:lstStyle/>
          <a:p>
            <a:r>
              <a:rPr lang="en-US" sz="4800" dirty="0">
                <a:solidFill>
                  <a:srgbClr val="FFC000"/>
                </a:solidFill>
                <a:effectLst>
                  <a:outerShdw blurRad="38100" dist="25400" dir="2700000" algn="tl" rotWithShape="0">
                    <a:prstClr val="black">
                      <a:alpha val="79000"/>
                    </a:prstClr>
                  </a:outerShdw>
                </a:effectLst>
                <a:latin typeface="Harvest" pitchFamily="2" charset="0"/>
              </a:rPr>
              <a:t>Fake oxycodone </a:t>
            </a:r>
            <a:r>
              <a:rPr lang="en-US" sz="4000" dirty="0">
                <a:solidFill>
                  <a:srgbClr val="FFC000"/>
                </a:solidFill>
                <a:effectLst>
                  <a:outerShdw blurRad="38100" dist="25400" dir="2700000" algn="tl" rotWithShape="0">
                    <a:prstClr val="black">
                      <a:alpha val="79000"/>
                    </a:prstClr>
                  </a:outerShdw>
                </a:effectLst>
                <a:latin typeface="Harvest" pitchFamily="2" charset="0"/>
              </a:rPr>
              <a:t>(Percocet</a:t>
            </a:r>
            <a:r>
              <a:rPr lang="en-US" sz="4000" baseline="30000" dirty="0">
                <a:solidFill>
                  <a:srgbClr val="FFC000"/>
                </a:solidFill>
                <a:effectLst>
                  <a:outerShdw blurRad="38100" dist="25400" dir="2700000" algn="tl" rotWithShape="0">
                    <a:prstClr val="black">
                      <a:alpha val="79000"/>
                    </a:prstClr>
                  </a:outerShdw>
                </a:effectLst>
                <a:latin typeface="Calibri" panose="020F0502020204030204" pitchFamily="34" charset="0"/>
                <a:cs typeface="Calibri" panose="020F0502020204030204" pitchFamily="34" charset="0"/>
              </a:rPr>
              <a:t>®</a:t>
            </a:r>
            <a:r>
              <a:rPr lang="en-US" sz="4000" dirty="0">
                <a:solidFill>
                  <a:srgbClr val="FFC000"/>
                </a:solidFill>
                <a:effectLst>
                  <a:outerShdw blurRad="38100" dist="25400" dir="2700000" algn="tl" rotWithShape="0">
                    <a:prstClr val="black">
                      <a:alpha val="79000"/>
                    </a:prstClr>
                  </a:outerShdw>
                </a:effectLst>
                <a:latin typeface="Harvest" pitchFamily="2" charset="0"/>
              </a:rPr>
              <a:t> and OxyContin</a:t>
            </a:r>
            <a:r>
              <a:rPr lang="en-US" sz="4000" baseline="30000" dirty="0">
                <a:solidFill>
                  <a:srgbClr val="FFC000"/>
                </a:solidFill>
                <a:effectLst>
                  <a:outerShdw blurRad="38100" dist="25400" dir="2700000" algn="tl" rotWithShape="0">
                    <a:prstClr val="black">
                      <a:alpha val="79000"/>
                    </a:prstClr>
                  </a:outerShdw>
                </a:effectLst>
                <a:latin typeface="Calibri" panose="020F0502020204030204" pitchFamily="34" charset="0"/>
                <a:cs typeface="Calibri" panose="020F0502020204030204" pitchFamily="34" charset="0"/>
              </a:rPr>
              <a:t>®</a:t>
            </a:r>
            <a:r>
              <a:rPr lang="en-US" sz="4000" dirty="0">
                <a:solidFill>
                  <a:srgbClr val="FFC000"/>
                </a:solidFill>
                <a:effectLst>
                  <a:outerShdw blurRad="38100" dist="25400" dir="2700000" algn="tl" rotWithShape="0">
                    <a:prstClr val="black">
                      <a:alpha val="79000"/>
                    </a:prstClr>
                  </a:outerShdw>
                </a:effectLst>
                <a:latin typeface="Harvest" pitchFamily="2" charset="0"/>
              </a:rPr>
              <a:t>)</a:t>
            </a:r>
            <a:endParaRPr lang="en-US" sz="4800" dirty="0">
              <a:solidFill>
                <a:srgbClr val="FFC000"/>
              </a:solidFill>
              <a:effectLst>
                <a:outerShdw blurRad="38100" dist="25400" dir="2700000" algn="tl" rotWithShape="0">
                  <a:prstClr val="black">
                    <a:alpha val="79000"/>
                  </a:prstClr>
                </a:outerShdw>
              </a:effectLst>
              <a:latin typeface="Harvest" pitchFamily="2" charset="0"/>
            </a:endParaRPr>
          </a:p>
        </p:txBody>
      </p:sp>
      <p:pic>
        <p:nvPicPr>
          <p:cNvPr id="4" name="Picture 3">
            <a:extLst>
              <a:ext uri="{FF2B5EF4-FFF2-40B4-BE49-F238E27FC236}">
                <a16:creationId xmlns:a16="http://schemas.microsoft.com/office/drawing/2014/main" id="{E2D14240-3F6E-2B27-EEEF-7E2E8C3F4D5C}"/>
              </a:ext>
            </a:extLst>
          </p:cNvPr>
          <p:cNvPicPr>
            <a:picLocks noChangeAspect="1"/>
          </p:cNvPicPr>
          <p:nvPr/>
        </p:nvPicPr>
        <p:blipFill>
          <a:blip r:embed="rId3"/>
          <a:stretch>
            <a:fillRect/>
          </a:stretch>
        </p:blipFill>
        <p:spPr>
          <a:xfrm>
            <a:off x="2114027" y="1129667"/>
            <a:ext cx="8796192" cy="4947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89101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F1D5107-465A-46D0-8278-6EE2B428BC62}"/>
              </a:ext>
            </a:extLst>
          </p:cNvPr>
          <p:cNvSpPr/>
          <p:nvPr/>
        </p:nvSpPr>
        <p:spPr>
          <a:xfrm>
            <a:off x="1009801" y="2456872"/>
            <a:ext cx="11062127" cy="4234561"/>
          </a:xfrm>
          <a:prstGeom prst="rect">
            <a:avLst/>
          </a:prstGeom>
          <a:solidFill>
            <a:schemeClr val="dk1">
              <a:alpha val="48000"/>
            </a:schemeClr>
          </a:solidFill>
          <a:ln w="25400">
            <a:solidFill>
              <a:schemeClr val="tx1">
                <a:lumMod val="95000"/>
                <a:lumOff val="5000"/>
              </a:schemeClr>
            </a:solidFill>
          </a:ln>
          <a:effectLst>
            <a:outerShdw blurRad="101600" dist="38100" dir="5400000" algn="t" rotWithShape="0">
              <a:prstClr val="black">
                <a:alpha val="8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489D26-B7F1-4487-AAD3-8F1682EC6980}"/>
              </a:ext>
            </a:extLst>
          </p:cNvPr>
          <p:cNvSpPr/>
          <p:nvPr/>
        </p:nvSpPr>
        <p:spPr>
          <a:xfrm>
            <a:off x="4" y="0"/>
            <a:ext cx="898963" cy="6858000"/>
          </a:xfrm>
          <a:prstGeom prst="rect">
            <a:avLst/>
          </a:prstGeom>
          <a:solidFill>
            <a:schemeClr val="dk1">
              <a:alpha val="94000"/>
            </a:schemeClr>
          </a:solidFill>
          <a:ln w="25400">
            <a:noFill/>
          </a:ln>
          <a:effectLst>
            <a:outerShdw blurRad="101600" dist="38100" algn="l" rotWithShape="0">
              <a:prstClr val="black">
                <a:alpha val="77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786210-B3F2-4EC2-9B51-66BC0692EB53}"/>
              </a:ext>
            </a:extLst>
          </p:cNvPr>
          <p:cNvSpPr txBox="1"/>
          <p:nvPr/>
        </p:nvSpPr>
        <p:spPr>
          <a:xfrm>
            <a:off x="67941" y="1168281"/>
            <a:ext cx="738664" cy="5371062"/>
          </a:xfrm>
          <a:prstGeom prst="rect">
            <a:avLst/>
          </a:prstGeom>
          <a:noFill/>
        </p:spPr>
        <p:txBody>
          <a:bodyPr vert="vert270" wrap="square" rtlCol="0">
            <a:spAutoFit/>
          </a:bodyPr>
          <a:lstStyle/>
          <a:p>
            <a:pPr algn="ctr">
              <a:spcAft>
                <a:spcPts val="1200"/>
              </a:spcAft>
            </a:pPr>
            <a:r>
              <a:rPr lang="en-US" sz="3600" dirty="0">
                <a:solidFill>
                  <a:schemeClr val="bg1">
                    <a:lumMod val="75000"/>
                    <a:alpha val="24000"/>
                  </a:schemeClr>
                </a:solidFill>
                <a:latin typeface="Harvest" pitchFamily="2" charset="0"/>
              </a:rPr>
              <a:t>M-30s</a:t>
            </a:r>
          </a:p>
        </p:txBody>
      </p:sp>
      <p:cxnSp>
        <p:nvCxnSpPr>
          <p:cNvPr id="11" name="Straight Connector 10">
            <a:extLst>
              <a:ext uri="{FF2B5EF4-FFF2-40B4-BE49-F238E27FC236}">
                <a16:creationId xmlns:a16="http://schemas.microsoft.com/office/drawing/2014/main" id="{A39E419C-198A-4553-B58F-408BBB3E0F54}"/>
              </a:ext>
            </a:extLst>
          </p:cNvPr>
          <p:cNvCxnSpPr/>
          <p:nvPr/>
        </p:nvCxnSpPr>
        <p:spPr>
          <a:xfrm>
            <a:off x="898967" y="0"/>
            <a:ext cx="0" cy="6858000"/>
          </a:xfrm>
          <a:prstGeom prst="line">
            <a:avLst/>
          </a:prstGeom>
          <a:ln w="19050">
            <a:solidFill>
              <a:schemeClr val="bg2">
                <a:lumMod val="25000"/>
                <a:alpha val="56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C799B-28CE-4171-B62D-CEE5DB78EEA8}"/>
              </a:ext>
            </a:extLst>
          </p:cNvPr>
          <p:cNvCxnSpPr>
            <a:cxnSpLocks/>
          </p:cNvCxnSpPr>
          <p:nvPr/>
        </p:nvCxnSpPr>
        <p:spPr>
          <a:xfrm>
            <a:off x="18476" y="905167"/>
            <a:ext cx="11274557" cy="0"/>
          </a:xfrm>
          <a:prstGeom prst="line">
            <a:avLst/>
          </a:prstGeom>
          <a:ln w="38100">
            <a:solidFill>
              <a:schemeClr val="tx1">
                <a:lumMod val="75000"/>
                <a:lumOff val="25000"/>
              </a:schemeClr>
            </a:solidFill>
          </a:ln>
          <a:effectLst>
            <a:outerShdw blurRad="50800" dist="38100" dir="5400000" algn="t" rotWithShape="0">
              <a:prstClr val="black">
                <a:alpha val="68000"/>
              </a:prstClr>
            </a:outerShdw>
          </a:effectLst>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89743A1-C3A9-4C18-A30A-F9972B969E5A}"/>
              </a:ext>
            </a:extLst>
          </p:cNvPr>
          <p:cNvSpPr txBox="1"/>
          <p:nvPr/>
        </p:nvSpPr>
        <p:spPr>
          <a:xfrm>
            <a:off x="6063630" y="2611318"/>
            <a:ext cx="5541905" cy="3062377"/>
          </a:xfrm>
          <a:prstGeom prst="rect">
            <a:avLst/>
          </a:prstGeom>
          <a:noFill/>
        </p:spPr>
        <p:txBody>
          <a:bodyPr wrap="square" rtlCol="0">
            <a:spAutoFit/>
          </a:bodyPr>
          <a:lstStyle/>
          <a:p>
            <a:pPr>
              <a:spcAft>
                <a:spcPts val="3000"/>
              </a:spcAft>
            </a:pPr>
            <a:r>
              <a:rPr lang="en-US" sz="2800" b="1" dirty="0">
                <a:solidFill>
                  <a:schemeClr val="bg1">
                    <a:lumMod val="85000"/>
                  </a:schemeClr>
                </a:solidFill>
              </a:rPr>
              <a:t>The M-30s can be taken as pills or melted.</a:t>
            </a:r>
          </a:p>
          <a:p>
            <a:pPr>
              <a:spcAft>
                <a:spcPts val="3000"/>
              </a:spcAft>
            </a:pPr>
            <a:r>
              <a:rPr lang="en-US" sz="2800" b="1" dirty="0">
                <a:solidFill>
                  <a:schemeClr val="bg1">
                    <a:lumMod val="85000"/>
                  </a:schemeClr>
                </a:solidFill>
              </a:rPr>
              <a:t>In the melted form, they are licked, vaped, or injected into a vein.  The vaped method may include a mix with other compounds such as THC.</a:t>
            </a:r>
            <a:endParaRPr lang="en-US" sz="2800" b="1" dirty="0">
              <a:solidFill>
                <a:schemeClr val="bg1">
                  <a:lumMod val="75000"/>
                </a:schemeClr>
              </a:solidFill>
            </a:endParaRPr>
          </a:p>
        </p:txBody>
      </p:sp>
      <p:pic>
        <p:nvPicPr>
          <p:cNvPr id="12" name="Picture 11">
            <a:extLst>
              <a:ext uri="{FF2B5EF4-FFF2-40B4-BE49-F238E27FC236}">
                <a16:creationId xmlns:a16="http://schemas.microsoft.com/office/drawing/2014/main" id="{0E70F2B0-6583-4163-84E3-305959262D38}"/>
              </a:ext>
            </a:extLst>
          </p:cNvPr>
          <p:cNvPicPr>
            <a:picLocks noChangeAspect="1"/>
          </p:cNvPicPr>
          <p:nvPr/>
        </p:nvPicPr>
        <p:blipFill rotWithShape="1">
          <a:blip r:embed="rId3"/>
          <a:srcRect b="13199"/>
          <a:stretch/>
        </p:blipFill>
        <p:spPr>
          <a:xfrm>
            <a:off x="1098155" y="997560"/>
            <a:ext cx="4166573" cy="4822149"/>
          </a:xfrm>
          <a:prstGeom prst="roundRect">
            <a:avLst>
              <a:gd name="adj" fmla="val 8594"/>
            </a:avLst>
          </a:prstGeom>
          <a:solidFill>
            <a:srgbClr val="FFFFFF">
              <a:shade val="85000"/>
            </a:srgbClr>
          </a:solidFill>
          <a:ln w="38100">
            <a:solidFill>
              <a:schemeClr val="tx1">
                <a:lumMod val="75000"/>
                <a:lumOff val="25000"/>
              </a:schemeClr>
            </a:solidFill>
          </a:ln>
          <a:effectLst>
            <a:outerShdw blurRad="50800" dist="38100" dir="2700000" algn="tl" rotWithShape="0">
              <a:prstClr val="black">
                <a:alpha val="65000"/>
              </a:prstClr>
            </a:outerShdw>
          </a:effectLst>
        </p:spPr>
      </p:pic>
      <p:sp>
        <p:nvSpPr>
          <p:cNvPr id="9" name="TextBox 8">
            <a:extLst>
              <a:ext uri="{FF2B5EF4-FFF2-40B4-BE49-F238E27FC236}">
                <a16:creationId xmlns:a16="http://schemas.microsoft.com/office/drawing/2014/main" id="{2A7BE6FE-BA94-43E5-99AA-6141999A0A44}"/>
              </a:ext>
            </a:extLst>
          </p:cNvPr>
          <p:cNvSpPr txBox="1"/>
          <p:nvPr/>
        </p:nvSpPr>
        <p:spPr>
          <a:xfrm>
            <a:off x="1009800" y="5893223"/>
            <a:ext cx="4254928" cy="661720"/>
          </a:xfrm>
          <a:prstGeom prst="rect">
            <a:avLst/>
          </a:prstGeom>
          <a:noFill/>
        </p:spPr>
        <p:txBody>
          <a:bodyPr wrap="square" rtlCol="0">
            <a:spAutoFit/>
          </a:bodyPr>
          <a:lstStyle/>
          <a:p>
            <a:pPr algn="ctr">
              <a:spcAft>
                <a:spcPts val="600"/>
              </a:spcAft>
            </a:pPr>
            <a:r>
              <a:rPr lang="en-US" b="1" dirty="0">
                <a:solidFill>
                  <a:schemeClr val="accent5">
                    <a:lumMod val="40000"/>
                    <a:lumOff val="60000"/>
                  </a:schemeClr>
                </a:solidFill>
              </a:rPr>
              <a:t>An M-30 obtained from Lubbock this year.  </a:t>
            </a:r>
          </a:p>
          <a:p>
            <a:pPr algn="ctr">
              <a:spcAft>
                <a:spcPts val="3000"/>
              </a:spcAft>
            </a:pPr>
            <a:r>
              <a:rPr lang="en-US" sz="1400" i="1" dirty="0">
                <a:solidFill>
                  <a:schemeClr val="accent5">
                    <a:lumMod val="40000"/>
                    <a:lumOff val="60000"/>
                  </a:schemeClr>
                </a:solidFill>
              </a:rPr>
              <a:t>Photo courtesy of Lubbock Police Department.</a:t>
            </a:r>
            <a:endParaRPr lang="en-US" sz="1600" i="1" baseline="30000" dirty="0">
              <a:solidFill>
                <a:schemeClr val="accent5">
                  <a:lumMod val="40000"/>
                  <a:lumOff val="60000"/>
                </a:schemeClr>
              </a:solidFill>
            </a:endParaRPr>
          </a:p>
        </p:txBody>
      </p:sp>
      <p:sp>
        <p:nvSpPr>
          <p:cNvPr id="13" name="TextBox 12">
            <a:extLst>
              <a:ext uri="{FF2B5EF4-FFF2-40B4-BE49-F238E27FC236}">
                <a16:creationId xmlns:a16="http://schemas.microsoft.com/office/drawing/2014/main" id="{5C7A17B1-9322-4691-8A35-E003DBCC5AC0}"/>
              </a:ext>
            </a:extLst>
          </p:cNvPr>
          <p:cNvSpPr txBox="1"/>
          <p:nvPr/>
        </p:nvSpPr>
        <p:spPr>
          <a:xfrm>
            <a:off x="5781964" y="1373273"/>
            <a:ext cx="6289964" cy="707886"/>
          </a:xfrm>
          <a:prstGeom prst="rect">
            <a:avLst/>
          </a:prstGeom>
          <a:noFill/>
        </p:spPr>
        <p:txBody>
          <a:bodyPr wrap="square" rtlCol="0">
            <a:spAutoFit/>
          </a:bodyPr>
          <a:lstStyle/>
          <a:p>
            <a:pPr>
              <a:spcAft>
                <a:spcPts val="3000"/>
              </a:spcAft>
            </a:pPr>
            <a:r>
              <a:rPr lang="en-US" sz="4000" dirty="0">
                <a:solidFill>
                  <a:schemeClr val="bg2">
                    <a:lumMod val="50000"/>
                    <a:alpha val="96000"/>
                  </a:schemeClr>
                </a:solidFill>
                <a:latin typeface="Harvest" pitchFamily="2" charset="0"/>
              </a:rPr>
              <a:t>It’s local and multipurpose</a:t>
            </a:r>
          </a:p>
        </p:txBody>
      </p:sp>
      <p:pic>
        <p:nvPicPr>
          <p:cNvPr id="4" name="Picture 3">
            <a:extLst>
              <a:ext uri="{FF2B5EF4-FFF2-40B4-BE49-F238E27FC236}">
                <a16:creationId xmlns:a16="http://schemas.microsoft.com/office/drawing/2014/main" id="{73508BED-7A61-FADE-0EB5-797EAF34AB70}"/>
              </a:ext>
            </a:extLst>
          </p:cNvPr>
          <p:cNvPicPr>
            <a:picLocks noChangeAspect="1"/>
          </p:cNvPicPr>
          <p:nvPr/>
        </p:nvPicPr>
        <p:blipFill>
          <a:blip r:embed="rId4"/>
          <a:stretch>
            <a:fillRect/>
          </a:stretch>
        </p:blipFill>
        <p:spPr>
          <a:xfrm>
            <a:off x="665154" y="-172955"/>
            <a:ext cx="10796952" cy="1341236"/>
          </a:xfrm>
          <a:prstGeom prst="rect">
            <a:avLst/>
          </a:prstGeom>
        </p:spPr>
      </p:pic>
    </p:spTree>
    <p:extLst>
      <p:ext uri="{BB962C8B-B14F-4D97-AF65-F5344CB8AC3E}">
        <p14:creationId xmlns:p14="http://schemas.microsoft.com/office/powerpoint/2010/main" val="3660647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F1D5107-465A-46D0-8278-6EE2B428BC62}"/>
              </a:ext>
            </a:extLst>
          </p:cNvPr>
          <p:cNvSpPr/>
          <p:nvPr/>
        </p:nvSpPr>
        <p:spPr>
          <a:xfrm>
            <a:off x="1009801" y="2456872"/>
            <a:ext cx="11062127" cy="4234561"/>
          </a:xfrm>
          <a:prstGeom prst="rect">
            <a:avLst/>
          </a:prstGeom>
          <a:solidFill>
            <a:schemeClr val="dk1">
              <a:alpha val="48000"/>
            </a:schemeClr>
          </a:solidFill>
          <a:ln w="25400">
            <a:solidFill>
              <a:schemeClr val="tx1">
                <a:lumMod val="95000"/>
                <a:lumOff val="5000"/>
              </a:schemeClr>
            </a:solidFill>
          </a:ln>
          <a:effectLst>
            <a:outerShdw blurRad="101600" dist="38100" dir="5400000" algn="t" rotWithShape="0">
              <a:prstClr val="black">
                <a:alpha val="8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489D26-B7F1-4487-AAD3-8F1682EC6980}"/>
              </a:ext>
            </a:extLst>
          </p:cNvPr>
          <p:cNvSpPr/>
          <p:nvPr/>
        </p:nvSpPr>
        <p:spPr>
          <a:xfrm>
            <a:off x="4" y="0"/>
            <a:ext cx="898963" cy="6858000"/>
          </a:xfrm>
          <a:prstGeom prst="rect">
            <a:avLst/>
          </a:prstGeom>
          <a:solidFill>
            <a:schemeClr val="dk1">
              <a:alpha val="94000"/>
            </a:schemeClr>
          </a:solidFill>
          <a:ln w="25400">
            <a:noFill/>
          </a:ln>
          <a:effectLst>
            <a:outerShdw blurRad="101600" dist="38100" algn="l" rotWithShape="0">
              <a:prstClr val="black">
                <a:alpha val="77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786210-B3F2-4EC2-9B51-66BC0692EB53}"/>
              </a:ext>
            </a:extLst>
          </p:cNvPr>
          <p:cNvSpPr txBox="1"/>
          <p:nvPr/>
        </p:nvSpPr>
        <p:spPr>
          <a:xfrm>
            <a:off x="18476" y="1143114"/>
            <a:ext cx="738664" cy="5371062"/>
          </a:xfrm>
          <a:prstGeom prst="rect">
            <a:avLst/>
          </a:prstGeom>
          <a:noFill/>
        </p:spPr>
        <p:txBody>
          <a:bodyPr vert="vert270" wrap="square" rtlCol="0">
            <a:spAutoFit/>
          </a:bodyPr>
          <a:lstStyle/>
          <a:p>
            <a:pPr algn="ctr">
              <a:spcAft>
                <a:spcPts val="1200"/>
              </a:spcAft>
            </a:pPr>
            <a:r>
              <a:rPr lang="en-US" sz="3600" dirty="0">
                <a:solidFill>
                  <a:schemeClr val="bg1">
                    <a:lumMod val="75000"/>
                    <a:alpha val="24000"/>
                  </a:schemeClr>
                </a:solidFill>
                <a:latin typeface="Harvest" pitchFamily="2" charset="0"/>
              </a:rPr>
              <a:t>Liquid Fentanyl</a:t>
            </a:r>
          </a:p>
        </p:txBody>
      </p:sp>
      <p:cxnSp>
        <p:nvCxnSpPr>
          <p:cNvPr id="11" name="Straight Connector 10">
            <a:extLst>
              <a:ext uri="{FF2B5EF4-FFF2-40B4-BE49-F238E27FC236}">
                <a16:creationId xmlns:a16="http://schemas.microsoft.com/office/drawing/2014/main" id="{A39E419C-198A-4553-B58F-408BBB3E0F54}"/>
              </a:ext>
            </a:extLst>
          </p:cNvPr>
          <p:cNvCxnSpPr/>
          <p:nvPr/>
        </p:nvCxnSpPr>
        <p:spPr>
          <a:xfrm>
            <a:off x="898967" y="0"/>
            <a:ext cx="0" cy="6858000"/>
          </a:xfrm>
          <a:prstGeom prst="line">
            <a:avLst/>
          </a:prstGeom>
          <a:ln w="19050">
            <a:solidFill>
              <a:schemeClr val="bg2">
                <a:lumMod val="25000"/>
                <a:alpha val="56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C799B-28CE-4171-B62D-CEE5DB78EEA8}"/>
              </a:ext>
            </a:extLst>
          </p:cNvPr>
          <p:cNvCxnSpPr>
            <a:cxnSpLocks/>
          </p:cNvCxnSpPr>
          <p:nvPr/>
        </p:nvCxnSpPr>
        <p:spPr>
          <a:xfrm>
            <a:off x="18476" y="905167"/>
            <a:ext cx="11274557" cy="0"/>
          </a:xfrm>
          <a:prstGeom prst="line">
            <a:avLst/>
          </a:prstGeom>
          <a:ln w="38100">
            <a:solidFill>
              <a:schemeClr val="tx1">
                <a:lumMod val="75000"/>
                <a:lumOff val="25000"/>
              </a:schemeClr>
            </a:solidFill>
          </a:ln>
          <a:effectLst>
            <a:outerShdw blurRad="50800" dist="38100" dir="5400000" algn="t" rotWithShape="0">
              <a:prstClr val="black">
                <a:alpha val="68000"/>
              </a:prstClr>
            </a:outerShdw>
          </a:effec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A3A4F8A-7C54-0F68-7D0E-642398370FFC}"/>
              </a:ext>
            </a:extLst>
          </p:cNvPr>
          <p:cNvSpPr txBox="1"/>
          <p:nvPr/>
        </p:nvSpPr>
        <p:spPr>
          <a:xfrm>
            <a:off x="1208015" y="92279"/>
            <a:ext cx="6954473" cy="830997"/>
          </a:xfrm>
          <a:prstGeom prst="rect">
            <a:avLst/>
          </a:prstGeom>
          <a:noFill/>
        </p:spPr>
        <p:txBody>
          <a:bodyPr wrap="square" rtlCol="0">
            <a:spAutoFit/>
          </a:bodyPr>
          <a:lstStyle/>
          <a:p>
            <a:r>
              <a:rPr lang="en-US" sz="4800" dirty="0">
                <a:solidFill>
                  <a:srgbClr val="FFC000"/>
                </a:solidFill>
              </a:rPr>
              <a:t>Liquid Fentanyl</a:t>
            </a:r>
          </a:p>
        </p:txBody>
      </p:sp>
      <p:pic>
        <p:nvPicPr>
          <p:cNvPr id="2" name="Picture 1">
            <a:extLst>
              <a:ext uri="{FF2B5EF4-FFF2-40B4-BE49-F238E27FC236}">
                <a16:creationId xmlns:a16="http://schemas.microsoft.com/office/drawing/2014/main" id="{528BDB18-EC29-D546-115A-E5A5FBF3137C}"/>
              </a:ext>
            </a:extLst>
          </p:cNvPr>
          <p:cNvPicPr>
            <a:picLocks noChangeAspect="1"/>
          </p:cNvPicPr>
          <p:nvPr/>
        </p:nvPicPr>
        <p:blipFill>
          <a:blip r:embed="rId3"/>
          <a:stretch>
            <a:fillRect/>
          </a:stretch>
        </p:blipFill>
        <p:spPr>
          <a:xfrm>
            <a:off x="6540864" y="961574"/>
            <a:ext cx="5560201" cy="4869809"/>
          </a:xfrm>
          <a:prstGeom prst="rect">
            <a:avLst/>
          </a:prstGeom>
        </p:spPr>
      </p:pic>
      <p:pic>
        <p:nvPicPr>
          <p:cNvPr id="6" name="Picture 5">
            <a:extLst>
              <a:ext uri="{FF2B5EF4-FFF2-40B4-BE49-F238E27FC236}">
                <a16:creationId xmlns:a16="http://schemas.microsoft.com/office/drawing/2014/main" id="{AB5CF178-87F4-25CD-F26F-DE2E0D4D9B04}"/>
              </a:ext>
            </a:extLst>
          </p:cNvPr>
          <p:cNvPicPr>
            <a:picLocks noChangeAspect="1"/>
          </p:cNvPicPr>
          <p:nvPr/>
        </p:nvPicPr>
        <p:blipFill>
          <a:blip r:embed="rId4"/>
          <a:stretch>
            <a:fillRect/>
          </a:stretch>
        </p:blipFill>
        <p:spPr>
          <a:xfrm>
            <a:off x="1328430" y="4432532"/>
            <a:ext cx="3454841" cy="1934711"/>
          </a:xfrm>
          <a:prstGeom prst="rect">
            <a:avLst/>
          </a:prstGeom>
        </p:spPr>
      </p:pic>
      <p:pic>
        <p:nvPicPr>
          <p:cNvPr id="3074" name="Picture 2" descr="Police warn more potentially lethal Halloween-stamped fentanyl blotters  could be in Winnipeg | CBC News">
            <a:extLst>
              <a:ext uri="{FF2B5EF4-FFF2-40B4-BE49-F238E27FC236}">
                <a16:creationId xmlns:a16="http://schemas.microsoft.com/office/drawing/2014/main" id="{842B30F7-A9FA-AF51-23AA-9C9F9635F8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2644" y="943466"/>
            <a:ext cx="4415902" cy="486980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nough fentanyl seized in California in 2022 to kill all of North America  twice | The Seattle Times">
            <a:extLst>
              <a:ext uri="{FF2B5EF4-FFF2-40B4-BE49-F238E27FC236}">
                <a16:creationId xmlns:a16="http://schemas.microsoft.com/office/drawing/2014/main" id="{EE7959FF-2F67-AA09-985B-04A1316ED3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2085" y="1143114"/>
            <a:ext cx="4201422" cy="2849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10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F1D5107-465A-46D0-8278-6EE2B428BC62}"/>
              </a:ext>
            </a:extLst>
          </p:cNvPr>
          <p:cNvSpPr/>
          <p:nvPr/>
        </p:nvSpPr>
        <p:spPr>
          <a:xfrm>
            <a:off x="1009801" y="1293093"/>
            <a:ext cx="11062127" cy="4313379"/>
          </a:xfrm>
          <a:prstGeom prst="rect">
            <a:avLst/>
          </a:prstGeom>
          <a:solidFill>
            <a:schemeClr val="dk1">
              <a:alpha val="48000"/>
            </a:schemeClr>
          </a:solidFill>
          <a:ln w="25400">
            <a:solidFill>
              <a:schemeClr val="tx1">
                <a:lumMod val="95000"/>
                <a:lumOff val="5000"/>
              </a:schemeClr>
            </a:solidFill>
          </a:ln>
          <a:effectLst>
            <a:outerShdw blurRad="101600" dist="38100" dir="5400000" algn="t" rotWithShape="0">
              <a:prstClr val="black">
                <a:alpha val="8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D5D84C4-99EC-4A27-9468-B65F784AE06D}"/>
              </a:ext>
            </a:extLst>
          </p:cNvPr>
          <p:cNvSpPr/>
          <p:nvPr/>
        </p:nvSpPr>
        <p:spPr>
          <a:xfrm>
            <a:off x="18476" y="6145233"/>
            <a:ext cx="12173524" cy="712768"/>
          </a:xfrm>
          <a:prstGeom prst="rect">
            <a:avLst/>
          </a:prstGeom>
          <a:solidFill>
            <a:schemeClr val="dk1">
              <a:alpha val="42000"/>
            </a:schemeClr>
          </a:solidFill>
          <a:ln w="25400">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489D26-B7F1-4487-AAD3-8F1682EC6980}"/>
              </a:ext>
            </a:extLst>
          </p:cNvPr>
          <p:cNvSpPr/>
          <p:nvPr/>
        </p:nvSpPr>
        <p:spPr>
          <a:xfrm>
            <a:off x="4" y="0"/>
            <a:ext cx="898963" cy="6858000"/>
          </a:xfrm>
          <a:prstGeom prst="rect">
            <a:avLst/>
          </a:prstGeom>
          <a:solidFill>
            <a:schemeClr val="dk1">
              <a:alpha val="94000"/>
            </a:schemeClr>
          </a:solidFill>
          <a:ln w="25400">
            <a:noFill/>
          </a:ln>
          <a:effectLst>
            <a:outerShdw blurRad="101600" dist="38100" algn="l" rotWithShape="0">
              <a:prstClr val="black">
                <a:alpha val="77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A21D4C0-203F-439C-AD13-54B4C6F6DCC2}"/>
              </a:ext>
            </a:extLst>
          </p:cNvPr>
          <p:cNvSpPr txBox="1"/>
          <p:nvPr/>
        </p:nvSpPr>
        <p:spPr>
          <a:xfrm>
            <a:off x="1579419" y="1493168"/>
            <a:ext cx="10492509" cy="1538883"/>
          </a:xfrm>
          <a:prstGeom prst="rect">
            <a:avLst/>
          </a:prstGeom>
          <a:noFill/>
        </p:spPr>
        <p:txBody>
          <a:bodyPr wrap="square" rtlCol="0">
            <a:spAutoFit/>
          </a:bodyPr>
          <a:lstStyle/>
          <a:p>
            <a:pPr>
              <a:spcAft>
                <a:spcPts val="1200"/>
              </a:spcAft>
            </a:pPr>
            <a:r>
              <a:rPr lang="en-US" sz="2800" b="1" dirty="0">
                <a:solidFill>
                  <a:schemeClr val="accent4">
                    <a:lumMod val="40000"/>
                    <a:lumOff val="60000"/>
                  </a:schemeClr>
                </a:solidFill>
              </a:rPr>
              <a:t>From Merriam-Webster:</a:t>
            </a:r>
            <a:r>
              <a:rPr lang="en-US" sz="2800" b="1" baseline="30000" dirty="0">
                <a:solidFill>
                  <a:schemeClr val="accent4">
                    <a:lumMod val="40000"/>
                    <a:lumOff val="60000"/>
                  </a:schemeClr>
                </a:solidFill>
              </a:rPr>
              <a:t>1</a:t>
            </a:r>
            <a:r>
              <a:rPr lang="en-US" sz="2800" b="1" dirty="0">
                <a:solidFill>
                  <a:schemeClr val="accent4">
                    <a:lumMod val="40000"/>
                    <a:lumOff val="60000"/>
                  </a:schemeClr>
                </a:solidFill>
              </a:rPr>
              <a:t> </a:t>
            </a:r>
          </a:p>
          <a:p>
            <a:pPr>
              <a:spcAft>
                <a:spcPts val="1200"/>
              </a:spcAft>
            </a:pPr>
            <a:r>
              <a:rPr lang="en-US" sz="2800" b="1" dirty="0">
                <a:solidFill>
                  <a:schemeClr val="bg1">
                    <a:lumMod val="85000"/>
                  </a:schemeClr>
                </a:solidFill>
              </a:rPr>
              <a:t>“A substance other than food intended to affect the structure or function of the body”.</a:t>
            </a:r>
          </a:p>
        </p:txBody>
      </p:sp>
      <p:sp>
        <p:nvSpPr>
          <p:cNvPr id="7" name="TextBox 6">
            <a:extLst>
              <a:ext uri="{FF2B5EF4-FFF2-40B4-BE49-F238E27FC236}">
                <a16:creationId xmlns:a16="http://schemas.microsoft.com/office/drawing/2014/main" id="{9C786210-B3F2-4EC2-9B51-66BC0692EB53}"/>
              </a:ext>
            </a:extLst>
          </p:cNvPr>
          <p:cNvSpPr txBox="1"/>
          <p:nvPr/>
        </p:nvSpPr>
        <p:spPr>
          <a:xfrm>
            <a:off x="67941" y="1168281"/>
            <a:ext cx="738664" cy="5454188"/>
          </a:xfrm>
          <a:prstGeom prst="rect">
            <a:avLst/>
          </a:prstGeom>
          <a:noFill/>
        </p:spPr>
        <p:txBody>
          <a:bodyPr vert="vert270" wrap="square" rtlCol="0">
            <a:spAutoFit/>
          </a:bodyPr>
          <a:lstStyle/>
          <a:p>
            <a:pPr algn="ctr">
              <a:spcAft>
                <a:spcPts val="1200"/>
              </a:spcAft>
            </a:pPr>
            <a:r>
              <a:rPr lang="en-US" sz="3600" dirty="0">
                <a:solidFill>
                  <a:schemeClr val="bg1">
                    <a:lumMod val="75000"/>
                    <a:alpha val="24000"/>
                  </a:schemeClr>
                </a:solidFill>
                <a:latin typeface="Harvest" pitchFamily="2" charset="0"/>
              </a:rPr>
              <a:t>Definitions</a:t>
            </a:r>
          </a:p>
        </p:txBody>
      </p:sp>
      <p:cxnSp>
        <p:nvCxnSpPr>
          <p:cNvPr id="11" name="Straight Connector 10">
            <a:extLst>
              <a:ext uri="{FF2B5EF4-FFF2-40B4-BE49-F238E27FC236}">
                <a16:creationId xmlns:a16="http://schemas.microsoft.com/office/drawing/2014/main" id="{A39E419C-198A-4553-B58F-408BBB3E0F54}"/>
              </a:ext>
            </a:extLst>
          </p:cNvPr>
          <p:cNvCxnSpPr/>
          <p:nvPr/>
        </p:nvCxnSpPr>
        <p:spPr>
          <a:xfrm>
            <a:off x="898967" y="0"/>
            <a:ext cx="0" cy="6858000"/>
          </a:xfrm>
          <a:prstGeom prst="line">
            <a:avLst/>
          </a:prstGeom>
          <a:ln w="19050">
            <a:solidFill>
              <a:schemeClr val="bg2">
                <a:lumMod val="25000"/>
                <a:alpha val="56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C799B-28CE-4171-B62D-CEE5DB78EEA8}"/>
              </a:ext>
            </a:extLst>
          </p:cNvPr>
          <p:cNvCxnSpPr>
            <a:cxnSpLocks/>
          </p:cNvCxnSpPr>
          <p:nvPr/>
        </p:nvCxnSpPr>
        <p:spPr>
          <a:xfrm>
            <a:off x="18476" y="905167"/>
            <a:ext cx="5855851" cy="0"/>
          </a:xfrm>
          <a:prstGeom prst="line">
            <a:avLst/>
          </a:prstGeom>
          <a:ln w="38100">
            <a:solidFill>
              <a:schemeClr val="tx1">
                <a:lumMod val="75000"/>
                <a:lumOff val="25000"/>
              </a:schemeClr>
            </a:solidFill>
          </a:ln>
          <a:effectLst>
            <a:outerShdw blurRad="50800" dist="38100" dir="5400000" algn="t" rotWithShape="0">
              <a:prstClr val="black">
                <a:alpha val="68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17574D4-78C6-4AEA-93C0-FE446017AB6C}"/>
              </a:ext>
            </a:extLst>
          </p:cNvPr>
          <p:cNvSpPr txBox="1"/>
          <p:nvPr/>
        </p:nvSpPr>
        <p:spPr>
          <a:xfrm>
            <a:off x="1366982" y="92673"/>
            <a:ext cx="7121236" cy="923330"/>
          </a:xfrm>
          <a:prstGeom prst="rect">
            <a:avLst/>
          </a:prstGeom>
          <a:noFill/>
        </p:spPr>
        <p:txBody>
          <a:bodyPr wrap="square" rtlCol="0">
            <a:spAutoFit/>
          </a:bodyPr>
          <a:lstStyle/>
          <a:p>
            <a:r>
              <a:rPr lang="en-US" sz="5400" dirty="0">
                <a:solidFill>
                  <a:srgbClr val="FFC000"/>
                </a:solidFill>
                <a:effectLst>
                  <a:outerShdw blurRad="38100" dist="25400" dir="2700000" algn="tl" rotWithShape="0">
                    <a:prstClr val="black">
                      <a:alpha val="79000"/>
                    </a:prstClr>
                  </a:outerShdw>
                </a:effectLst>
                <a:latin typeface="Harvest" pitchFamily="2" charset="0"/>
              </a:rPr>
              <a:t>What is a drug?</a:t>
            </a:r>
          </a:p>
        </p:txBody>
      </p:sp>
      <p:sp>
        <p:nvSpPr>
          <p:cNvPr id="12" name="TextBox 11">
            <a:extLst>
              <a:ext uri="{FF2B5EF4-FFF2-40B4-BE49-F238E27FC236}">
                <a16:creationId xmlns:a16="http://schemas.microsoft.com/office/drawing/2014/main" id="{666DAF1B-5D04-4250-B669-63053336C74F}"/>
              </a:ext>
            </a:extLst>
          </p:cNvPr>
          <p:cNvSpPr txBox="1"/>
          <p:nvPr/>
        </p:nvSpPr>
        <p:spPr>
          <a:xfrm>
            <a:off x="1366982" y="6216923"/>
            <a:ext cx="10464791" cy="569387"/>
          </a:xfrm>
          <a:prstGeom prst="rect">
            <a:avLst/>
          </a:prstGeom>
          <a:noFill/>
        </p:spPr>
        <p:txBody>
          <a:bodyPr wrap="square" rtlCol="0">
            <a:spAutoFit/>
          </a:bodyPr>
          <a:lstStyle/>
          <a:p>
            <a:pPr marL="228600" indent="-228600">
              <a:spcAft>
                <a:spcPts val="300"/>
              </a:spcAft>
              <a:buAutoNum type="arabicPlain"/>
            </a:pPr>
            <a:r>
              <a:rPr lang="en-US" sz="950" b="0" i="0" dirty="0">
                <a:solidFill>
                  <a:schemeClr val="bg1">
                    <a:lumMod val="65000"/>
                  </a:schemeClr>
                </a:solidFill>
                <a:effectLst/>
                <a:latin typeface="Open Sans" panose="020B0606030504020204" pitchFamily="34" charset="0"/>
              </a:rPr>
              <a:t>Drug. </a:t>
            </a:r>
            <a:r>
              <a:rPr lang="en-US" sz="950" b="0" dirty="0">
                <a:solidFill>
                  <a:schemeClr val="bg1">
                    <a:lumMod val="65000"/>
                  </a:schemeClr>
                </a:solidFill>
                <a:effectLst/>
                <a:latin typeface="Open Sans" panose="020B0606030504020204" pitchFamily="34" charset="0"/>
              </a:rPr>
              <a:t>Merriam-Webster.com Dictionary. Merriam-Webster</a:t>
            </a:r>
            <a:r>
              <a:rPr lang="en-US" sz="950" dirty="0">
                <a:solidFill>
                  <a:schemeClr val="bg1">
                    <a:lumMod val="65000"/>
                  </a:schemeClr>
                </a:solidFill>
                <a:latin typeface="Open Sans" panose="020B0606030504020204" pitchFamily="34" charset="0"/>
              </a:rPr>
              <a:t>.  </a:t>
            </a:r>
            <a:r>
              <a:rPr lang="en-US" sz="950" i="1" dirty="0">
                <a:solidFill>
                  <a:schemeClr val="bg1">
                    <a:lumMod val="65000"/>
                  </a:schemeClr>
                </a:solidFill>
                <a:latin typeface="Open Sans" panose="020B0606030504020204" pitchFamily="34" charset="0"/>
              </a:rPr>
              <a:t>Available from</a:t>
            </a:r>
            <a:r>
              <a:rPr lang="en-US" sz="950" b="0" i="1" dirty="0">
                <a:solidFill>
                  <a:schemeClr val="bg1">
                    <a:lumMod val="65000"/>
                  </a:schemeClr>
                </a:solidFill>
                <a:effectLst/>
                <a:latin typeface="Open Sans" panose="020B0606030504020204" pitchFamily="34" charset="0"/>
              </a:rPr>
              <a:t> </a:t>
            </a:r>
            <a:r>
              <a:rPr lang="en-US" sz="950" b="0" i="0" dirty="0">
                <a:solidFill>
                  <a:schemeClr val="bg1">
                    <a:lumMod val="65000"/>
                  </a:schemeClr>
                </a:solidFill>
                <a:effectLst/>
                <a:latin typeface="Open Sans" panose="020B0606030504020204" pitchFamily="34" charset="0"/>
              </a:rPr>
              <a:t>https://www.merriam-webster.com/dictionary/drug. </a:t>
            </a:r>
            <a:r>
              <a:rPr lang="en-US" sz="950" b="0" i="1" dirty="0">
                <a:solidFill>
                  <a:schemeClr val="bg1">
                    <a:lumMod val="65000"/>
                  </a:schemeClr>
                </a:solidFill>
                <a:effectLst/>
                <a:latin typeface="Open Sans" panose="020B0606030504020204" pitchFamily="34" charset="0"/>
              </a:rPr>
              <a:t>Accessed May 9. 2022</a:t>
            </a:r>
            <a:r>
              <a:rPr lang="en-US" sz="950" b="0" i="0" dirty="0">
                <a:solidFill>
                  <a:schemeClr val="bg1">
                    <a:lumMod val="65000"/>
                  </a:schemeClr>
                </a:solidFill>
                <a:effectLst/>
                <a:latin typeface="Open Sans" panose="020B0606030504020204" pitchFamily="34" charset="0"/>
              </a:rPr>
              <a:t>.</a:t>
            </a:r>
          </a:p>
          <a:p>
            <a:pPr marL="228600" indent="-228600">
              <a:buAutoNum type="arabicPlain"/>
            </a:pPr>
            <a:r>
              <a:rPr lang="en-US" sz="950" b="0" i="0" dirty="0">
                <a:solidFill>
                  <a:schemeClr val="bg1">
                    <a:lumMod val="65000"/>
                  </a:schemeClr>
                </a:solidFill>
                <a:effectLst/>
                <a:latin typeface="Open Sans" panose="020B0606030504020204" pitchFamily="34" charset="0"/>
              </a:rPr>
              <a:t>Drugs of Abuse.  United States Drug Enforcement Administration. April 13, 2020. </a:t>
            </a:r>
            <a:r>
              <a:rPr lang="en-US" sz="950" b="0" i="1" dirty="0">
                <a:solidFill>
                  <a:schemeClr val="bg1">
                    <a:lumMod val="65000"/>
                  </a:schemeClr>
                </a:solidFill>
                <a:effectLst/>
                <a:latin typeface="Open Sans" panose="020B0606030504020204" pitchFamily="34" charset="0"/>
              </a:rPr>
              <a:t>Available from: </a:t>
            </a:r>
            <a:r>
              <a:rPr lang="en-US" sz="950" b="0" i="0" dirty="0">
                <a:solidFill>
                  <a:schemeClr val="bg1">
                    <a:lumMod val="65000"/>
                  </a:schemeClr>
                </a:solidFill>
                <a:effectLst/>
                <a:latin typeface="Open Sans" panose="020B0606030504020204" pitchFamily="34" charset="0"/>
              </a:rPr>
              <a:t>https://www.dea.gov/sites/default/files/2020-04/Drugs%20of%20Abuse%202020-Web%20Version-508%20compliant-4-24-20_0.pdf.  </a:t>
            </a:r>
            <a:r>
              <a:rPr lang="en-US" sz="950" b="0" i="1" dirty="0">
                <a:solidFill>
                  <a:schemeClr val="bg1">
                    <a:lumMod val="65000"/>
                  </a:schemeClr>
                </a:solidFill>
                <a:effectLst/>
                <a:latin typeface="Open Sans" panose="020B0606030504020204" pitchFamily="34" charset="0"/>
              </a:rPr>
              <a:t>Accessed on May 9, 2022.</a:t>
            </a:r>
          </a:p>
        </p:txBody>
      </p:sp>
      <p:grpSp>
        <p:nvGrpSpPr>
          <p:cNvPr id="16" name="Group 15">
            <a:extLst>
              <a:ext uri="{FF2B5EF4-FFF2-40B4-BE49-F238E27FC236}">
                <a16:creationId xmlns:a16="http://schemas.microsoft.com/office/drawing/2014/main" id="{715AB382-CE35-45D5-8086-A27FF0A5D836}"/>
              </a:ext>
            </a:extLst>
          </p:cNvPr>
          <p:cNvGrpSpPr/>
          <p:nvPr/>
        </p:nvGrpSpPr>
        <p:grpSpPr>
          <a:xfrm>
            <a:off x="1294609" y="3253509"/>
            <a:ext cx="10537155" cy="2670266"/>
            <a:chOff x="1294609" y="3253509"/>
            <a:chExt cx="10537155" cy="2670266"/>
          </a:xfrm>
        </p:grpSpPr>
        <p:pic>
          <p:nvPicPr>
            <p:cNvPr id="9" name="Picture 8" descr="A picture containing indoor&#10;&#10;Description automatically generated">
              <a:extLst>
                <a:ext uri="{FF2B5EF4-FFF2-40B4-BE49-F238E27FC236}">
                  <a16:creationId xmlns:a16="http://schemas.microsoft.com/office/drawing/2014/main" id="{0181FC69-6E22-404C-B916-4D2AC6BEEE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4609" y="3253509"/>
              <a:ext cx="4453342" cy="2670266"/>
            </a:xfrm>
            <a:prstGeom prst="roundRect">
              <a:avLst>
                <a:gd name="adj" fmla="val 8594"/>
              </a:avLst>
            </a:prstGeom>
            <a:solidFill>
              <a:srgbClr val="FFFFFF">
                <a:shade val="85000"/>
              </a:srgbClr>
            </a:solidFill>
            <a:ln w="34925">
              <a:solidFill>
                <a:schemeClr val="tx1">
                  <a:lumMod val="75000"/>
                  <a:lumOff val="25000"/>
                </a:schemeClr>
              </a:solidFill>
            </a:ln>
            <a:effectLst>
              <a:outerShdw blurRad="50800" dist="38100" dir="2700000" algn="tl" rotWithShape="0">
                <a:schemeClr val="tx1">
                  <a:alpha val="40000"/>
                </a:schemeClr>
              </a:outerShdw>
            </a:effectLst>
          </p:spPr>
        </p:pic>
        <p:sp>
          <p:nvSpPr>
            <p:cNvPr id="15" name="TextBox 14">
              <a:extLst>
                <a:ext uri="{FF2B5EF4-FFF2-40B4-BE49-F238E27FC236}">
                  <a16:creationId xmlns:a16="http://schemas.microsoft.com/office/drawing/2014/main" id="{D89743A1-C3A9-4C18-A30A-F9972B969E5A}"/>
                </a:ext>
              </a:extLst>
            </p:cNvPr>
            <p:cNvSpPr txBox="1"/>
            <p:nvPr/>
          </p:nvSpPr>
          <p:spPr>
            <a:xfrm>
              <a:off x="6289859" y="3253509"/>
              <a:ext cx="5541905" cy="2246769"/>
            </a:xfrm>
            <a:prstGeom prst="rect">
              <a:avLst/>
            </a:prstGeom>
            <a:noFill/>
          </p:spPr>
          <p:txBody>
            <a:bodyPr wrap="square" rtlCol="0">
              <a:spAutoFit/>
            </a:bodyPr>
            <a:lstStyle/>
            <a:p>
              <a:pPr>
                <a:spcAft>
                  <a:spcPts val="1200"/>
                </a:spcAft>
              </a:pPr>
              <a:r>
                <a:rPr lang="en-US" sz="2800" b="1" dirty="0">
                  <a:solidFill>
                    <a:schemeClr val="accent4">
                      <a:lumMod val="40000"/>
                      <a:lumOff val="60000"/>
                    </a:schemeClr>
                  </a:solidFill>
                </a:rPr>
                <a:t>Drug Abuse </a:t>
              </a:r>
              <a:r>
                <a:rPr lang="en-US" sz="2000" dirty="0">
                  <a:solidFill>
                    <a:schemeClr val="accent4">
                      <a:lumMod val="40000"/>
                      <a:lumOff val="60000"/>
                    </a:schemeClr>
                  </a:solidFill>
                </a:rPr>
                <a:t>(</a:t>
              </a:r>
              <a:r>
                <a:rPr lang="en-US" sz="2000" i="1" dirty="0">
                  <a:solidFill>
                    <a:schemeClr val="accent4">
                      <a:lumMod val="40000"/>
                      <a:lumOff val="60000"/>
                    </a:schemeClr>
                  </a:solidFill>
                </a:rPr>
                <a:t>as defined by the DEA</a:t>
              </a:r>
              <a:r>
                <a:rPr lang="en-US" sz="2000" dirty="0">
                  <a:solidFill>
                    <a:schemeClr val="accent4">
                      <a:lumMod val="40000"/>
                      <a:lumOff val="60000"/>
                    </a:schemeClr>
                  </a:solidFill>
                </a:rPr>
                <a:t>)</a:t>
              </a:r>
              <a:r>
                <a:rPr lang="en-US" sz="2800" b="1" dirty="0">
                  <a:solidFill>
                    <a:schemeClr val="accent4">
                      <a:lumMod val="40000"/>
                      <a:lumOff val="60000"/>
                    </a:schemeClr>
                  </a:solidFill>
                </a:rPr>
                <a:t>:</a:t>
              </a:r>
              <a:r>
                <a:rPr lang="en-US" sz="2800" baseline="30000" dirty="0">
                  <a:solidFill>
                    <a:schemeClr val="accent4">
                      <a:lumMod val="40000"/>
                      <a:lumOff val="60000"/>
                    </a:schemeClr>
                  </a:solidFill>
                </a:rPr>
                <a:t>2</a:t>
              </a:r>
              <a:r>
                <a:rPr lang="en-US" sz="2800" dirty="0">
                  <a:solidFill>
                    <a:schemeClr val="bg1">
                      <a:lumMod val="75000"/>
                    </a:schemeClr>
                  </a:solidFill>
                </a:rPr>
                <a:t> </a:t>
              </a:r>
              <a:r>
                <a:rPr lang="en-US" sz="2800" b="1" dirty="0">
                  <a:solidFill>
                    <a:schemeClr val="bg1">
                      <a:lumMod val="75000"/>
                    </a:schemeClr>
                  </a:solidFill>
                </a:rPr>
                <a:t> </a:t>
              </a:r>
              <a:r>
                <a:rPr lang="en-US" sz="2800" b="1" dirty="0">
                  <a:solidFill>
                    <a:schemeClr val="bg1">
                      <a:lumMod val="85000"/>
                    </a:schemeClr>
                  </a:solidFill>
                </a:rPr>
                <a:t>“When controlled substances are used in a manner or amount inconsistent with the legitimate medical use, it is called drug abuse”.</a:t>
              </a:r>
            </a:p>
          </p:txBody>
        </p:sp>
      </p:grpSp>
    </p:spTree>
    <p:extLst>
      <p:ext uri="{BB962C8B-B14F-4D97-AF65-F5344CB8AC3E}">
        <p14:creationId xmlns:p14="http://schemas.microsoft.com/office/powerpoint/2010/main" val="283637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F1D5107-465A-46D0-8278-6EE2B428BC62}"/>
              </a:ext>
            </a:extLst>
          </p:cNvPr>
          <p:cNvSpPr/>
          <p:nvPr/>
        </p:nvSpPr>
        <p:spPr>
          <a:xfrm>
            <a:off x="1009801" y="1385455"/>
            <a:ext cx="11062127" cy="4830617"/>
          </a:xfrm>
          <a:prstGeom prst="rect">
            <a:avLst/>
          </a:prstGeom>
          <a:solidFill>
            <a:schemeClr val="dk1">
              <a:alpha val="48000"/>
            </a:schemeClr>
          </a:solidFill>
          <a:ln w="25400">
            <a:solidFill>
              <a:schemeClr val="tx1">
                <a:lumMod val="95000"/>
                <a:lumOff val="5000"/>
              </a:schemeClr>
            </a:solidFill>
          </a:ln>
          <a:effectLst>
            <a:outerShdw blurRad="101600" dist="38100" dir="5400000" algn="t" rotWithShape="0">
              <a:prstClr val="black">
                <a:alpha val="8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489D26-B7F1-4487-AAD3-8F1682EC6980}"/>
              </a:ext>
            </a:extLst>
          </p:cNvPr>
          <p:cNvSpPr/>
          <p:nvPr/>
        </p:nvSpPr>
        <p:spPr>
          <a:xfrm>
            <a:off x="4" y="0"/>
            <a:ext cx="898963" cy="6858000"/>
          </a:xfrm>
          <a:prstGeom prst="rect">
            <a:avLst/>
          </a:prstGeom>
          <a:solidFill>
            <a:schemeClr val="dk1">
              <a:alpha val="94000"/>
            </a:schemeClr>
          </a:solidFill>
          <a:ln w="25400">
            <a:noFill/>
          </a:ln>
          <a:effectLst>
            <a:outerShdw blurRad="101600" dist="38100" algn="l" rotWithShape="0">
              <a:prstClr val="black">
                <a:alpha val="77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786210-B3F2-4EC2-9B51-66BC0692EB53}"/>
              </a:ext>
            </a:extLst>
          </p:cNvPr>
          <p:cNvSpPr txBox="1"/>
          <p:nvPr/>
        </p:nvSpPr>
        <p:spPr>
          <a:xfrm>
            <a:off x="67941" y="1168281"/>
            <a:ext cx="738664" cy="5371062"/>
          </a:xfrm>
          <a:prstGeom prst="rect">
            <a:avLst/>
          </a:prstGeom>
          <a:noFill/>
        </p:spPr>
        <p:txBody>
          <a:bodyPr vert="vert270" wrap="square" rtlCol="0">
            <a:spAutoFit/>
          </a:bodyPr>
          <a:lstStyle/>
          <a:p>
            <a:pPr algn="ctr">
              <a:spcAft>
                <a:spcPts val="1200"/>
              </a:spcAft>
            </a:pPr>
            <a:r>
              <a:rPr lang="en-US" sz="3600" dirty="0">
                <a:solidFill>
                  <a:schemeClr val="bg1">
                    <a:lumMod val="75000"/>
                    <a:alpha val="24000"/>
                  </a:schemeClr>
                </a:solidFill>
                <a:latin typeface="Harvest" pitchFamily="2" charset="0"/>
              </a:rPr>
              <a:t>Xylazine</a:t>
            </a:r>
          </a:p>
        </p:txBody>
      </p:sp>
      <p:cxnSp>
        <p:nvCxnSpPr>
          <p:cNvPr id="11" name="Straight Connector 10">
            <a:extLst>
              <a:ext uri="{FF2B5EF4-FFF2-40B4-BE49-F238E27FC236}">
                <a16:creationId xmlns:a16="http://schemas.microsoft.com/office/drawing/2014/main" id="{A39E419C-198A-4553-B58F-408BBB3E0F54}"/>
              </a:ext>
            </a:extLst>
          </p:cNvPr>
          <p:cNvCxnSpPr/>
          <p:nvPr/>
        </p:nvCxnSpPr>
        <p:spPr>
          <a:xfrm>
            <a:off x="898967" y="0"/>
            <a:ext cx="0" cy="6858000"/>
          </a:xfrm>
          <a:prstGeom prst="line">
            <a:avLst/>
          </a:prstGeom>
          <a:ln w="19050">
            <a:solidFill>
              <a:schemeClr val="bg2">
                <a:lumMod val="25000"/>
                <a:alpha val="56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C799B-28CE-4171-B62D-CEE5DB78EEA8}"/>
              </a:ext>
            </a:extLst>
          </p:cNvPr>
          <p:cNvCxnSpPr>
            <a:cxnSpLocks/>
          </p:cNvCxnSpPr>
          <p:nvPr/>
        </p:nvCxnSpPr>
        <p:spPr>
          <a:xfrm>
            <a:off x="18476" y="905167"/>
            <a:ext cx="6594760" cy="0"/>
          </a:xfrm>
          <a:prstGeom prst="line">
            <a:avLst/>
          </a:prstGeom>
          <a:ln w="38100">
            <a:solidFill>
              <a:schemeClr val="tx1">
                <a:lumMod val="75000"/>
                <a:lumOff val="25000"/>
              </a:schemeClr>
            </a:solidFill>
          </a:ln>
          <a:effectLst>
            <a:outerShdw blurRad="50800" dist="38100" dir="5400000" algn="t" rotWithShape="0">
              <a:prstClr val="black">
                <a:alpha val="68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17574D4-78C6-4AEA-93C0-FE446017AB6C}"/>
              </a:ext>
            </a:extLst>
          </p:cNvPr>
          <p:cNvSpPr txBox="1"/>
          <p:nvPr/>
        </p:nvSpPr>
        <p:spPr>
          <a:xfrm>
            <a:off x="1366982" y="92673"/>
            <a:ext cx="7121236" cy="923330"/>
          </a:xfrm>
          <a:prstGeom prst="rect">
            <a:avLst/>
          </a:prstGeom>
          <a:noFill/>
        </p:spPr>
        <p:txBody>
          <a:bodyPr wrap="square" rtlCol="0">
            <a:spAutoFit/>
          </a:bodyPr>
          <a:lstStyle/>
          <a:p>
            <a:r>
              <a:rPr lang="en-US" sz="5400" dirty="0">
                <a:solidFill>
                  <a:srgbClr val="FFC000"/>
                </a:solidFill>
                <a:effectLst>
                  <a:outerShdw blurRad="38100" dist="25400" dir="2700000" algn="tl" rotWithShape="0">
                    <a:prstClr val="black">
                      <a:alpha val="79000"/>
                    </a:prstClr>
                  </a:outerShdw>
                </a:effectLst>
                <a:latin typeface="Harvest" pitchFamily="2" charset="0"/>
              </a:rPr>
              <a:t>Xylazine (</a:t>
            </a:r>
            <a:r>
              <a:rPr lang="en-US" sz="5400" dirty="0" err="1">
                <a:solidFill>
                  <a:srgbClr val="FFC000"/>
                </a:solidFill>
                <a:effectLst>
                  <a:outerShdw blurRad="38100" dist="25400" dir="2700000" algn="tl" rotWithShape="0">
                    <a:prstClr val="black">
                      <a:alpha val="79000"/>
                    </a:prstClr>
                  </a:outerShdw>
                </a:effectLst>
                <a:latin typeface="Harvest" pitchFamily="2" charset="0"/>
              </a:rPr>
              <a:t>TranQ</a:t>
            </a:r>
            <a:r>
              <a:rPr lang="en-US" sz="5400" dirty="0">
                <a:solidFill>
                  <a:srgbClr val="FFC000"/>
                </a:solidFill>
                <a:effectLst>
                  <a:outerShdw blurRad="38100" dist="25400" dir="2700000" algn="tl" rotWithShape="0">
                    <a:prstClr val="black">
                      <a:alpha val="79000"/>
                    </a:prstClr>
                  </a:outerShdw>
                </a:effectLst>
                <a:latin typeface="Harvest" pitchFamily="2" charset="0"/>
              </a:rPr>
              <a:t>)</a:t>
            </a:r>
          </a:p>
        </p:txBody>
      </p:sp>
      <p:sp>
        <p:nvSpPr>
          <p:cNvPr id="15" name="TextBox 14">
            <a:extLst>
              <a:ext uri="{FF2B5EF4-FFF2-40B4-BE49-F238E27FC236}">
                <a16:creationId xmlns:a16="http://schemas.microsoft.com/office/drawing/2014/main" id="{D89743A1-C3A9-4C18-A30A-F9972B969E5A}"/>
              </a:ext>
            </a:extLst>
          </p:cNvPr>
          <p:cNvSpPr txBox="1"/>
          <p:nvPr/>
        </p:nvSpPr>
        <p:spPr>
          <a:xfrm>
            <a:off x="1784724" y="3901137"/>
            <a:ext cx="5487533" cy="1384995"/>
          </a:xfrm>
          <a:prstGeom prst="rect">
            <a:avLst/>
          </a:prstGeom>
          <a:noFill/>
        </p:spPr>
        <p:txBody>
          <a:bodyPr wrap="square" rtlCol="0">
            <a:spAutoFit/>
          </a:bodyPr>
          <a:lstStyle/>
          <a:p>
            <a:pPr>
              <a:spcAft>
                <a:spcPts val="1200"/>
              </a:spcAft>
            </a:pPr>
            <a:r>
              <a:rPr lang="en-US" sz="2800" b="1" dirty="0">
                <a:solidFill>
                  <a:schemeClr val="bg1">
                    <a:lumMod val="85000"/>
                  </a:schemeClr>
                </a:solidFill>
              </a:rPr>
              <a:t>Typically mixed with crushed Fentanyl and re-pressed OR added to liquid Fentanyl</a:t>
            </a:r>
          </a:p>
        </p:txBody>
      </p:sp>
      <p:sp>
        <p:nvSpPr>
          <p:cNvPr id="9" name="TextBox 8">
            <a:extLst>
              <a:ext uri="{FF2B5EF4-FFF2-40B4-BE49-F238E27FC236}">
                <a16:creationId xmlns:a16="http://schemas.microsoft.com/office/drawing/2014/main" id="{13F10008-B093-4A84-8104-E41E8CEB51D0}"/>
              </a:ext>
            </a:extLst>
          </p:cNvPr>
          <p:cNvSpPr txBox="1"/>
          <p:nvPr/>
        </p:nvSpPr>
        <p:spPr>
          <a:xfrm>
            <a:off x="1242161" y="1884042"/>
            <a:ext cx="5794359" cy="1969770"/>
          </a:xfrm>
          <a:prstGeom prst="rect">
            <a:avLst/>
          </a:prstGeom>
          <a:noFill/>
        </p:spPr>
        <p:txBody>
          <a:bodyPr wrap="square" rtlCol="0">
            <a:spAutoFit/>
          </a:bodyPr>
          <a:lstStyle/>
          <a:p>
            <a:pPr>
              <a:spcAft>
                <a:spcPts val="1200"/>
              </a:spcAft>
            </a:pPr>
            <a:r>
              <a:rPr lang="en-US" sz="2800" b="1" dirty="0">
                <a:solidFill>
                  <a:schemeClr val="accent4">
                    <a:lumMod val="40000"/>
                    <a:lumOff val="60000"/>
                  </a:schemeClr>
                </a:solidFill>
              </a:rPr>
              <a:t>A non-opioid veterinary tranquilizer that is not approved for human use.</a:t>
            </a:r>
          </a:p>
          <a:p>
            <a:pPr>
              <a:spcAft>
                <a:spcPts val="1200"/>
              </a:spcAft>
            </a:pPr>
            <a:r>
              <a:rPr lang="en-US" sz="2800" b="1" dirty="0">
                <a:solidFill>
                  <a:schemeClr val="accent4">
                    <a:lumMod val="40000"/>
                    <a:lumOff val="60000"/>
                  </a:schemeClr>
                </a:solidFill>
              </a:rPr>
              <a:t>Effects can last for up to 8 hours depending on the dose</a:t>
            </a:r>
          </a:p>
        </p:txBody>
      </p:sp>
      <p:pic>
        <p:nvPicPr>
          <p:cNvPr id="6" name="Picture 5">
            <a:extLst>
              <a:ext uri="{FF2B5EF4-FFF2-40B4-BE49-F238E27FC236}">
                <a16:creationId xmlns:a16="http://schemas.microsoft.com/office/drawing/2014/main" id="{60925C29-CD22-620A-F895-D2E3F333431A}"/>
              </a:ext>
            </a:extLst>
          </p:cNvPr>
          <p:cNvPicPr>
            <a:picLocks noChangeAspect="1"/>
          </p:cNvPicPr>
          <p:nvPr/>
        </p:nvPicPr>
        <p:blipFill>
          <a:blip r:embed="rId3"/>
          <a:stretch>
            <a:fillRect/>
          </a:stretch>
        </p:blipFill>
        <p:spPr>
          <a:xfrm>
            <a:off x="6911699" y="24997"/>
            <a:ext cx="5212360" cy="2351464"/>
          </a:xfrm>
          <a:prstGeom prst="rect">
            <a:avLst/>
          </a:prstGeom>
        </p:spPr>
      </p:pic>
      <p:pic>
        <p:nvPicPr>
          <p:cNvPr id="8" name="Picture 7">
            <a:extLst>
              <a:ext uri="{FF2B5EF4-FFF2-40B4-BE49-F238E27FC236}">
                <a16:creationId xmlns:a16="http://schemas.microsoft.com/office/drawing/2014/main" id="{066DBC41-31D9-46CD-5261-944267B3E6F7}"/>
              </a:ext>
            </a:extLst>
          </p:cNvPr>
          <p:cNvPicPr>
            <a:picLocks noChangeAspect="1"/>
          </p:cNvPicPr>
          <p:nvPr/>
        </p:nvPicPr>
        <p:blipFill>
          <a:blip r:embed="rId4"/>
          <a:stretch>
            <a:fillRect/>
          </a:stretch>
        </p:blipFill>
        <p:spPr>
          <a:xfrm>
            <a:off x="7475453" y="2240770"/>
            <a:ext cx="4224818" cy="2376460"/>
          </a:xfrm>
          <a:prstGeom prst="rect">
            <a:avLst/>
          </a:prstGeom>
        </p:spPr>
      </p:pic>
      <p:sp>
        <p:nvSpPr>
          <p:cNvPr id="12" name="TextBox 11">
            <a:extLst>
              <a:ext uri="{FF2B5EF4-FFF2-40B4-BE49-F238E27FC236}">
                <a16:creationId xmlns:a16="http://schemas.microsoft.com/office/drawing/2014/main" id="{CF17A738-E257-50EE-E211-F3A68EACEDDE}"/>
              </a:ext>
            </a:extLst>
          </p:cNvPr>
          <p:cNvSpPr txBox="1"/>
          <p:nvPr/>
        </p:nvSpPr>
        <p:spPr>
          <a:xfrm>
            <a:off x="1082179" y="6549883"/>
            <a:ext cx="4773335" cy="215444"/>
          </a:xfrm>
          <a:prstGeom prst="rect">
            <a:avLst/>
          </a:prstGeom>
          <a:noFill/>
        </p:spPr>
        <p:txBody>
          <a:bodyPr wrap="square" rtlCol="0">
            <a:spAutoFit/>
          </a:bodyPr>
          <a:lstStyle/>
          <a:p>
            <a:r>
              <a:rPr lang="en-US" sz="800">
                <a:solidFill>
                  <a:schemeClr val="bg1"/>
                </a:solidFill>
              </a:rPr>
              <a:t>https://nida.nih.gov/research-topics/xylazine</a:t>
            </a:r>
            <a:endParaRPr lang="en-US" sz="800" dirty="0">
              <a:solidFill>
                <a:schemeClr val="bg1"/>
              </a:solidFill>
            </a:endParaRPr>
          </a:p>
        </p:txBody>
      </p:sp>
      <p:sp>
        <p:nvSpPr>
          <p:cNvPr id="16" name="TextBox 15">
            <a:extLst>
              <a:ext uri="{FF2B5EF4-FFF2-40B4-BE49-F238E27FC236}">
                <a16:creationId xmlns:a16="http://schemas.microsoft.com/office/drawing/2014/main" id="{ECC2DA0B-A152-5F14-146D-0FDDD684E8F5}"/>
              </a:ext>
            </a:extLst>
          </p:cNvPr>
          <p:cNvSpPr txBox="1"/>
          <p:nvPr/>
        </p:nvSpPr>
        <p:spPr>
          <a:xfrm>
            <a:off x="8134538" y="4687726"/>
            <a:ext cx="4224817" cy="523220"/>
          </a:xfrm>
          <a:prstGeom prst="rect">
            <a:avLst/>
          </a:prstGeom>
          <a:noFill/>
        </p:spPr>
        <p:txBody>
          <a:bodyPr wrap="square" rtlCol="0">
            <a:spAutoFit/>
          </a:bodyPr>
          <a:lstStyle/>
          <a:p>
            <a:r>
              <a:rPr lang="en-US" sz="2800" dirty="0">
                <a:solidFill>
                  <a:srgbClr val="FF0000"/>
                </a:solidFill>
              </a:rPr>
              <a:t>Narcan is ineffective</a:t>
            </a:r>
          </a:p>
        </p:txBody>
      </p:sp>
      <p:sp>
        <p:nvSpPr>
          <p:cNvPr id="17" name="TextBox 16">
            <a:extLst>
              <a:ext uri="{FF2B5EF4-FFF2-40B4-BE49-F238E27FC236}">
                <a16:creationId xmlns:a16="http://schemas.microsoft.com/office/drawing/2014/main" id="{1DAD0B26-B864-79C8-E41A-DB0704DAC605}"/>
              </a:ext>
            </a:extLst>
          </p:cNvPr>
          <p:cNvSpPr txBox="1"/>
          <p:nvPr/>
        </p:nvSpPr>
        <p:spPr>
          <a:xfrm>
            <a:off x="1660827" y="5655584"/>
            <a:ext cx="10276510" cy="523220"/>
          </a:xfrm>
          <a:prstGeom prst="rect">
            <a:avLst/>
          </a:prstGeom>
          <a:noFill/>
        </p:spPr>
        <p:txBody>
          <a:bodyPr wrap="square" rtlCol="0">
            <a:spAutoFit/>
          </a:bodyPr>
          <a:lstStyle/>
          <a:p>
            <a:r>
              <a:rPr lang="en-US" sz="2800" dirty="0">
                <a:solidFill>
                  <a:schemeClr val="bg1"/>
                </a:solidFill>
              </a:rPr>
              <a:t>Xylazine was involved in 19% of all overdoses in Maryland last year</a:t>
            </a:r>
          </a:p>
        </p:txBody>
      </p:sp>
    </p:spTree>
    <p:extLst>
      <p:ext uri="{BB962C8B-B14F-4D97-AF65-F5344CB8AC3E}">
        <p14:creationId xmlns:p14="http://schemas.microsoft.com/office/powerpoint/2010/main" val="31962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F1D5107-465A-46D0-8278-6EE2B428BC62}"/>
              </a:ext>
            </a:extLst>
          </p:cNvPr>
          <p:cNvSpPr/>
          <p:nvPr/>
        </p:nvSpPr>
        <p:spPr>
          <a:xfrm>
            <a:off x="1009801" y="2456872"/>
            <a:ext cx="11062127" cy="4234561"/>
          </a:xfrm>
          <a:prstGeom prst="rect">
            <a:avLst/>
          </a:prstGeom>
          <a:solidFill>
            <a:schemeClr val="dk1">
              <a:alpha val="48000"/>
            </a:schemeClr>
          </a:solidFill>
          <a:ln w="25400">
            <a:solidFill>
              <a:schemeClr val="tx1">
                <a:lumMod val="95000"/>
                <a:lumOff val="5000"/>
              </a:schemeClr>
            </a:solidFill>
          </a:ln>
          <a:effectLst>
            <a:outerShdw blurRad="101600" dist="38100" dir="5400000" algn="t" rotWithShape="0">
              <a:prstClr val="black">
                <a:alpha val="8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489D26-B7F1-4487-AAD3-8F1682EC6980}"/>
              </a:ext>
            </a:extLst>
          </p:cNvPr>
          <p:cNvSpPr/>
          <p:nvPr/>
        </p:nvSpPr>
        <p:spPr>
          <a:xfrm>
            <a:off x="4" y="0"/>
            <a:ext cx="898963" cy="6858000"/>
          </a:xfrm>
          <a:prstGeom prst="rect">
            <a:avLst/>
          </a:prstGeom>
          <a:solidFill>
            <a:schemeClr val="dk1">
              <a:alpha val="94000"/>
            </a:schemeClr>
          </a:solidFill>
          <a:ln w="25400">
            <a:noFill/>
          </a:ln>
          <a:effectLst>
            <a:outerShdw blurRad="101600" dist="38100" algn="l" rotWithShape="0">
              <a:prstClr val="black">
                <a:alpha val="77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786210-B3F2-4EC2-9B51-66BC0692EB53}"/>
              </a:ext>
            </a:extLst>
          </p:cNvPr>
          <p:cNvSpPr txBox="1"/>
          <p:nvPr/>
        </p:nvSpPr>
        <p:spPr>
          <a:xfrm>
            <a:off x="18476" y="1143114"/>
            <a:ext cx="738664" cy="5371062"/>
          </a:xfrm>
          <a:prstGeom prst="rect">
            <a:avLst/>
          </a:prstGeom>
          <a:noFill/>
        </p:spPr>
        <p:txBody>
          <a:bodyPr vert="vert270" wrap="square" rtlCol="0">
            <a:spAutoFit/>
          </a:bodyPr>
          <a:lstStyle/>
          <a:p>
            <a:pPr algn="ctr">
              <a:spcAft>
                <a:spcPts val="1200"/>
              </a:spcAft>
            </a:pPr>
            <a:r>
              <a:rPr lang="en-US" sz="3600" dirty="0">
                <a:solidFill>
                  <a:schemeClr val="bg1">
                    <a:lumMod val="75000"/>
                    <a:alpha val="24000"/>
                  </a:schemeClr>
                </a:solidFill>
                <a:latin typeface="Harvest" pitchFamily="2" charset="0"/>
              </a:rPr>
              <a:t>Liquid Fentanyl</a:t>
            </a:r>
          </a:p>
        </p:txBody>
      </p:sp>
      <p:cxnSp>
        <p:nvCxnSpPr>
          <p:cNvPr id="11" name="Straight Connector 10">
            <a:extLst>
              <a:ext uri="{FF2B5EF4-FFF2-40B4-BE49-F238E27FC236}">
                <a16:creationId xmlns:a16="http://schemas.microsoft.com/office/drawing/2014/main" id="{A39E419C-198A-4553-B58F-408BBB3E0F54}"/>
              </a:ext>
            </a:extLst>
          </p:cNvPr>
          <p:cNvCxnSpPr/>
          <p:nvPr/>
        </p:nvCxnSpPr>
        <p:spPr>
          <a:xfrm>
            <a:off x="898967" y="0"/>
            <a:ext cx="0" cy="6858000"/>
          </a:xfrm>
          <a:prstGeom prst="line">
            <a:avLst/>
          </a:prstGeom>
          <a:ln w="19050">
            <a:solidFill>
              <a:schemeClr val="bg2">
                <a:lumMod val="25000"/>
                <a:alpha val="56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C799B-28CE-4171-B62D-CEE5DB78EEA8}"/>
              </a:ext>
            </a:extLst>
          </p:cNvPr>
          <p:cNvCxnSpPr>
            <a:cxnSpLocks/>
          </p:cNvCxnSpPr>
          <p:nvPr/>
        </p:nvCxnSpPr>
        <p:spPr>
          <a:xfrm>
            <a:off x="18476" y="905167"/>
            <a:ext cx="11274557" cy="0"/>
          </a:xfrm>
          <a:prstGeom prst="line">
            <a:avLst/>
          </a:prstGeom>
          <a:ln w="38100">
            <a:solidFill>
              <a:schemeClr val="tx1">
                <a:lumMod val="75000"/>
                <a:lumOff val="25000"/>
              </a:schemeClr>
            </a:solidFill>
          </a:ln>
          <a:effectLst>
            <a:outerShdw blurRad="50800" dist="38100" dir="5400000" algn="t" rotWithShape="0">
              <a:prstClr val="black">
                <a:alpha val="68000"/>
              </a:prstClr>
            </a:outerShdw>
          </a:effectLst>
        </p:spPr>
        <p:style>
          <a:lnRef idx="1">
            <a:schemeClr val="accent1"/>
          </a:lnRef>
          <a:fillRef idx="0">
            <a:schemeClr val="accent1"/>
          </a:fillRef>
          <a:effectRef idx="0">
            <a:schemeClr val="accent1"/>
          </a:effectRef>
          <a:fontRef idx="minor">
            <a:schemeClr val="tx1"/>
          </a:fontRef>
        </p:style>
      </p:cxnSp>
      <p:pic>
        <p:nvPicPr>
          <p:cNvPr id="1026" name="Picture 2" descr="Brazilian who swallowed 1.3kg cocaine arrested at airport">
            <a:extLst>
              <a:ext uri="{FF2B5EF4-FFF2-40B4-BE49-F238E27FC236}">
                <a16:creationId xmlns:a16="http://schemas.microsoft.com/office/drawing/2014/main" id="{45986003-9ADC-C3A1-AA6F-1EF21319B7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439" y="905167"/>
            <a:ext cx="6841796" cy="45644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0CC312-F19C-FD21-F2EE-ACE1E4CEF135}"/>
              </a:ext>
            </a:extLst>
          </p:cNvPr>
          <p:cNvSpPr txBox="1"/>
          <p:nvPr/>
        </p:nvSpPr>
        <p:spPr>
          <a:xfrm>
            <a:off x="4338337" y="5524214"/>
            <a:ext cx="5041784" cy="615553"/>
          </a:xfrm>
          <a:prstGeom prst="rect">
            <a:avLst/>
          </a:prstGeom>
          <a:noFill/>
        </p:spPr>
        <p:txBody>
          <a:bodyPr wrap="square" rtlCol="0">
            <a:spAutoFit/>
          </a:bodyPr>
          <a:lstStyle/>
          <a:p>
            <a:r>
              <a:rPr lang="en-US" dirty="0">
                <a:solidFill>
                  <a:schemeClr val="bg1"/>
                </a:solidFill>
              </a:rPr>
              <a:t>1.3 kg of liquid Fentanyl</a:t>
            </a:r>
          </a:p>
          <a:p>
            <a:r>
              <a:rPr lang="en-US" sz="800" dirty="0">
                <a:solidFill>
                  <a:schemeClr val="bg1"/>
                </a:solidFill>
              </a:rPr>
              <a:t>https://www.bangkokpost.com/thailand/general/1321895/brazilian-who-swallowed-1-3kg-fentanyl-arrested-at-airport</a:t>
            </a:r>
          </a:p>
        </p:txBody>
      </p:sp>
      <p:pic>
        <p:nvPicPr>
          <p:cNvPr id="8" name="Picture 7">
            <a:extLst>
              <a:ext uri="{FF2B5EF4-FFF2-40B4-BE49-F238E27FC236}">
                <a16:creationId xmlns:a16="http://schemas.microsoft.com/office/drawing/2014/main" id="{CF405C75-8F39-2970-8E1A-8EE47D86E320}"/>
              </a:ext>
            </a:extLst>
          </p:cNvPr>
          <p:cNvPicPr>
            <a:picLocks noChangeAspect="1"/>
          </p:cNvPicPr>
          <p:nvPr/>
        </p:nvPicPr>
        <p:blipFill>
          <a:blip r:embed="rId4"/>
          <a:stretch>
            <a:fillRect/>
          </a:stretch>
        </p:blipFill>
        <p:spPr>
          <a:xfrm>
            <a:off x="6421561" y="1204262"/>
            <a:ext cx="5650367" cy="3067342"/>
          </a:xfrm>
          <a:prstGeom prst="rect">
            <a:avLst/>
          </a:prstGeom>
        </p:spPr>
      </p:pic>
      <p:sp>
        <p:nvSpPr>
          <p:cNvPr id="10" name="TextBox 9">
            <a:extLst>
              <a:ext uri="{FF2B5EF4-FFF2-40B4-BE49-F238E27FC236}">
                <a16:creationId xmlns:a16="http://schemas.microsoft.com/office/drawing/2014/main" id="{3A3A4F8A-7C54-0F68-7D0E-642398370FFC}"/>
              </a:ext>
            </a:extLst>
          </p:cNvPr>
          <p:cNvSpPr txBox="1"/>
          <p:nvPr/>
        </p:nvSpPr>
        <p:spPr>
          <a:xfrm>
            <a:off x="1208015" y="92279"/>
            <a:ext cx="6954473" cy="830997"/>
          </a:xfrm>
          <a:prstGeom prst="rect">
            <a:avLst/>
          </a:prstGeom>
          <a:noFill/>
        </p:spPr>
        <p:txBody>
          <a:bodyPr wrap="square" rtlCol="0">
            <a:spAutoFit/>
          </a:bodyPr>
          <a:lstStyle/>
          <a:p>
            <a:r>
              <a:rPr lang="en-US" sz="4800" dirty="0">
                <a:solidFill>
                  <a:srgbClr val="FFC000"/>
                </a:solidFill>
              </a:rPr>
              <a:t>Liquid Fentanyl</a:t>
            </a:r>
          </a:p>
        </p:txBody>
      </p:sp>
    </p:spTree>
    <p:extLst>
      <p:ext uri="{BB962C8B-B14F-4D97-AF65-F5344CB8AC3E}">
        <p14:creationId xmlns:p14="http://schemas.microsoft.com/office/powerpoint/2010/main" val="229890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F1D5107-465A-46D0-8278-6EE2B428BC62}"/>
              </a:ext>
            </a:extLst>
          </p:cNvPr>
          <p:cNvSpPr/>
          <p:nvPr/>
        </p:nvSpPr>
        <p:spPr>
          <a:xfrm>
            <a:off x="1129873" y="4864054"/>
            <a:ext cx="11062127" cy="4234561"/>
          </a:xfrm>
          <a:prstGeom prst="rect">
            <a:avLst/>
          </a:prstGeom>
          <a:solidFill>
            <a:schemeClr val="dk1">
              <a:alpha val="48000"/>
            </a:schemeClr>
          </a:solidFill>
          <a:ln w="25400">
            <a:solidFill>
              <a:schemeClr val="tx1">
                <a:lumMod val="95000"/>
                <a:lumOff val="5000"/>
              </a:schemeClr>
            </a:solidFill>
          </a:ln>
          <a:effectLst>
            <a:outerShdw blurRad="101600" dist="38100" dir="5400000" algn="t" rotWithShape="0">
              <a:prstClr val="black">
                <a:alpha val="8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489D26-B7F1-4487-AAD3-8F1682EC6980}"/>
              </a:ext>
            </a:extLst>
          </p:cNvPr>
          <p:cNvSpPr/>
          <p:nvPr/>
        </p:nvSpPr>
        <p:spPr>
          <a:xfrm>
            <a:off x="4" y="0"/>
            <a:ext cx="898963" cy="6858000"/>
          </a:xfrm>
          <a:prstGeom prst="rect">
            <a:avLst/>
          </a:prstGeom>
          <a:solidFill>
            <a:schemeClr val="dk1">
              <a:alpha val="94000"/>
            </a:schemeClr>
          </a:solidFill>
          <a:ln w="25400">
            <a:noFill/>
          </a:ln>
          <a:effectLst>
            <a:outerShdw blurRad="101600" dist="38100" algn="l" rotWithShape="0">
              <a:prstClr val="black">
                <a:alpha val="77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786210-B3F2-4EC2-9B51-66BC0692EB53}"/>
              </a:ext>
            </a:extLst>
          </p:cNvPr>
          <p:cNvSpPr txBox="1"/>
          <p:nvPr/>
        </p:nvSpPr>
        <p:spPr>
          <a:xfrm>
            <a:off x="18476" y="1143114"/>
            <a:ext cx="738664" cy="5371062"/>
          </a:xfrm>
          <a:prstGeom prst="rect">
            <a:avLst/>
          </a:prstGeom>
          <a:noFill/>
        </p:spPr>
        <p:txBody>
          <a:bodyPr vert="vert270" wrap="square" rtlCol="0">
            <a:spAutoFit/>
          </a:bodyPr>
          <a:lstStyle/>
          <a:p>
            <a:pPr algn="ctr">
              <a:spcAft>
                <a:spcPts val="1200"/>
              </a:spcAft>
            </a:pPr>
            <a:r>
              <a:rPr lang="en-US" sz="3600" dirty="0">
                <a:solidFill>
                  <a:schemeClr val="bg1">
                    <a:lumMod val="75000"/>
                    <a:alpha val="24000"/>
                  </a:schemeClr>
                </a:solidFill>
                <a:latin typeface="Harvest" pitchFamily="2" charset="0"/>
              </a:rPr>
              <a:t>A danger in itself</a:t>
            </a:r>
          </a:p>
        </p:txBody>
      </p:sp>
      <p:cxnSp>
        <p:nvCxnSpPr>
          <p:cNvPr id="11" name="Straight Connector 10">
            <a:extLst>
              <a:ext uri="{FF2B5EF4-FFF2-40B4-BE49-F238E27FC236}">
                <a16:creationId xmlns:a16="http://schemas.microsoft.com/office/drawing/2014/main" id="{A39E419C-198A-4553-B58F-408BBB3E0F54}"/>
              </a:ext>
            </a:extLst>
          </p:cNvPr>
          <p:cNvCxnSpPr/>
          <p:nvPr/>
        </p:nvCxnSpPr>
        <p:spPr>
          <a:xfrm>
            <a:off x="898967" y="0"/>
            <a:ext cx="0" cy="6858000"/>
          </a:xfrm>
          <a:prstGeom prst="line">
            <a:avLst/>
          </a:prstGeom>
          <a:ln w="19050">
            <a:solidFill>
              <a:schemeClr val="bg2">
                <a:lumMod val="25000"/>
                <a:alpha val="56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C799B-28CE-4171-B62D-CEE5DB78EEA8}"/>
              </a:ext>
            </a:extLst>
          </p:cNvPr>
          <p:cNvCxnSpPr>
            <a:cxnSpLocks/>
          </p:cNvCxnSpPr>
          <p:nvPr/>
        </p:nvCxnSpPr>
        <p:spPr>
          <a:xfrm>
            <a:off x="18476" y="905167"/>
            <a:ext cx="11274557" cy="0"/>
          </a:xfrm>
          <a:prstGeom prst="line">
            <a:avLst/>
          </a:prstGeom>
          <a:ln w="38100">
            <a:solidFill>
              <a:schemeClr val="tx1">
                <a:lumMod val="75000"/>
                <a:lumOff val="25000"/>
              </a:schemeClr>
            </a:solidFill>
          </a:ln>
          <a:effectLst>
            <a:outerShdw blurRad="50800" dist="38100" dir="5400000" algn="t" rotWithShape="0">
              <a:prstClr val="black">
                <a:alpha val="68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D7081F3-C367-4AEF-CC7B-2C95C17F61B2}"/>
              </a:ext>
            </a:extLst>
          </p:cNvPr>
          <p:cNvPicPr>
            <a:picLocks noChangeAspect="1"/>
          </p:cNvPicPr>
          <p:nvPr/>
        </p:nvPicPr>
        <p:blipFill>
          <a:blip r:embed="rId3"/>
          <a:stretch>
            <a:fillRect/>
          </a:stretch>
        </p:blipFill>
        <p:spPr>
          <a:xfrm>
            <a:off x="6326245" y="887827"/>
            <a:ext cx="5423018" cy="4070453"/>
          </a:xfrm>
          <a:prstGeom prst="rect">
            <a:avLst/>
          </a:prstGeom>
        </p:spPr>
      </p:pic>
      <p:sp>
        <p:nvSpPr>
          <p:cNvPr id="4" name="TextBox 3">
            <a:extLst>
              <a:ext uri="{FF2B5EF4-FFF2-40B4-BE49-F238E27FC236}">
                <a16:creationId xmlns:a16="http://schemas.microsoft.com/office/drawing/2014/main" id="{34061844-D24A-9B8D-1D65-53C0EC1BF462}"/>
              </a:ext>
            </a:extLst>
          </p:cNvPr>
          <p:cNvSpPr txBox="1"/>
          <p:nvPr/>
        </p:nvSpPr>
        <p:spPr>
          <a:xfrm>
            <a:off x="1073791" y="58723"/>
            <a:ext cx="6627303" cy="923330"/>
          </a:xfrm>
          <a:prstGeom prst="rect">
            <a:avLst/>
          </a:prstGeom>
          <a:noFill/>
        </p:spPr>
        <p:txBody>
          <a:bodyPr wrap="square" rtlCol="0">
            <a:spAutoFit/>
          </a:bodyPr>
          <a:lstStyle/>
          <a:p>
            <a:r>
              <a:rPr lang="en-US" sz="5400" b="1" dirty="0">
                <a:solidFill>
                  <a:srgbClr val="FFC000"/>
                </a:solidFill>
              </a:rPr>
              <a:t>A Danger in itself</a:t>
            </a:r>
          </a:p>
        </p:txBody>
      </p:sp>
      <p:sp>
        <p:nvSpPr>
          <p:cNvPr id="6" name="TextBox 5">
            <a:extLst>
              <a:ext uri="{FF2B5EF4-FFF2-40B4-BE49-F238E27FC236}">
                <a16:creationId xmlns:a16="http://schemas.microsoft.com/office/drawing/2014/main" id="{8A335C68-C4D0-D40B-2103-76AD74BD9C9E}"/>
              </a:ext>
            </a:extLst>
          </p:cNvPr>
          <p:cNvSpPr txBox="1"/>
          <p:nvPr/>
        </p:nvSpPr>
        <p:spPr>
          <a:xfrm>
            <a:off x="9112257" y="4980992"/>
            <a:ext cx="2097248" cy="369332"/>
          </a:xfrm>
          <a:prstGeom prst="rect">
            <a:avLst/>
          </a:prstGeom>
          <a:noFill/>
        </p:spPr>
        <p:txBody>
          <a:bodyPr wrap="square" rtlCol="0">
            <a:spAutoFit/>
          </a:bodyPr>
          <a:lstStyle/>
          <a:p>
            <a:r>
              <a:rPr lang="en-US" dirty="0">
                <a:solidFill>
                  <a:srgbClr val="FFC000"/>
                </a:solidFill>
              </a:rPr>
              <a:t>Cocaine</a:t>
            </a:r>
          </a:p>
        </p:txBody>
      </p:sp>
      <p:pic>
        <p:nvPicPr>
          <p:cNvPr id="2052" name="Picture 4" descr="Sask. implementing body scanners to deter drug smuggling in jails |  Globalnews.ca">
            <a:extLst>
              <a:ext uri="{FF2B5EF4-FFF2-40B4-BE49-F238E27FC236}">
                <a16:creationId xmlns:a16="http://schemas.microsoft.com/office/drawing/2014/main" id="{3E907747-A901-F80D-4EA0-78FBD486D3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967" y="910534"/>
            <a:ext cx="5427278" cy="407045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2D8E66B-705B-BA18-4F84-F02F8D57E046}"/>
              </a:ext>
            </a:extLst>
          </p:cNvPr>
          <p:cNvSpPr txBox="1"/>
          <p:nvPr/>
        </p:nvSpPr>
        <p:spPr>
          <a:xfrm>
            <a:off x="2509537" y="4980992"/>
            <a:ext cx="2412558" cy="369332"/>
          </a:xfrm>
          <a:prstGeom prst="rect">
            <a:avLst/>
          </a:prstGeom>
          <a:noFill/>
        </p:spPr>
        <p:txBody>
          <a:bodyPr wrap="square" rtlCol="0">
            <a:spAutoFit/>
          </a:bodyPr>
          <a:lstStyle/>
          <a:p>
            <a:r>
              <a:rPr lang="en-US" dirty="0">
                <a:solidFill>
                  <a:srgbClr val="FFC000"/>
                </a:solidFill>
              </a:rPr>
              <a:t>Marijuana </a:t>
            </a:r>
          </a:p>
        </p:txBody>
      </p:sp>
      <p:pic>
        <p:nvPicPr>
          <p:cNvPr id="2056" name="Picture 8" descr="Drug mules arrested after belly x-rays - The Local">
            <a:extLst>
              <a:ext uri="{FF2B5EF4-FFF2-40B4-BE49-F238E27FC236}">
                <a16:creationId xmlns:a16="http://schemas.microsoft.com/office/drawing/2014/main" id="{899BB565-582D-B135-F18D-15064BFEBA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2323" y="4893504"/>
            <a:ext cx="3626032" cy="1939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68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F1D5107-465A-46D0-8278-6EE2B428BC62}"/>
              </a:ext>
            </a:extLst>
          </p:cNvPr>
          <p:cNvSpPr/>
          <p:nvPr/>
        </p:nvSpPr>
        <p:spPr>
          <a:xfrm>
            <a:off x="917439" y="1751612"/>
            <a:ext cx="11256083" cy="4234561"/>
          </a:xfrm>
          <a:prstGeom prst="rect">
            <a:avLst/>
          </a:prstGeom>
          <a:solidFill>
            <a:schemeClr val="dk1">
              <a:alpha val="48000"/>
            </a:schemeClr>
          </a:solidFill>
          <a:ln w="25400">
            <a:solidFill>
              <a:schemeClr val="tx1">
                <a:lumMod val="95000"/>
                <a:lumOff val="5000"/>
              </a:schemeClr>
            </a:solidFill>
          </a:ln>
          <a:effectLst>
            <a:outerShdw blurRad="101600" dist="38100" dir="5400000" algn="t" rotWithShape="0">
              <a:prstClr val="black">
                <a:alpha val="8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489D26-B7F1-4487-AAD3-8F1682EC6980}"/>
              </a:ext>
            </a:extLst>
          </p:cNvPr>
          <p:cNvSpPr/>
          <p:nvPr/>
        </p:nvSpPr>
        <p:spPr>
          <a:xfrm>
            <a:off x="4" y="0"/>
            <a:ext cx="898963" cy="6858000"/>
          </a:xfrm>
          <a:prstGeom prst="rect">
            <a:avLst/>
          </a:prstGeom>
          <a:solidFill>
            <a:schemeClr val="dk1">
              <a:alpha val="94000"/>
            </a:schemeClr>
          </a:solidFill>
          <a:ln w="25400">
            <a:noFill/>
          </a:ln>
          <a:effectLst>
            <a:outerShdw blurRad="101600" dist="38100" algn="l" rotWithShape="0">
              <a:prstClr val="black">
                <a:alpha val="77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786210-B3F2-4EC2-9B51-66BC0692EB53}"/>
              </a:ext>
            </a:extLst>
          </p:cNvPr>
          <p:cNvSpPr txBox="1"/>
          <p:nvPr/>
        </p:nvSpPr>
        <p:spPr>
          <a:xfrm>
            <a:off x="18476" y="1143114"/>
            <a:ext cx="738664" cy="5371062"/>
          </a:xfrm>
          <a:prstGeom prst="rect">
            <a:avLst/>
          </a:prstGeom>
          <a:noFill/>
        </p:spPr>
        <p:txBody>
          <a:bodyPr vert="vert270" wrap="square" rtlCol="0">
            <a:spAutoFit/>
          </a:bodyPr>
          <a:lstStyle/>
          <a:p>
            <a:pPr algn="ctr">
              <a:spcAft>
                <a:spcPts val="1200"/>
              </a:spcAft>
            </a:pPr>
            <a:r>
              <a:rPr lang="en-US" sz="3600" dirty="0">
                <a:solidFill>
                  <a:schemeClr val="bg1">
                    <a:lumMod val="75000"/>
                    <a:alpha val="24000"/>
                  </a:schemeClr>
                </a:solidFill>
                <a:latin typeface="Harvest" pitchFamily="2" charset="0"/>
              </a:rPr>
              <a:t>A danger in itself</a:t>
            </a:r>
          </a:p>
        </p:txBody>
      </p:sp>
      <p:cxnSp>
        <p:nvCxnSpPr>
          <p:cNvPr id="11" name="Straight Connector 10">
            <a:extLst>
              <a:ext uri="{FF2B5EF4-FFF2-40B4-BE49-F238E27FC236}">
                <a16:creationId xmlns:a16="http://schemas.microsoft.com/office/drawing/2014/main" id="{A39E419C-198A-4553-B58F-408BBB3E0F54}"/>
              </a:ext>
            </a:extLst>
          </p:cNvPr>
          <p:cNvCxnSpPr/>
          <p:nvPr/>
        </p:nvCxnSpPr>
        <p:spPr>
          <a:xfrm>
            <a:off x="898967" y="0"/>
            <a:ext cx="0" cy="6858000"/>
          </a:xfrm>
          <a:prstGeom prst="line">
            <a:avLst/>
          </a:prstGeom>
          <a:ln w="19050">
            <a:solidFill>
              <a:schemeClr val="bg2">
                <a:lumMod val="25000"/>
                <a:alpha val="56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C799B-28CE-4171-B62D-CEE5DB78EEA8}"/>
              </a:ext>
            </a:extLst>
          </p:cNvPr>
          <p:cNvCxnSpPr>
            <a:cxnSpLocks/>
          </p:cNvCxnSpPr>
          <p:nvPr/>
        </p:nvCxnSpPr>
        <p:spPr>
          <a:xfrm>
            <a:off x="18476" y="905167"/>
            <a:ext cx="11274557" cy="0"/>
          </a:xfrm>
          <a:prstGeom prst="line">
            <a:avLst/>
          </a:prstGeom>
          <a:ln w="38100">
            <a:solidFill>
              <a:schemeClr val="tx1">
                <a:lumMod val="75000"/>
                <a:lumOff val="25000"/>
              </a:schemeClr>
            </a:solidFill>
          </a:ln>
          <a:effectLst>
            <a:outerShdw blurRad="50800" dist="38100" dir="5400000" algn="t" rotWithShape="0">
              <a:prstClr val="black">
                <a:alpha val="68000"/>
              </a:prstClr>
            </a:outerShdw>
          </a:effectLst>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4061844-D24A-9B8D-1D65-53C0EC1BF462}"/>
              </a:ext>
            </a:extLst>
          </p:cNvPr>
          <p:cNvSpPr txBox="1"/>
          <p:nvPr/>
        </p:nvSpPr>
        <p:spPr>
          <a:xfrm>
            <a:off x="1073791" y="58723"/>
            <a:ext cx="6627303" cy="923330"/>
          </a:xfrm>
          <a:prstGeom prst="rect">
            <a:avLst/>
          </a:prstGeom>
          <a:noFill/>
        </p:spPr>
        <p:txBody>
          <a:bodyPr wrap="square" rtlCol="0">
            <a:spAutoFit/>
          </a:bodyPr>
          <a:lstStyle/>
          <a:p>
            <a:r>
              <a:rPr lang="en-US" sz="5400" b="1" dirty="0">
                <a:solidFill>
                  <a:srgbClr val="FFC000"/>
                </a:solidFill>
              </a:rPr>
              <a:t>A Danger in itself</a:t>
            </a:r>
          </a:p>
        </p:txBody>
      </p:sp>
      <p:pic>
        <p:nvPicPr>
          <p:cNvPr id="2" name="Picture 1">
            <a:extLst>
              <a:ext uri="{FF2B5EF4-FFF2-40B4-BE49-F238E27FC236}">
                <a16:creationId xmlns:a16="http://schemas.microsoft.com/office/drawing/2014/main" id="{DB840D2C-ED0C-433C-3BEF-8D7E08367B6D}"/>
              </a:ext>
            </a:extLst>
          </p:cNvPr>
          <p:cNvPicPr>
            <a:picLocks noChangeAspect="1"/>
          </p:cNvPicPr>
          <p:nvPr/>
        </p:nvPicPr>
        <p:blipFill>
          <a:blip r:embed="rId3"/>
          <a:stretch>
            <a:fillRect/>
          </a:stretch>
        </p:blipFill>
        <p:spPr>
          <a:xfrm>
            <a:off x="2826329" y="982053"/>
            <a:ext cx="6944900" cy="570315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00325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F1D5107-465A-46D0-8278-6EE2B428BC62}"/>
              </a:ext>
            </a:extLst>
          </p:cNvPr>
          <p:cNvSpPr/>
          <p:nvPr/>
        </p:nvSpPr>
        <p:spPr>
          <a:xfrm>
            <a:off x="917439" y="2623439"/>
            <a:ext cx="11062127" cy="4234561"/>
          </a:xfrm>
          <a:prstGeom prst="rect">
            <a:avLst/>
          </a:prstGeom>
          <a:solidFill>
            <a:schemeClr val="dk1">
              <a:alpha val="48000"/>
            </a:schemeClr>
          </a:solidFill>
          <a:ln w="25400">
            <a:solidFill>
              <a:schemeClr val="tx1">
                <a:lumMod val="95000"/>
                <a:lumOff val="5000"/>
              </a:schemeClr>
            </a:solidFill>
          </a:ln>
          <a:effectLst>
            <a:outerShdw blurRad="101600" dist="38100" dir="5400000" algn="t" rotWithShape="0">
              <a:prstClr val="black">
                <a:alpha val="8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489D26-B7F1-4487-AAD3-8F1682EC6980}"/>
              </a:ext>
            </a:extLst>
          </p:cNvPr>
          <p:cNvSpPr/>
          <p:nvPr/>
        </p:nvSpPr>
        <p:spPr>
          <a:xfrm>
            <a:off x="4" y="0"/>
            <a:ext cx="898963" cy="6858000"/>
          </a:xfrm>
          <a:prstGeom prst="rect">
            <a:avLst/>
          </a:prstGeom>
          <a:solidFill>
            <a:schemeClr val="dk1">
              <a:alpha val="94000"/>
            </a:schemeClr>
          </a:solidFill>
          <a:ln w="25400">
            <a:noFill/>
          </a:ln>
          <a:effectLst>
            <a:outerShdw blurRad="101600" dist="38100" algn="l" rotWithShape="0">
              <a:prstClr val="black">
                <a:alpha val="77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786210-B3F2-4EC2-9B51-66BC0692EB53}"/>
              </a:ext>
            </a:extLst>
          </p:cNvPr>
          <p:cNvSpPr txBox="1"/>
          <p:nvPr/>
        </p:nvSpPr>
        <p:spPr>
          <a:xfrm>
            <a:off x="18476" y="1143114"/>
            <a:ext cx="738664" cy="5371062"/>
          </a:xfrm>
          <a:prstGeom prst="rect">
            <a:avLst/>
          </a:prstGeom>
          <a:noFill/>
        </p:spPr>
        <p:txBody>
          <a:bodyPr vert="vert270" wrap="square" rtlCol="0">
            <a:spAutoFit/>
          </a:bodyPr>
          <a:lstStyle/>
          <a:p>
            <a:pPr algn="ctr">
              <a:spcAft>
                <a:spcPts val="1200"/>
              </a:spcAft>
            </a:pPr>
            <a:r>
              <a:rPr lang="en-US" sz="3600" dirty="0">
                <a:solidFill>
                  <a:schemeClr val="bg1">
                    <a:lumMod val="75000"/>
                    <a:alpha val="24000"/>
                  </a:schemeClr>
                </a:solidFill>
                <a:latin typeface="Harvest" pitchFamily="2" charset="0"/>
              </a:rPr>
              <a:t>A danger in itself</a:t>
            </a:r>
          </a:p>
        </p:txBody>
      </p:sp>
      <p:cxnSp>
        <p:nvCxnSpPr>
          <p:cNvPr id="11" name="Straight Connector 10">
            <a:extLst>
              <a:ext uri="{FF2B5EF4-FFF2-40B4-BE49-F238E27FC236}">
                <a16:creationId xmlns:a16="http://schemas.microsoft.com/office/drawing/2014/main" id="{A39E419C-198A-4553-B58F-408BBB3E0F54}"/>
              </a:ext>
            </a:extLst>
          </p:cNvPr>
          <p:cNvCxnSpPr/>
          <p:nvPr/>
        </p:nvCxnSpPr>
        <p:spPr>
          <a:xfrm>
            <a:off x="898967" y="0"/>
            <a:ext cx="0" cy="6858000"/>
          </a:xfrm>
          <a:prstGeom prst="line">
            <a:avLst/>
          </a:prstGeom>
          <a:ln w="19050">
            <a:solidFill>
              <a:schemeClr val="bg2">
                <a:lumMod val="25000"/>
                <a:alpha val="56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C799B-28CE-4171-B62D-CEE5DB78EEA8}"/>
              </a:ext>
            </a:extLst>
          </p:cNvPr>
          <p:cNvCxnSpPr>
            <a:cxnSpLocks/>
          </p:cNvCxnSpPr>
          <p:nvPr/>
        </p:nvCxnSpPr>
        <p:spPr>
          <a:xfrm>
            <a:off x="18476" y="905167"/>
            <a:ext cx="11274557" cy="0"/>
          </a:xfrm>
          <a:prstGeom prst="line">
            <a:avLst/>
          </a:prstGeom>
          <a:ln w="38100">
            <a:solidFill>
              <a:schemeClr val="tx1">
                <a:lumMod val="75000"/>
                <a:lumOff val="25000"/>
              </a:schemeClr>
            </a:solidFill>
          </a:ln>
          <a:effectLst>
            <a:outerShdw blurRad="50800" dist="38100" dir="5400000" algn="t" rotWithShape="0">
              <a:prstClr val="black">
                <a:alpha val="68000"/>
              </a:prstClr>
            </a:outerShdw>
          </a:effectLst>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4061844-D24A-9B8D-1D65-53C0EC1BF462}"/>
              </a:ext>
            </a:extLst>
          </p:cNvPr>
          <p:cNvSpPr txBox="1"/>
          <p:nvPr/>
        </p:nvSpPr>
        <p:spPr>
          <a:xfrm>
            <a:off x="1073791" y="58723"/>
            <a:ext cx="6627303" cy="923330"/>
          </a:xfrm>
          <a:prstGeom prst="rect">
            <a:avLst/>
          </a:prstGeom>
          <a:noFill/>
        </p:spPr>
        <p:txBody>
          <a:bodyPr wrap="square" rtlCol="0">
            <a:spAutoFit/>
          </a:bodyPr>
          <a:lstStyle/>
          <a:p>
            <a:r>
              <a:rPr lang="en-US" sz="5400" b="1" dirty="0">
                <a:solidFill>
                  <a:srgbClr val="FFC000"/>
                </a:solidFill>
              </a:rPr>
              <a:t>A Danger in itself</a:t>
            </a:r>
          </a:p>
        </p:txBody>
      </p:sp>
      <p:pic>
        <p:nvPicPr>
          <p:cNvPr id="8" name="Picture 7">
            <a:extLst>
              <a:ext uri="{FF2B5EF4-FFF2-40B4-BE49-F238E27FC236}">
                <a16:creationId xmlns:a16="http://schemas.microsoft.com/office/drawing/2014/main" id="{719491FE-6A59-61ED-18F9-08255D3016D3}"/>
              </a:ext>
            </a:extLst>
          </p:cNvPr>
          <p:cNvPicPr>
            <a:picLocks noChangeAspect="1"/>
          </p:cNvPicPr>
          <p:nvPr/>
        </p:nvPicPr>
        <p:blipFill>
          <a:blip r:embed="rId3"/>
          <a:stretch>
            <a:fillRect/>
          </a:stretch>
        </p:blipFill>
        <p:spPr>
          <a:xfrm>
            <a:off x="2375845" y="1000126"/>
            <a:ext cx="7009855" cy="5249671"/>
          </a:xfrm>
          <a:prstGeom prst="rect">
            <a:avLst/>
          </a:prstGeom>
        </p:spPr>
      </p:pic>
      <p:sp>
        <p:nvSpPr>
          <p:cNvPr id="9" name="TextBox 8">
            <a:extLst>
              <a:ext uri="{FF2B5EF4-FFF2-40B4-BE49-F238E27FC236}">
                <a16:creationId xmlns:a16="http://schemas.microsoft.com/office/drawing/2014/main" id="{A646C185-F80F-3675-BD28-7A85E50D255C}"/>
              </a:ext>
            </a:extLst>
          </p:cNvPr>
          <p:cNvSpPr txBox="1"/>
          <p:nvPr/>
        </p:nvSpPr>
        <p:spPr>
          <a:xfrm>
            <a:off x="3915031" y="6267870"/>
            <a:ext cx="5643418" cy="369332"/>
          </a:xfrm>
          <a:prstGeom prst="rect">
            <a:avLst/>
          </a:prstGeom>
          <a:noFill/>
        </p:spPr>
        <p:txBody>
          <a:bodyPr wrap="square" rtlCol="0">
            <a:spAutoFit/>
          </a:bodyPr>
          <a:lstStyle/>
          <a:p>
            <a:r>
              <a:rPr lang="en-US" dirty="0">
                <a:solidFill>
                  <a:schemeClr val="bg1"/>
                </a:solidFill>
              </a:rPr>
              <a:t>Post-mortem bowel from smuggler</a:t>
            </a:r>
          </a:p>
        </p:txBody>
      </p:sp>
    </p:spTree>
    <p:extLst>
      <p:ext uri="{BB962C8B-B14F-4D97-AF65-F5344CB8AC3E}">
        <p14:creationId xmlns:p14="http://schemas.microsoft.com/office/powerpoint/2010/main" val="5192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F1D5107-465A-46D0-8278-6EE2B428BC62}"/>
              </a:ext>
            </a:extLst>
          </p:cNvPr>
          <p:cNvSpPr/>
          <p:nvPr/>
        </p:nvSpPr>
        <p:spPr>
          <a:xfrm>
            <a:off x="917439" y="2623439"/>
            <a:ext cx="11062127" cy="4234561"/>
          </a:xfrm>
          <a:prstGeom prst="rect">
            <a:avLst/>
          </a:prstGeom>
          <a:solidFill>
            <a:schemeClr val="dk1">
              <a:alpha val="48000"/>
            </a:schemeClr>
          </a:solidFill>
          <a:ln w="25400">
            <a:solidFill>
              <a:schemeClr val="tx1">
                <a:lumMod val="95000"/>
                <a:lumOff val="5000"/>
              </a:schemeClr>
            </a:solidFill>
          </a:ln>
          <a:effectLst>
            <a:outerShdw blurRad="101600" dist="38100" dir="5400000" algn="t" rotWithShape="0">
              <a:prstClr val="black">
                <a:alpha val="8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489D26-B7F1-4487-AAD3-8F1682EC6980}"/>
              </a:ext>
            </a:extLst>
          </p:cNvPr>
          <p:cNvSpPr/>
          <p:nvPr/>
        </p:nvSpPr>
        <p:spPr>
          <a:xfrm>
            <a:off x="4" y="0"/>
            <a:ext cx="898963" cy="6858000"/>
          </a:xfrm>
          <a:prstGeom prst="rect">
            <a:avLst/>
          </a:prstGeom>
          <a:solidFill>
            <a:schemeClr val="dk1">
              <a:alpha val="94000"/>
            </a:schemeClr>
          </a:solidFill>
          <a:ln w="25400">
            <a:noFill/>
          </a:ln>
          <a:effectLst>
            <a:outerShdw blurRad="101600" dist="38100" algn="l" rotWithShape="0">
              <a:prstClr val="black">
                <a:alpha val="77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786210-B3F2-4EC2-9B51-66BC0692EB53}"/>
              </a:ext>
            </a:extLst>
          </p:cNvPr>
          <p:cNvSpPr txBox="1"/>
          <p:nvPr/>
        </p:nvSpPr>
        <p:spPr>
          <a:xfrm>
            <a:off x="18476" y="1143114"/>
            <a:ext cx="738664" cy="5371062"/>
          </a:xfrm>
          <a:prstGeom prst="rect">
            <a:avLst/>
          </a:prstGeom>
          <a:noFill/>
        </p:spPr>
        <p:txBody>
          <a:bodyPr vert="vert270" wrap="square" rtlCol="0">
            <a:spAutoFit/>
          </a:bodyPr>
          <a:lstStyle/>
          <a:p>
            <a:pPr algn="ctr">
              <a:spcAft>
                <a:spcPts val="1200"/>
              </a:spcAft>
            </a:pPr>
            <a:r>
              <a:rPr lang="en-US" sz="3600" dirty="0">
                <a:solidFill>
                  <a:schemeClr val="bg1">
                    <a:lumMod val="75000"/>
                    <a:alpha val="24000"/>
                  </a:schemeClr>
                </a:solidFill>
                <a:latin typeface="Harvest" pitchFamily="2" charset="0"/>
              </a:rPr>
              <a:t>A danger in itself</a:t>
            </a:r>
          </a:p>
        </p:txBody>
      </p:sp>
      <p:cxnSp>
        <p:nvCxnSpPr>
          <p:cNvPr id="11" name="Straight Connector 10">
            <a:extLst>
              <a:ext uri="{FF2B5EF4-FFF2-40B4-BE49-F238E27FC236}">
                <a16:creationId xmlns:a16="http://schemas.microsoft.com/office/drawing/2014/main" id="{A39E419C-198A-4553-B58F-408BBB3E0F54}"/>
              </a:ext>
            </a:extLst>
          </p:cNvPr>
          <p:cNvCxnSpPr/>
          <p:nvPr/>
        </p:nvCxnSpPr>
        <p:spPr>
          <a:xfrm>
            <a:off x="898967" y="0"/>
            <a:ext cx="0" cy="6858000"/>
          </a:xfrm>
          <a:prstGeom prst="line">
            <a:avLst/>
          </a:prstGeom>
          <a:ln w="19050">
            <a:solidFill>
              <a:schemeClr val="bg2">
                <a:lumMod val="25000"/>
                <a:alpha val="56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C799B-28CE-4171-B62D-CEE5DB78EEA8}"/>
              </a:ext>
            </a:extLst>
          </p:cNvPr>
          <p:cNvCxnSpPr>
            <a:cxnSpLocks/>
          </p:cNvCxnSpPr>
          <p:nvPr/>
        </p:nvCxnSpPr>
        <p:spPr>
          <a:xfrm>
            <a:off x="18476" y="905167"/>
            <a:ext cx="11274557" cy="0"/>
          </a:xfrm>
          <a:prstGeom prst="line">
            <a:avLst/>
          </a:prstGeom>
          <a:ln w="38100">
            <a:solidFill>
              <a:schemeClr val="tx1">
                <a:lumMod val="75000"/>
                <a:lumOff val="25000"/>
              </a:schemeClr>
            </a:solidFill>
          </a:ln>
          <a:effectLst>
            <a:outerShdw blurRad="50800" dist="38100" dir="5400000" algn="t" rotWithShape="0">
              <a:prstClr val="black">
                <a:alpha val="68000"/>
              </a:prstClr>
            </a:outerShdw>
          </a:effectLst>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4061844-D24A-9B8D-1D65-53C0EC1BF462}"/>
              </a:ext>
            </a:extLst>
          </p:cNvPr>
          <p:cNvSpPr txBox="1"/>
          <p:nvPr/>
        </p:nvSpPr>
        <p:spPr>
          <a:xfrm>
            <a:off x="1073791" y="58723"/>
            <a:ext cx="6627303" cy="923330"/>
          </a:xfrm>
          <a:prstGeom prst="rect">
            <a:avLst/>
          </a:prstGeom>
          <a:noFill/>
        </p:spPr>
        <p:txBody>
          <a:bodyPr wrap="square" rtlCol="0">
            <a:spAutoFit/>
          </a:bodyPr>
          <a:lstStyle/>
          <a:p>
            <a:r>
              <a:rPr lang="en-US" sz="5400" b="1" dirty="0">
                <a:solidFill>
                  <a:srgbClr val="FFC000"/>
                </a:solidFill>
              </a:rPr>
              <a:t>A Danger in itself</a:t>
            </a:r>
          </a:p>
        </p:txBody>
      </p:sp>
      <p:pic>
        <p:nvPicPr>
          <p:cNvPr id="2" name="Picture 1">
            <a:extLst>
              <a:ext uri="{FF2B5EF4-FFF2-40B4-BE49-F238E27FC236}">
                <a16:creationId xmlns:a16="http://schemas.microsoft.com/office/drawing/2014/main" id="{EFF72768-B657-095D-C56B-2988F6857435}"/>
              </a:ext>
            </a:extLst>
          </p:cNvPr>
          <p:cNvPicPr>
            <a:picLocks noChangeAspect="1"/>
          </p:cNvPicPr>
          <p:nvPr/>
        </p:nvPicPr>
        <p:blipFill>
          <a:blip r:embed="rId3"/>
          <a:stretch>
            <a:fillRect/>
          </a:stretch>
        </p:blipFill>
        <p:spPr>
          <a:xfrm>
            <a:off x="1877299" y="982053"/>
            <a:ext cx="6458525" cy="5760790"/>
          </a:xfrm>
          <a:prstGeom prst="rect">
            <a:avLst/>
          </a:prstGeom>
        </p:spPr>
      </p:pic>
    </p:spTree>
    <p:extLst>
      <p:ext uri="{BB962C8B-B14F-4D97-AF65-F5344CB8AC3E}">
        <p14:creationId xmlns:p14="http://schemas.microsoft.com/office/powerpoint/2010/main" val="343319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F1D5107-465A-46D0-8278-6EE2B428BC62}"/>
              </a:ext>
            </a:extLst>
          </p:cNvPr>
          <p:cNvSpPr/>
          <p:nvPr/>
        </p:nvSpPr>
        <p:spPr>
          <a:xfrm>
            <a:off x="1009801" y="1268384"/>
            <a:ext cx="11062127" cy="4892268"/>
          </a:xfrm>
          <a:prstGeom prst="rect">
            <a:avLst/>
          </a:prstGeom>
          <a:solidFill>
            <a:schemeClr val="dk1">
              <a:alpha val="48000"/>
            </a:schemeClr>
          </a:solidFill>
          <a:ln w="25400">
            <a:solidFill>
              <a:schemeClr val="tx1">
                <a:lumMod val="95000"/>
                <a:lumOff val="5000"/>
              </a:schemeClr>
            </a:solidFill>
          </a:ln>
          <a:effectLst>
            <a:outerShdw blurRad="101600" dist="38100" dir="5400000" algn="t" rotWithShape="0">
              <a:prstClr val="black">
                <a:alpha val="8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489D26-B7F1-4487-AAD3-8F1682EC6980}"/>
              </a:ext>
            </a:extLst>
          </p:cNvPr>
          <p:cNvSpPr/>
          <p:nvPr/>
        </p:nvSpPr>
        <p:spPr>
          <a:xfrm>
            <a:off x="4" y="0"/>
            <a:ext cx="898963" cy="6858000"/>
          </a:xfrm>
          <a:prstGeom prst="rect">
            <a:avLst/>
          </a:prstGeom>
          <a:solidFill>
            <a:schemeClr val="dk1">
              <a:alpha val="94000"/>
            </a:schemeClr>
          </a:solidFill>
          <a:ln w="25400">
            <a:noFill/>
          </a:ln>
          <a:effectLst>
            <a:outerShdw blurRad="101600" dist="38100" algn="l" rotWithShape="0">
              <a:prstClr val="black">
                <a:alpha val="77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786210-B3F2-4EC2-9B51-66BC0692EB53}"/>
              </a:ext>
            </a:extLst>
          </p:cNvPr>
          <p:cNvSpPr txBox="1"/>
          <p:nvPr/>
        </p:nvSpPr>
        <p:spPr>
          <a:xfrm>
            <a:off x="67941" y="1168281"/>
            <a:ext cx="738664" cy="5371062"/>
          </a:xfrm>
          <a:prstGeom prst="rect">
            <a:avLst/>
          </a:prstGeom>
          <a:noFill/>
        </p:spPr>
        <p:txBody>
          <a:bodyPr vert="vert270" wrap="square" rtlCol="0">
            <a:spAutoFit/>
          </a:bodyPr>
          <a:lstStyle/>
          <a:p>
            <a:pPr algn="ctr">
              <a:spcAft>
                <a:spcPts val="1200"/>
              </a:spcAft>
            </a:pPr>
            <a:r>
              <a:rPr lang="en-US" sz="3600" dirty="0">
                <a:solidFill>
                  <a:schemeClr val="bg1">
                    <a:lumMod val="75000"/>
                    <a:alpha val="24000"/>
                  </a:schemeClr>
                </a:solidFill>
                <a:latin typeface="Harvest" pitchFamily="2" charset="0"/>
              </a:rPr>
              <a:t>Mortality</a:t>
            </a:r>
          </a:p>
        </p:txBody>
      </p:sp>
      <p:cxnSp>
        <p:nvCxnSpPr>
          <p:cNvPr id="11" name="Straight Connector 10">
            <a:extLst>
              <a:ext uri="{FF2B5EF4-FFF2-40B4-BE49-F238E27FC236}">
                <a16:creationId xmlns:a16="http://schemas.microsoft.com/office/drawing/2014/main" id="{A39E419C-198A-4553-B58F-408BBB3E0F54}"/>
              </a:ext>
            </a:extLst>
          </p:cNvPr>
          <p:cNvCxnSpPr/>
          <p:nvPr/>
        </p:nvCxnSpPr>
        <p:spPr>
          <a:xfrm>
            <a:off x="898967" y="0"/>
            <a:ext cx="0" cy="6858000"/>
          </a:xfrm>
          <a:prstGeom prst="line">
            <a:avLst/>
          </a:prstGeom>
          <a:ln w="19050">
            <a:solidFill>
              <a:schemeClr val="bg2">
                <a:lumMod val="25000"/>
                <a:alpha val="56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C799B-28CE-4171-B62D-CEE5DB78EEA8}"/>
              </a:ext>
            </a:extLst>
          </p:cNvPr>
          <p:cNvCxnSpPr>
            <a:cxnSpLocks/>
          </p:cNvCxnSpPr>
          <p:nvPr/>
        </p:nvCxnSpPr>
        <p:spPr>
          <a:xfrm>
            <a:off x="18476" y="905167"/>
            <a:ext cx="7472215" cy="0"/>
          </a:xfrm>
          <a:prstGeom prst="line">
            <a:avLst/>
          </a:prstGeom>
          <a:ln w="38100">
            <a:solidFill>
              <a:schemeClr val="tx1">
                <a:lumMod val="75000"/>
                <a:lumOff val="25000"/>
              </a:schemeClr>
            </a:solidFill>
          </a:ln>
          <a:effectLst>
            <a:outerShdw blurRad="50800" dist="38100" dir="5400000" algn="t" rotWithShape="0">
              <a:prstClr val="black">
                <a:alpha val="68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17574D4-78C6-4AEA-93C0-FE446017AB6C}"/>
              </a:ext>
            </a:extLst>
          </p:cNvPr>
          <p:cNvSpPr txBox="1"/>
          <p:nvPr/>
        </p:nvSpPr>
        <p:spPr>
          <a:xfrm>
            <a:off x="1366982" y="92673"/>
            <a:ext cx="7121236" cy="923330"/>
          </a:xfrm>
          <a:prstGeom prst="rect">
            <a:avLst/>
          </a:prstGeom>
          <a:noFill/>
        </p:spPr>
        <p:txBody>
          <a:bodyPr wrap="square" rtlCol="0">
            <a:spAutoFit/>
          </a:bodyPr>
          <a:lstStyle/>
          <a:p>
            <a:r>
              <a:rPr lang="en-US" sz="5400" dirty="0">
                <a:solidFill>
                  <a:srgbClr val="FFC000"/>
                </a:solidFill>
                <a:effectLst>
                  <a:outerShdw blurRad="38100" dist="25400" dir="2700000" algn="tl" rotWithShape="0">
                    <a:prstClr val="black">
                      <a:alpha val="79000"/>
                    </a:prstClr>
                  </a:outerShdw>
                </a:effectLst>
                <a:latin typeface="Harvest" pitchFamily="2" charset="0"/>
              </a:rPr>
              <a:t>What’s on the street?</a:t>
            </a:r>
          </a:p>
        </p:txBody>
      </p:sp>
      <p:sp>
        <p:nvSpPr>
          <p:cNvPr id="15" name="TextBox 14">
            <a:extLst>
              <a:ext uri="{FF2B5EF4-FFF2-40B4-BE49-F238E27FC236}">
                <a16:creationId xmlns:a16="http://schemas.microsoft.com/office/drawing/2014/main" id="{D89743A1-C3A9-4C18-A30A-F9972B969E5A}"/>
              </a:ext>
            </a:extLst>
          </p:cNvPr>
          <p:cNvSpPr txBox="1"/>
          <p:nvPr/>
        </p:nvSpPr>
        <p:spPr>
          <a:xfrm>
            <a:off x="1247489" y="1542481"/>
            <a:ext cx="5166266" cy="1384995"/>
          </a:xfrm>
          <a:prstGeom prst="rect">
            <a:avLst/>
          </a:prstGeom>
          <a:noFill/>
        </p:spPr>
        <p:txBody>
          <a:bodyPr wrap="square" rtlCol="0">
            <a:spAutoFit/>
          </a:bodyPr>
          <a:lstStyle/>
          <a:p>
            <a:pPr>
              <a:spcAft>
                <a:spcPts val="3000"/>
              </a:spcAft>
            </a:pPr>
            <a:r>
              <a:rPr lang="en-US" sz="2800" b="1" dirty="0">
                <a:solidFill>
                  <a:schemeClr val="accent4">
                    <a:lumMod val="40000"/>
                    <a:lumOff val="60000"/>
                  </a:schemeClr>
                </a:solidFill>
              </a:rPr>
              <a:t>It doesn’t take much </a:t>
            </a:r>
            <a:r>
              <a:rPr lang="en-US" sz="2800" b="1" dirty="0" err="1">
                <a:solidFill>
                  <a:schemeClr val="accent4">
                    <a:lumMod val="40000"/>
                    <a:lumOff val="60000"/>
                  </a:schemeClr>
                </a:solidFill>
              </a:rPr>
              <a:t>carfentanil</a:t>
            </a:r>
            <a:r>
              <a:rPr lang="en-US" sz="2800" b="1" dirty="0">
                <a:solidFill>
                  <a:schemeClr val="accent4">
                    <a:lumMod val="40000"/>
                    <a:lumOff val="60000"/>
                  </a:schemeClr>
                </a:solidFill>
              </a:rPr>
              <a:t> to kill an adult… less than a granule (0.02 mg or 20 mcg)</a:t>
            </a:r>
            <a:r>
              <a:rPr lang="en-US" sz="2800" baseline="30000" dirty="0">
                <a:solidFill>
                  <a:schemeClr val="accent4">
                    <a:lumMod val="40000"/>
                    <a:lumOff val="60000"/>
                  </a:schemeClr>
                </a:solidFill>
              </a:rPr>
              <a:t>1</a:t>
            </a:r>
            <a:r>
              <a:rPr lang="en-US" sz="2800" b="1" dirty="0">
                <a:solidFill>
                  <a:schemeClr val="accent4">
                    <a:lumMod val="40000"/>
                    <a:lumOff val="60000"/>
                  </a:schemeClr>
                </a:solidFill>
              </a:rPr>
              <a:t>.  </a:t>
            </a:r>
            <a:endParaRPr lang="en-US" sz="2800" b="1" dirty="0">
              <a:solidFill>
                <a:schemeClr val="bg1">
                  <a:lumMod val="85000"/>
                </a:schemeClr>
              </a:solidFill>
            </a:endParaRPr>
          </a:p>
        </p:txBody>
      </p:sp>
      <p:sp>
        <p:nvSpPr>
          <p:cNvPr id="13" name="Rectangle 12">
            <a:extLst>
              <a:ext uri="{FF2B5EF4-FFF2-40B4-BE49-F238E27FC236}">
                <a16:creationId xmlns:a16="http://schemas.microsoft.com/office/drawing/2014/main" id="{52F89810-3E67-4D13-BC8E-562F533DE0C9}"/>
              </a:ext>
            </a:extLst>
          </p:cNvPr>
          <p:cNvSpPr/>
          <p:nvPr/>
        </p:nvSpPr>
        <p:spPr>
          <a:xfrm>
            <a:off x="18476" y="6334779"/>
            <a:ext cx="12173524" cy="523221"/>
          </a:xfrm>
          <a:prstGeom prst="rect">
            <a:avLst/>
          </a:prstGeom>
          <a:solidFill>
            <a:schemeClr val="dk1">
              <a:alpha val="42000"/>
            </a:schemeClr>
          </a:solidFill>
          <a:ln w="25400">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7F07611-8413-43CD-9B89-EEE6787257DC}"/>
              </a:ext>
            </a:extLst>
          </p:cNvPr>
          <p:cNvSpPr txBox="1"/>
          <p:nvPr/>
        </p:nvSpPr>
        <p:spPr>
          <a:xfrm>
            <a:off x="1274618" y="6439417"/>
            <a:ext cx="10483269" cy="400110"/>
          </a:xfrm>
          <a:prstGeom prst="rect">
            <a:avLst/>
          </a:prstGeom>
          <a:noFill/>
        </p:spPr>
        <p:txBody>
          <a:bodyPr wrap="square" rtlCol="0">
            <a:spAutoFit/>
          </a:bodyPr>
          <a:lstStyle/>
          <a:p>
            <a:pPr marL="228600" indent="-228600">
              <a:spcAft>
                <a:spcPts val="300"/>
              </a:spcAft>
              <a:buAutoNum type="arabicPlain"/>
            </a:pPr>
            <a:r>
              <a:rPr lang="en-US" sz="1000" dirty="0" err="1">
                <a:solidFill>
                  <a:schemeClr val="bg1">
                    <a:lumMod val="50000"/>
                  </a:schemeClr>
                </a:solidFill>
              </a:rPr>
              <a:t>Carfentanil</a:t>
            </a:r>
            <a:r>
              <a:rPr lang="en-US" sz="1000" dirty="0">
                <a:solidFill>
                  <a:schemeClr val="bg1">
                    <a:lumMod val="50000"/>
                  </a:schemeClr>
                </a:solidFill>
              </a:rPr>
              <a:t>: A Dangerous New Factor in the U.S. Opioid Crisis. July 2018. Drug Enforcement Administration.  </a:t>
            </a:r>
            <a:r>
              <a:rPr lang="en-US" sz="1000" i="1" dirty="0">
                <a:solidFill>
                  <a:schemeClr val="bg1">
                    <a:lumMod val="50000"/>
                  </a:schemeClr>
                </a:solidFill>
              </a:rPr>
              <a:t>Available from </a:t>
            </a:r>
            <a:r>
              <a:rPr lang="en-US" sz="1000" dirty="0">
                <a:solidFill>
                  <a:schemeClr val="bg1">
                    <a:lumMod val="50000"/>
                  </a:schemeClr>
                </a:solidFill>
              </a:rPr>
              <a:t>https://www.dea.gov/sites/default/files/2018-07/hq092216_attach.pdf.  </a:t>
            </a:r>
            <a:r>
              <a:rPr lang="en-US" sz="1000" i="1" dirty="0">
                <a:solidFill>
                  <a:schemeClr val="bg1">
                    <a:lumMod val="50000"/>
                  </a:schemeClr>
                </a:solidFill>
              </a:rPr>
              <a:t>Accessed on May 15, 2022.</a:t>
            </a:r>
          </a:p>
        </p:txBody>
      </p:sp>
      <p:grpSp>
        <p:nvGrpSpPr>
          <p:cNvPr id="4" name="Group 3">
            <a:extLst>
              <a:ext uri="{FF2B5EF4-FFF2-40B4-BE49-F238E27FC236}">
                <a16:creationId xmlns:a16="http://schemas.microsoft.com/office/drawing/2014/main" id="{310E19A1-3E18-4380-BCCB-A07ED4575660}"/>
              </a:ext>
            </a:extLst>
          </p:cNvPr>
          <p:cNvGrpSpPr/>
          <p:nvPr/>
        </p:nvGrpSpPr>
        <p:grpSpPr>
          <a:xfrm>
            <a:off x="1211523" y="1237024"/>
            <a:ext cx="10832690" cy="4764628"/>
            <a:chOff x="1211523" y="1237024"/>
            <a:chExt cx="10832690" cy="4764628"/>
          </a:xfrm>
        </p:grpSpPr>
        <p:pic>
          <p:nvPicPr>
            <p:cNvPr id="10" name="Picture 2" descr="Image result for fentanyl">
              <a:extLst>
                <a:ext uri="{FF2B5EF4-FFF2-40B4-BE49-F238E27FC236}">
                  <a16:creationId xmlns:a16="http://schemas.microsoft.com/office/drawing/2014/main" id="{ACCCDA95-C8E7-4551-9630-3E57987002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5222" y="1237024"/>
              <a:ext cx="5066071" cy="3715108"/>
            </a:xfrm>
            <a:prstGeom prst="roundRect">
              <a:avLst>
                <a:gd name="adj" fmla="val 8594"/>
              </a:avLst>
            </a:prstGeom>
            <a:solidFill>
              <a:srgbClr val="FFFFFF">
                <a:shade val="85000"/>
              </a:srgbClr>
            </a:solidFill>
            <a:ln w="19050">
              <a:solidFill>
                <a:schemeClr val="accent6">
                  <a:lumMod val="50000"/>
                </a:schemeClr>
              </a:solidFill>
            </a:ln>
            <a:effectLst>
              <a:outerShdw blurRad="63500" sx="101000" sy="101000" algn="ctr" rotWithShape="0">
                <a:prstClr val="black">
                  <a:alpha val="40000"/>
                </a:prstClr>
              </a:outerShdw>
            </a:effectLst>
          </p:spPr>
        </p:pic>
        <p:sp>
          <p:nvSpPr>
            <p:cNvPr id="12" name="TextBox 11">
              <a:extLst>
                <a:ext uri="{FF2B5EF4-FFF2-40B4-BE49-F238E27FC236}">
                  <a16:creationId xmlns:a16="http://schemas.microsoft.com/office/drawing/2014/main" id="{5D04060C-B14D-4DF2-96FA-00835610B3F4}"/>
                </a:ext>
              </a:extLst>
            </p:cNvPr>
            <p:cNvSpPr txBox="1"/>
            <p:nvPr/>
          </p:nvSpPr>
          <p:spPr>
            <a:xfrm>
              <a:off x="6672366" y="5078322"/>
              <a:ext cx="5371847" cy="923330"/>
            </a:xfrm>
            <a:prstGeom prst="rect">
              <a:avLst/>
            </a:prstGeom>
            <a:noFill/>
          </p:spPr>
          <p:txBody>
            <a:bodyPr wrap="square" rtlCol="0">
              <a:spAutoFit/>
            </a:bodyPr>
            <a:lstStyle/>
            <a:p>
              <a:pPr>
                <a:spcAft>
                  <a:spcPts val="3000"/>
                </a:spcAft>
              </a:pPr>
              <a:r>
                <a:rPr lang="en-US" b="1" dirty="0">
                  <a:solidFill>
                    <a:schemeClr val="accent6">
                      <a:lumMod val="40000"/>
                      <a:lumOff val="60000"/>
                    </a:schemeClr>
                  </a:solidFill>
                </a:rPr>
                <a:t>The amount of drug needed to cause death, compared by relative volume.  Fentanyl is deadly at 2 mg (2000 mcg), and </a:t>
              </a:r>
              <a:r>
                <a:rPr lang="en-US" b="1" dirty="0" err="1">
                  <a:solidFill>
                    <a:schemeClr val="accent6">
                      <a:lumMod val="40000"/>
                      <a:lumOff val="60000"/>
                    </a:schemeClr>
                  </a:solidFill>
                </a:rPr>
                <a:t>carfentanil</a:t>
              </a:r>
              <a:r>
                <a:rPr lang="en-US" b="1" dirty="0">
                  <a:solidFill>
                    <a:schemeClr val="accent6">
                      <a:lumMod val="40000"/>
                      <a:lumOff val="60000"/>
                    </a:schemeClr>
                  </a:solidFill>
                </a:rPr>
                <a:t> at 1/100 of that (0.02 mg).</a:t>
              </a:r>
              <a:r>
                <a:rPr lang="en-US" baseline="30000" dirty="0">
                  <a:solidFill>
                    <a:schemeClr val="accent6">
                      <a:lumMod val="40000"/>
                      <a:lumOff val="60000"/>
                    </a:schemeClr>
                  </a:solidFill>
                </a:rPr>
                <a:t>1</a:t>
              </a:r>
            </a:p>
          </p:txBody>
        </p:sp>
        <p:sp>
          <p:nvSpPr>
            <p:cNvPr id="19" name="TextBox 18">
              <a:extLst>
                <a:ext uri="{FF2B5EF4-FFF2-40B4-BE49-F238E27FC236}">
                  <a16:creationId xmlns:a16="http://schemas.microsoft.com/office/drawing/2014/main" id="{CFFE2AAA-83E1-4778-927D-35B7A4AE1BE6}"/>
                </a:ext>
              </a:extLst>
            </p:cNvPr>
            <p:cNvSpPr txBox="1"/>
            <p:nvPr/>
          </p:nvSpPr>
          <p:spPr>
            <a:xfrm>
              <a:off x="1211523" y="3195145"/>
              <a:ext cx="5166266" cy="2677656"/>
            </a:xfrm>
            <a:prstGeom prst="rect">
              <a:avLst/>
            </a:prstGeom>
            <a:noFill/>
          </p:spPr>
          <p:txBody>
            <a:bodyPr wrap="square" rtlCol="0">
              <a:spAutoFit/>
            </a:bodyPr>
            <a:lstStyle/>
            <a:p>
              <a:pPr>
                <a:spcAft>
                  <a:spcPts val="1200"/>
                </a:spcAft>
              </a:pPr>
              <a:r>
                <a:rPr lang="en-US" sz="2800" b="1" dirty="0">
                  <a:solidFill>
                    <a:schemeClr val="bg1">
                      <a:lumMod val="85000"/>
                    </a:schemeClr>
                  </a:solidFill>
                </a:rPr>
                <a:t>The image to the right shows why we’re seeing “heroin overdoses” that really are not from heroin.  Instead, most of these drugs really contain fentanyl, which is far more potent.</a:t>
              </a:r>
            </a:p>
          </p:txBody>
        </p:sp>
      </p:grpSp>
    </p:spTree>
    <p:extLst>
      <p:ext uri="{BB962C8B-B14F-4D97-AF65-F5344CB8AC3E}">
        <p14:creationId xmlns:p14="http://schemas.microsoft.com/office/powerpoint/2010/main" val="285636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F1D5107-465A-46D0-8278-6EE2B428BC62}"/>
              </a:ext>
            </a:extLst>
          </p:cNvPr>
          <p:cNvSpPr/>
          <p:nvPr/>
        </p:nvSpPr>
        <p:spPr>
          <a:xfrm>
            <a:off x="991329" y="1697122"/>
            <a:ext cx="11062127" cy="4313379"/>
          </a:xfrm>
          <a:prstGeom prst="rect">
            <a:avLst/>
          </a:prstGeom>
          <a:solidFill>
            <a:schemeClr val="dk1">
              <a:alpha val="48000"/>
            </a:schemeClr>
          </a:solidFill>
          <a:ln w="25400">
            <a:solidFill>
              <a:schemeClr val="tx1">
                <a:lumMod val="95000"/>
                <a:lumOff val="5000"/>
              </a:schemeClr>
            </a:solidFill>
          </a:ln>
          <a:effectLst>
            <a:outerShdw blurRad="101600" dist="38100" dir="5400000" algn="t" rotWithShape="0">
              <a:prstClr val="black">
                <a:alpha val="8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489D26-B7F1-4487-AAD3-8F1682EC6980}"/>
              </a:ext>
            </a:extLst>
          </p:cNvPr>
          <p:cNvSpPr/>
          <p:nvPr/>
        </p:nvSpPr>
        <p:spPr>
          <a:xfrm>
            <a:off x="4" y="0"/>
            <a:ext cx="898963" cy="6858000"/>
          </a:xfrm>
          <a:prstGeom prst="rect">
            <a:avLst/>
          </a:prstGeom>
          <a:solidFill>
            <a:schemeClr val="dk1">
              <a:alpha val="94000"/>
            </a:schemeClr>
          </a:solidFill>
          <a:ln w="25400">
            <a:noFill/>
          </a:ln>
          <a:effectLst>
            <a:outerShdw blurRad="101600" dist="38100" algn="l" rotWithShape="0">
              <a:prstClr val="black">
                <a:alpha val="77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786210-B3F2-4EC2-9B51-66BC0692EB53}"/>
              </a:ext>
            </a:extLst>
          </p:cNvPr>
          <p:cNvSpPr txBox="1"/>
          <p:nvPr/>
        </p:nvSpPr>
        <p:spPr>
          <a:xfrm>
            <a:off x="67941" y="1168281"/>
            <a:ext cx="738664" cy="5371062"/>
          </a:xfrm>
          <a:prstGeom prst="rect">
            <a:avLst/>
          </a:prstGeom>
          <a:noFill/>
        </p:spPr>
        <p:txBody>
          <a:bodyPr vert="vert270" wrap="square" rtlCol="0">
            <a:spAutoFit/>
          </a:bodyPr>
          <a:lstStyle/>
          <a:p>
            <a:pPr algn="ctr">
              <a:spcAft>
                <a:spcPts val="1200"/>
              </a:spcAft>
            </a:pPr>
            <a:r>
              <a:rPr lang="en-US" sz="3600" dirty="0">
                <a:solidFill>
                  <a:schemeClr val="bg1">
                    <a:lumMod val="75000"/>
                    <a:alpha val="24000"/>
                  </a:schemeClr>
                </a:solidFill>
                <a:latin typeface="Harvest" pitchFamily="2" charset="0"/>
              </a:rPr>
              <a:t>Over-the-counter fix</a:t>
            </a:r>
          </a:p>
        </p:txBody>
      </p:sp>
      <p:cxnSp>
        <p:nvCxnSpPr>
          <p:cNvPr id="11" name="Straight Connector 10">
            <a:extLst>
              <a:ext uri="{FF2B5EF4-FFF2-40B4-BE49-F238E27FC236}">
                <a16:creationId xmlns:a16="http://schemas.microsoft.com/office/drawing/2014/main" id="{A39E419C-198A-4553-B58F-408BBB3E0F54}"/>
              </a:ext>
            </a:extLst>
          </p:cNvPr>
          <p:cNvCxnSpPr/>
          <p:nvPr/>
        </p:nvCxnSpPr>
        <p:spPr>
          <a:xfrm>
            <a:off x="898967" y="0"/>
            <a:ext cx="0" cy="6858000"/>
          </a:xfrm>
          <a:prstGeom prst="line">
            <a:avLst/>
          </a:prstGeom>
          <a:ln w="19050">
            <a:solidFill>
              <a:schemeClr val="bg2">
                <a:lumMod val="25000"/>
                <a:alpha val="56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C799B-28CE-4171-B62D-CEE5DB78EEA8}"/>
              </a:ext>
            </a:extLst>
          </p:cNvPr>
          <p:cNvCxnSpPr>
            <a:cxnSpLocks/>
          </p:cNvCxnSpPr>
          <p:nvPr/>
        </p:nvCxnSpPr>
        <p:spPr>
          <a:xfrm>
            <a:off x="18476" y="905167"/>
            <a:ext cx="6687124" cy="0"/>
          </a:xfrm>
          <a:prstGeom prst="line">
            <a:avLst/>
          </a:prstGeom>
          <a:ln w="38100">
            <a:solidFill>
              <a:schemeClr val="tx1">
                <a:lumMod val="75000"/>
                <a:lumOff val="25000"/>
              </a:schemeClr>
            </a:solidFill>
          </a:ln>
          <a:effectLst>
            <a:outerShdw blurRad="50800" dist="38100" dir="5400000" algn="t" rotWithShape="0">
              <a:prstClr val="black">
                <a:alpha val="68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17574D4-78C6-4AEA-93C0-FE446017AB6C}"/>
              </a:ext>
            </a:extLst>
          </p:cNvPr>
          <p:cNvSpPr txBox="1"/>
          <p:nvPr/>
        </p:nvSpPr>
        <p:spPr>
          <a:xfrm>
            <a:off x="1366982" y="92673"/>
            <a:ext cx="7121236" cy="923330"/>
          </a:xfrm>
          <a:prstGeom prst="rect">
            <a:avLst/>
          </a:prstGeom>
          <a:noFill/>
        </p:spPr>
        <p:txBody>
          <a:bodyPr wrap="square" rtlCol="0">
            <a:spAutoFit/>
          </a:bodyPr>
          <a:lstStyle/>
          <a:p>
            <a:r>
              <a:rPr lang="en-US" sz="5400" dirty="0">
                <a:solidFill>
                  <a:srgbClr val="FFC000"/>
                </a:solidFill>
                <a:effectLst>
                  <a:outerShdw blurRad="38100" dist="25400" dir="2700000" algn="tl" rotWithShape="0">
                    <a:prstClr val="black">
                      <a:alpha val="79000"/>
                    </a:prstClr>
                  </a:outerShdw>
                </a:effectLst>
                <a:latin typeface="Harvest" pitchFamily="2" charset="0"/>
              </a:rPr>
              <a:t>Weird opioid ways</a:t>
            </a:r>
          </a:p>
        </p:txBody>
      </p:sp>
      <p:sp>
        <p:nvSpPr>
          <p:cNvPr id="15" name="TextBox 14">
            <a:extLst>
              <a:ext uri="{FF2B5EF4-FFF2-40B4-BE49-F238E27FC236}">
                <a16:creationId xmlns:a16="http://schemas.microsoft.com/office/drawing/2014/main" id="{D89743A1-C3A9-4C18-A30A-F9972B969E5A}"/>
              </a:ext>
            </a:extLst>
          </p:cNvPr>
          <p:cNvSpPr txBox="1"/>
          <p:nvPr/>
        </p:nvSpPr>
        <p:spPr>
          <a:xfrm>
            <a:off x="1310813" y="1919508"/>
            <a:ext cx="4859487" cy="3924151"/>
          </a:xfrm>
          <a:prstGeom prst="rect">
            <a:avLst/>
          </a:prstGeom>
          <a:noFill/>
        </p:spPr>
        <p:txBody>
          <a:bodyPr wrap="square" rtlCol="0">
            <a:spAutoFit/>
          </a:bodyPr>
          <a:lstStyle/>
          <a:p>
            <a:pPr>
              <a:spcAft>
                <a:spcPts val="3000"/>
              </a:spcAft>
            </a:pPr>
            <a:r>
              <a:rPr lang="en-US" sz="2800" b="1" dirty="0">
                <a:solidFill>
                  <a:schemeClr val="bg1">
                    <a:lumMod val="85000"/>
                  </a:schemeClr>
                </a:solidFill>
              </a:rPr>
              <a:t>What do you do when you don’t want someone to recognize you from a street deal or you’re trying to quietly fix withdrawal symptoms at home?</a:t>
            </a:r>
          </a:p>
          <a:p>
            <a:pPr>
              <a:spcAft>
                <a:spcPts val="1200"/>
              </a:spcAft>
            </a:pPr>
            <a:r>
              <a:rPr lang="en-US" sz="2800" b="1" dirty="0">
                <a:solidFill>
                  <a:srgbClr val="00B0F0"/>
                </a:solidFill>
              </a:rPr>
              <a:t>Just load up on Imodium</a:t>
            </a:r>
            <a:r>
              <a:rPr lang="en-US" sz="2800" dirty="0">
                <a:solidFill>
                  <a:srgbClr val="00B0F0"/>
                </a:solidFill>
                <a:latin typeface="Calibri" panose="020F0502020204030204" pitchFamily="34" charset="0"/>
                <a:cs typeface="Calibri" panose="020F0502020204030204" pitchFamily="34" charset="0"/>
              </a:rPr>
              <a:t>®</a:t>
            </a:r>
            <a:r>
              <a:rPr lang="en-US" sz="2800" b="1" dirty="0">
                <a:solidFill>
                  <a:srgbClr val="00B0F0"/>
                </a:solidFill>
              </a:rPr>
              <a:t> and Tagamet</a:t>
            </a:r>
            <a:r>
              <a:rPr lang="en-US" sz="2800" dirty="0">
                <a:solidFill>
                  <a:srgbClr val="00B0F0"/>
                </a:solidFill>
                <a:latin typeface="Calibri" panose="020F0502020204030204" pitchFamily="34" charset="0"/>
                <a:cs typeface="Calibri" panose="020F0502020204030204" pitchFamily="34" charset="0"/>
              </a:rPr>
              <a:t>®</a:t>
            </a:r>
            <a:r>
              <a:rPr lang="en-US" sz="2800" b="1" dirty="0">
                <a:solidFill>
                  <a:srgbClr val="00B0F0"/>
                </a:solidFill>
              </a:rPr>
              <a:t>.</a:t>
            </a:r>
          </a:p>
        </p:txBody>
      </p:sp>
      <p:pic>
        <p:nvPicPr>
          <p:cNvPr id="9" name="Picture 8" descr="A picture containing website&#10;&#10;Description automatically generated">
            <a:extLst>
              <a:ext uri="{FF2B5EF4-FFF2-40B4-BE49-F238E27FC236}">
                <a16:creationId xmlns:a16="http://schemas.microsoft.com/office/drawing/2014/main" id="{A78CBFB4-B9F6-49B3-8181-057FBDB7D2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6558" y="1919508"/>
            <a:ext cx="3054195" cy="2549235"/>
          </a:xfrm>
          <a:prstGeom prst="rect">
            <a:avLst/>
          </a:prstGeom>
          <a:ln w="15875">
            <a:noFill/>
          </a:ln>
          <a:effectLst>
            <a:outerShdw blurRad="50800" dist="38100" dir="2700000" algn="tl" rotWithShape="0">
              <a:prstClr val="black">
                <a:alpha val="76000"/>
              </a:prstClr>
            </a:outerShdw>
          </a:effectLst>
        </p:spPr>
      </p:pic>
      <p:pic>
        <p:nvPicPr>
          <p:cNvPr id="12" name="Picture 11" descr="A picture containing text&#10;&#10;Description automatically generated">
            <a:extLst>
              <a:ext uri="{FF2B5EF4-FFF2-40B4-BE49-F238E27FC236}">
                <a16:creationId xmlns:a16="http://schemas.microsoft.com/office/drawing/2014/main" id="{62971120-225F-4262-9F73-FF49C2D3CE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0116" y="2631649"/>
            <a:ext cx="2204952" cy="3163455"/>
          </a:xfrm>
          <a:prstGeom prst="rect">
            <a:avLst/>
          </a:prstGeom>
          <a:ln w="15875">
            <a:solidFill>
              <a:schemeClr val="tx1"/>
            </a:solidFill>
          </a:ln>
          <a:effectLst>
            <a:outerShdw blurRad="50800" dist="38100" dir="2700000" algn="tl" rotWithShape="0">
              <a:prstClr val="black">
                <a:alpha val="76000"/>
              </a:prstClr>
            </a:outerShdw>
          </a:effectLst>
        </p:spPr>
      </p:pic>
    </p:spTree>
    <p:extLst>
      <p:ext uri="{BB962C8B-B14F-4D97-AF65-F5344CB8AC3E}">
        <p14:creationId xmlns:p14="http://schemas.microsoft.com/office/powerpoint/2010/main" val="1962935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F1D5107-465A-46D0-8278-6EE2B428BC62}"/>
              </a:ext>
            </a:extLst>
          </p:cNvPr>
          <p:cNvSpPr/>
          <p:nvPr/>
        </p:nvSpPr>
        <p:spPr>
          <a:xfrm>
            <a:off x="991329" y="1256784"/>
            <a:ext cx="11062127" cy="4696049"/>
          </a:xfrm>
          <a:prstGeom prst="rect">
            <a:avLst/>
          </a:prstGeom>
          <a:solidFill>
            <a:schemeClr val="dk1">
              <a:alpha val="48000"/>
            </a:schemeClr>
          </a:solidFill>
          <a:ln w="25400">
            <a:solidFill>
              <a:schemeClr val="tx1">
                <a:lumMod val="95000"/>
                <a:lumOff val="5000"/>
              </a:schemeClr>
            </a:solidFill>
          </a:ln>
          <a:effectLst>
            <a:outerShdw blurRad="101600" dist="38100" dir="5400000" algn="t" rotWithShape="0">
              <a:prstClr val="black">
                <a:alpha val="8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489D26-B7F1-4487-AAD3-8F1682EC6980}"/>
              </a:ext>
            </a:extLst>
          </p:cNvPr>
          <p:cNvSpPr/>
          <p:nvPr/>
        </p:nvSpPr>
        <p:spPr>
          <a:xfrm>
            <a:off x="4" y="0"/>
            <a:ext cx="898963" cy="6858000"/>
          </a:xfrm>
          <a:prstGeom prst="rect">
            <a:avLst/>
          </a:prstGeom>
          <a:solidFill>
            <a:schemeClr val="dk1">
              <a:alpha val="94000"/>
            </a:schemeClr>
          </a:solidFill>
          <a:ln w="25400">
            <a:noFill/>
          </a:ln>
          <a:effectLst>
            <a:outerShdw blurRad="101600" dist="38100" algn="l" rotWithShape="0">
              <a:prstClr val="black">
                <a:alpha val="77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786210-B3F2-4EC2-9B51-66BC0692EB53}"/>
              </a:ext>
            </a:extLst>
          </p:cNvPr>
          <p:cNvSpPr txBox="1"/>
          <p:nvPr/>
        </p:nvSpPr>
        <p:spPr>
          <a:xfrm>
            <a:off x="67941" y="1168281"/>
            <a:ext cx="738664" cy="5371062"/>
          </a:xfrm>
          <a:prstGeom prst="rect">
            <a:avLst/>
          </a:prstGeom>
          <a:noFill/>
        </p:spPr>
        <p:txBody>
          <a:bodyPr vert="vert270" wrap="square" rtlCol="0">
            <a:spAutoFit/>
          </a:bodyPr>
          <a:lstStyle/>
          <a:p>
            <a:pPr algn="ctr">
              <a:spcAft>
                <a:spcPts val="1200"/>
              </a:spcAft>
            </a:pPr>
            <a:r>
              <a:rPr lang="en-US" sz="3600" dirty="0">
                <a:solidFill>
                  <a:schemeClr val="bg1">
                    <a:lumMod val="75000"/>
                    <a:alpha val="24000"/>
                  </a:schemeClr>
                </a:solidFill>
                <a:latin typeface="Harvest" pitchFamily="2" charset="0"/>
              </a:rPr>
              <a:t>Over-the-counter fix</a:t>
            </a:r>
          </a:p>
        </p:txBody>
      </p:sp>
      <p:cxnSp>
        <p:nvCxnSpPr>
          <p:cNvPr id="11" name="Straight Connector 10">
            <a:extLst>
              <a:ext uri="{FF2B5EF4-FFF2-40B4-BE49-F238E27FC236}">
                <a16:creationId xmlns:a16="http://schemas.microsoft.com/office/drawing/2014/main" id="{A39E419C-198A-4553-B58F-408BBB3E0F54}"/>
              </a:ext>
            </a:extLst>
          </p:cNvPr>
          <p:cNvCxnSpPr/>
          <p:nvPr/>
        </p:nvCxnSpPr>
        <p:spPr>
          <a:xfrm>
            <a:off x="898967" y="0"/>
            <a:ext cx="0" cy="6858000"/>
          </a:xfrm>
          <a:prstGeom prst="line">
            <a:avLst/>
          </a:prstGeom>
          <a:ln w="19050">
            <a:solidFill>
              <a:schemeClr val="bg2">
                <a:lumMod val="25000"/>
                <a:alpha val="56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C799B-28CE-4171-B62D-CEE5DB78EEA8}"/>
              </a:ext>
            </a:extLst>
          </p:cNvPr>
          <p:cNvCxnSpPr>
            <a:cxnSpLocks/>
          </p:cNvCxnSpPr>
          <p:nvPr/>
        </p:nvCxnSpPr>
        <p:spPr>
          <a:xfrm>
            <a:off x="18476" y="905167"/>
            <a:ext cx="6160651" cy="0"/>
          </a:xfrm>
          <a:prstGeom prst="line">
            <a:avLst/>
          </a:prstGeom>
          <a:ln w="38100">
            <a:solidFill>
              <a:schemeClr val="tx1">
                <a:lumMod val="75000"/>
                <a:lumOff val="25000"/>
              </a:schemeClr>
            </a:solidFill>
          </a:ln>
          <a:effectLst>
            <a:outerShdw blurRad="50800" dist="38100" dir="5400000" algn="t" rotWithShape="0">
              <a:prstClr val="black">
                <a:alpha val="68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17574D4-78C6-4AEA-93C0-FE446017AB6C}"/>
              </a:ext>
            </a:extLst>
          </p:cNvPr>
          <p:cNvSpPr txBox="1"/>
          <p:nvPr/>
        </p:nvSpPr>
        <p:spPr>
          <a:xfrm>
            <a:off x="1366982" y="92673"/>
            <a:ext cx="7121236" cy="923330"/>
          </a:xfrm>
          <a:prstGeom prst="rect">
            <a:avLst/>
          </a:prstGeom>
          <a:noFill/>
        </p:spPr>
        <p:txBody>
          <a:bodyPr wrap="square" rtlCol="0">
            <a:spAutoFit/>
          </a:bodyPr>
          <a:lstStyle/>
          <a:p>
            <a:r>
              <a:rPr lang="en-US" sz="5400" dirty="0">
                <a:solidFill>
                  <a:srgbClr val="FFC000"/>
                </a:solidFill>
                <a:effectLst>
                  <a:outerShdw blurRad="38100" dist="25400" dir="2700000" algn="tl" rotWithShape="0">
                    <a:prstClr val="black">
                      <a:alpha val="79000"/>
                    </a:prstClr>
                  </a:outerShdw>
                </a:effectLst>
                <a:latin typeface="Harvest" pitchFamily="2" charset="0"/>
              </a:rPr>
              <a:t>The dirty OTC fix</a:t>
            </a:r>
          </a:p>
        </p:txBody>
      </p:sp>
      <p:sp>
        <p:nvSpPr>
          <p:cNvPr id="15" name="TextBox 14">
            <a:extLst>
              <a:ext uri="{FF2B5EF4-FFF2-40B4-BE49-F238E27FC236}">
                <a16:creationId xmlns:a16="http://schemas.microsoft.com/office/drawing/2014/main" id="{D89743A1-C3A9-4C18-A30A-F9972B969E5A}"/>
              </a:ext>
            </a:extLst>
          </p:cNvPr>
          <p:cNvSpPr txBox="1"/>
          <p:nvPr/>
        </p:nvSpPr>
        <p:spPr>
          <a:xfrm>
            <a:off x="1477822" y="1525048"/>
            <a:ext cx="10271793" cy="1384995"/>
          </a:xfrm>
          <a:prstGeom prst="rect">
            <a:avLst/>
          </a:prstGeom>
          <a:noFill/>
        </p:spPr>
        <p:txBody>
          <a:bodyPr wrap="square" rtlCol="0">
            <a:spAutoFit/>
          </a:bodyPr>
          <a:lstStyle/>
          <a:p>
            <a:pPr>
              <a:spcAft>
                <a:spcPts val="3000"/>
              </a:spcAft>
            </a:pPr>
            <a:r>
              <a:rPr lang="en-US" sz="2800" b="1" dirty="0">
                <a:solidFill>
                  <a:schemeClr val="accent5"/>
                </a:solidFill>
              </a:rPr>
              <a:t>Loperamide HCl (Imodium</a:t>
            </a:r>
            <a:r>
              <a:rPr lang="en-US" sz="2800" dirty="0">
                <a:solidFill>
                  <a:schemeClr val="accent5"/>
                </a:solidFill>
                <a:latin typeface="Calibri" panose="020F0502020204030204" pitchFamily="34" charset="0"/>
                <a:cs typeface="Calibri" panose="020F0502020204030204" pitchFamily="34" charset="0"/>
              </a:rPr>
              <a:t>®</a:t>
            </a:r>
            <a:r>
              <a:rPr lang="en-US" sz="2800" b="1" dirty="0">
                <a:solidFill>
                  <a:schemeClr val="accent5"/>
                </a:solidFill>
              </a:rPr>
              <a:t>) slows peristaltic movements of the GI tract by targeting the </a:t>
            </a:r>
            <a:r>
              <a:rPr lang="en-US" sz="2800" b="1" i="1" dirty="0">
                <a:solidFill>
                  <a:schemeClr val="accent5"/>
                </a:solidFill>
              </a:rPr>
              <a:t>mu</a:t>
            </a:r>
            <a:r>
              <a:rPr lang="en-US" sz="2800" b="1" dirty="0">
                <a:solidFill>
                  <a:schemeClr val="accent5"/>
                </a:solidFill>
              </a:rPr>
              <a:t> opioid receptors.  Normal doses of this medication don’t affect the CNS.</a:t>
            </a:r>
          </a:p>
        </p:txBody>
      </p:sp>
      <p:pic>
        <p:nvPicPr>
          <p:cNvPr id="6" name="Picture 5" descr="A picture containing text, accessory, band-aid&#10;&#10;Description automatically generated">
            <a:extLst>
              <a:ext uri="{FF2B5EF4-FFF2-40B4-BE49-F238E27FC236}">
                <a16:creationId xmlns:a16="http://schemas.microsoft.com/office/drawing/2014/main" id="{21694D7D-A8AB-4BD7-9C74-2E0A5FB38F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0593" y="2844800"/>
            <a:ext cx="4630498" cy="3038764"/>
          </a:xfrm>
          <a:prstGeom prst="roundRect">
            <a:avLst>
              <a:gd name="adj" fmla="val 8594"/>
            </a:avLst>
          </a:prstGeom>
          <a:solidFill>
            <a:srgbClr val="FFFFFF">
              <a:shade val="85000"/>
            </a:srgbClr>
          </a:solidFill>
          <a:ln w="31750">
            <a:solidFill>
              <a:schemeClr val="tx1">
                <a:lumMod val="85000"/>
                <a:lumOff val="15000"/>
              </a:schemeClr>
            </a:solidFill>
          </a:ln>
          <a:effectLst/>
        </p:spPr>
      </p:pic>
      <p:sp>
        <p:nvSpPr>
          <p:cNvPr id="13" name="TextBox 12">
            <a:extLst>
              <a:ext uri="{FF2B5EF4-FFF2-40B4-BE49-F238E27FC236}">
                <a16:creationId xmlns:a16="http://schemas.microsoft.com/office/drawing/2014/main" id="{BD361FB7-C7DC-416E-A50B-131AA0FD701D}"/>
              </a:ext>
            </a:extLst>
          </p:cNvPr>
          <p:cNvSpPr txBox="1"/>
          <p:nvPr/>
        </p:nvSpPr>
        <p:spPr>
          <a:xfrm>
            <a:off x="1922974" y="3178307"/>
            <a:ext cx="4967353" cy="2492990"/>
          </a:xfrm>
          <a:prstGeom prst="rect">
            <a:avLst/>
          </a:prstGeom>
          <a:noFill/>
        </p:spPr>
        <p:txBody>
          <a:bodyPr wrap="square" rtlCol="0">
            <a:spAutoFit/>
          </a:bodyPr>
          <a:lstStyle/>
          <a:p>
            <a:pPr>
              <a:spcAft>
                <a:spcPts val="3000"/>
              </a:spcAft>
            </a:pPr>
            <a:r>
              <a:rPr lang="en-US" sz="2600" b="1" dirty="0">
                <a:solidFill>
                  <a:schemeClr val="accent4">
                    <a:lumMod val="20000"/>
                    <a:lumOff val="80000"/>
                  </a:schemeClr>
                </a:solidFill>
              </a:rPr>
              <a:t>But, consume about </a:t>
            </a:r>
            <a:r>
              <a:rPr lang="en-US" sz="2600" b="1" dirty="0">
                <a:solidFill>
                  <a:srgbClr val="FFC000"/>
                </a:solidFill>
              </a:rPr>
              <a:t>60 pills at once</a:t>
            </a:r>
            <a:r>
              <a:rPr lang="en-US" sz="2600" b="1" dirty="0">
                <a:solidFill>
                  <a:schemeClr val="bg1">
                    <a:lumMod val="85000"/>
                  </a:schemeClr>
                </a:solidFill>
              </a:rPr>
              <a:t> </a:t>
            </a:r>
            <a:r>
              <a:rPr lang="en-US" sz="2600" b="1" dirty="0">
                <a:solidFill>
                  <a:schemeClr val="accent4">
                    <a:lumMod val="20000"/>
                    <a:lumOff val="80000"/>
                  </a:schemeClr>
                </a:solidFill>
              </a:rPr>
              <a:t>to bolus the opioid agonist effect and add cimetidine (Tagamet</a:t>
            </a:r>
            <a:r>
              <a:rPr lang="en-US" sz="2400" dirty="0">
                <a:solidFill>
                  <a:schemeClr val="accent4">
                    <a:lumMod val="20000"/>
                    <a:lumOff val="80000"/>
                  </a:schemeClr>
                </a:solidFill>
                <a:latin typeface="Calibri" panose="020F0502020204030204" pitchFamily="34" charset="0"/>
                <a:cs typeface="Calibri" panose="020F0502020204030204" pitchFamily="34" charset="0"/>
              </a:rPr>
              <a:t>®</a:t>
            </a:r>
            <a:r>
              <a:rPr lang="en-US" sz="2600" b="1" dirty="0">
                <a:solidFill>
                  <a:schemeClr val="accent4">
                    <a:lumMod val="20000"/>
                    <a:lumOff val="80000"/>
                  </a:schemeClr>
                </a:solidFill>
              </a:rPr>
              <a:t>) to help it across the blood-brain barrier, and now you have a cheap, dirty opioid drug.</a:t>
            </a:r>
            <a:r>
              <a:rPr lang="en-US" sz="2600" baseline="30000" dirty="0">
                <a:solidFill>
                  <a:schemeClr val="accent4">
                    <a:lumMod val="20000"/>
                    <a:lumOff val="80000"/>
                  </a:schemeClr>
                </a:solidFill>
              </a:rPr>
              <a:t>1</a:t>
            </a:r>
          </a:p>
        </p:txBody>
      </p:sp>
      <p:sp>
        <p:nvSpPr>
          <p:cNvPr id="16" name="Rectangle 15">
            <a:extLst>
              <a:ext uri="{FF2B5EF4-FFF2-40B4-BE49-F238E27FC236}">
                <a16:creationId xmlns:a16="http://schemas.microsoft.com/office/drawing/2014/main" id="{65D81155-86C8-4E3A-8093-F46CC9519876}"/>
              </a:ext>
            </a:extLst>
          </p:cNvPr>
          <p:cNvSpPr/>
          <p:nvPr/>
        </p:nvSpPr>
        <p:spPr>
          <a:xfrm>
            <a:off x="18476" y="6428510"/>
            <a:ext cx="12173524" cy="429490"/>
          </a:xfrm>
          <a:prstGeom prst="rect">
            <a:avLst/>
          </a:prstGeom>
          <a:solidFill>
            <a:schemeClr val="dk1">
              <a:alpha val="42000"/>
            </a:schemeClr>
          </a:solidFill>
          <a:ln w="25400">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ACDD323-7D49-4411-9503-D94A9FD86CBB}"/>
              </a:ext>
            </a:extLst>
          </p:cNvPr>
          <p:cNvSpPr txBox="1"/>
          <p:nvPr/>
        </p:nvSpPr>
        <p:spPr>
          <a:xfrm>
            <a:off x="1477822" y="6529380"/>
            <a:ext cx="10483269" cy="246221"/>
          </a:xfrm>
          <a:prstGeom prst="rect">
            <a:avLst/>
          </a:prstGeom>
          <a:noFill/>
        </p:spPr>
        <p:txBody>
          <a:bodyPr wrap="square" rtlCol="0">
            <a:spAutoFit/>
          </a:bodyPr>
          <a:lstStyle/>
          <a:p>
            <a:pPr marL="228600" indent="-228600">
              <a:spcAft>
                <a:spcPts val="300"/>
              </a:spcAft>
              <a:buAutoNum type="arabicPlain"/>
            </a:pPr>
            <a:r>
              <a:rPr lang="en-US" sz="1000" dirty="0">
                <a:solidFill>
                  <a:schemeClr val="bg1">
                    <a:lumMod val="50000"/>
                  </a:schemeClr>
                </a:solidFill>
              </a:rPr>
              <a:t>White CM. Loperamide: A Readily Available but Dangerous Opioid Substitute. </a:t>
            </a:r>
            <a:r>
              <a:rPr lang="en-US" sz="1000" i="1" dirty="0">
                <a:solidFill>
                  <a:schemeClr val="bg1">
                    <a:lumMod val="50000"/>
                  </a:schemeClr>
                </a:solidFill>
              </a:rPr>
              <a:t>J Clin </a:t>
            </a:r>
            <a:r>
              <a:rPr lang="en-US" sz="1000" i="1" dirty="0" err="1">
                <a:solidFill>
                  <a:schemeClr val="bg1">
                    <a:lumMod val="50000"/>
                  </a:schemeClr>
                </a:solidFill>
              </a:rPr>
              <a:t>Pharmacol</a:t>
            </a:r>
            <a:r>
              <a:rPr lang="en-US" sz="1000" dirty="0">
                <a:solidFill>
                  <a:schemeClr val="bg1">
                    <a:lumMod val="50000"/>
                  </a:schemeClr>
                </a:solidFill>
              </a:rPr>
              <a:t>. 2019;59(9):1165-1169. doi:10.1002/jcph.1449</a:t>
            </a:r>
            <a:endParaRPr lang="en-US" sz="1000" i="1" dirty="0">
              <a:solidFill>
                <a:schemeClr val="bg1">
                  <a:lumMod val="50000"/>
                </a:schemeClr>
              </a:solidFill>
            </a:endParaRPr>
          </a:p>
        </p:txBody>
      </p:sp>
    </p:spTree>
    <p:extLst>
      <p:ext uri="{BB962C8B-B14F-4D97-AF65-F5344CB8AC3E}">
        <p14:creationId xmlns:p14="http://schemas.microsoft.com/office/powerpoint/2010/main" val="3729970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BE9B57-63BE-4831-81BE-A44999879475}"/>
              </a:ext>
            </a:extLst>
          </p:cNvPr>
          <p:cNvSpPr/>
          <p:nvPr/>
        </p:nvSpPr>
        <p:spPr>
          <a:xfrm>
            <a:off x="18476" y="6334779"/>
            <a:ext cx="12173524" cy="523221"/>
          </a:xfrm>
          <a:prstGeom prst="rect">
            <a:avLst/>
          </a:prstGeom>
          <a:solidFill>
            <a:schemeClr val="dk1">
              <a:alpha val="42000"/>
            </a:schemeClr>
          </a:solidFill>
          <a:ln w="25400">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F1D5107-465A-46D0-8278-6EE2B428BC62}"/>
              </a:ext>
            </a:extLst>
          </p:cNvPr>
          <p:cNvSpPr/>
          <p:nvPr/>
        </p:nvSpPr>
        <p:spPr>
          <a:xfrm>
            <a:off x="1274620" y="1293093"/>
            <a:ext cx="10483268" cy="4889407"/>
          </a:xfrm>
          <a:prstGeom prst="rect">
            <a:avLst/>
          </a:prstGeom>
          <a:solidFill>
            <a:schemeClr val="dk1">
              <a:alpha val="48000"/>
            </a:schemeClr>
          </a:solidFill>
          <a:ln w="25400">
            <a:solidFill>
              <a:schemeClr val="tx1">
                <a:lumMod val="95000"/>
                <a:lumOff val="5000"/>
              </a:schemeClr>
            </a:solidFill>
          </a:ln>
          <a:effectLst>
            <a:outerShdw blurRad="101600" dist="38100" dir="5400000" algn="t" rotWithShape="0">
              <a:prstClr val="black">
                <a:alpha val="8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489D26-B7F1-4487-AAD3-8F1682EC6980}"/>
              </a:ext>
            </a:extLst>
          </p:cNvPr>
          <p:cNvSpPr/>
          <p:nvPr/>
        </p:nvSpPr>
        <p:spPr>
          <a:xfrm>
            <a:off x="4" y="0"/>
            <a:ext cx="898963" cy="6858000"/>
          </a:xfrm>
          <a:prstGeom prst="rect">
            <a:avLst/>
          </a:prstGeom>
          <a:solidFill>
            <a:schemeClr val="dk1">
              <a:alpha val="94000"/>
            </a:schemeClr>
          </a:solidFill>
          <a:ln w="25400">
            <a:noFill/>
          </a:ln>
          <a:effectLst>
            <a:outerShdw blurRad="101600" dist="38100" algn="l" rotWithShape="0">
              <a:prstClr val="black">
                <a:alpha val="77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786210-B3F2-4EC2-9B51-66BC0692EB53}"/>
              </a:ext>
            </a:extLst>
          </p:cNvPr>
          <p:cNvSpPr txBox="1"/>
          <p:nvPr/>
        </p:nvSpPr>
        <p:spPr>
          <a:xfrm>
            <a:off x="67941" y="1168281"/>
            <a:ext cx="738664" cy="5371062"/>
          </a:xfrm>
          <a:prstGeom prst="rect">
            <a:avLst/>
          </a:prstGeom>
          <a:noFill/>
        </p:spPr>
        <p:txBody>
          <a:bodyPr vert="vert270" wrap="square" rtlCol="0">
            <a:spAutoFit/>
          </a:bodyPr>
          <a:lstStyle/>
          <a:p>
            <a:pPr algn="ctr">
              <a:spcAft>
                <a:spcPts val="1200"/>
              </a:spcAft>
            </a:pPr>
            <a:r>
              <a:rPr lang="en-US" sz="3600" dirty="0">
                <a:solidFill>
                  <a:schemeClr val="bg1">
                    <a:lumMod val="75000"/>
                    <a:alpha val="24000"/>
                  </a:schemeClr>
                </a:solidFill>
                <a:latin typeface="Harvest" pitchFamily="2" charset="0"/>
              </a:rPr>
              <a:t>Too much of a bad thing</a:t>
            </a:r>
          </a:p>
        </p:txBody>
      </p:sp>
      <p:cxnSp>
        <p:nvCxnSpPr>
          <p:cNvPr id="11" name="Straight Connector 10">
            <a:extLst>
              <a:ext uri="{FF2B5EF4-FFF2-40B4-BE49-F238E27FC236}">
                <a16:creationId xmlns:a16="http://schemas.microsoft.com/office/drawing/2014/main" id="{A39E419C-198A-4553-B58F-408BBB3E0F54}"/>
              </a:ext>
            </a:extLst>
          </p:cNvPr>
          <p:cNvCxnSpPr/>
          <p:nvPr/>
        </p:nvCxnSpPr>
        <p:spPr>
          <a:xfrm>
            <a:off x="898967" y="0"/>
            <a:ext cx="0" cy="6858000"/>
          </a:xfrm>
          <a:prstGeom prst="line">
            <a:avLst/>
          </a:prstGeom>
          <a:ln w="19050">
            <a:solidFill>
              <a:schemeClr val="bg2">
                <a:lumMod val="25000"/>
                <a:alpha val="56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C799B-28CE-4171-B62D-CEE5DB78EEA8}"/>
              </a:ext>
            </a:extLst>
          </p:cNvPr>
          <p:cNvCxnSpPr>
            <a:cxnSpLocks/>
          </p:cNvCxnSpPr>
          <p:nvPr/>
        </p:nvCxnSpPr>
        <p:spPr>
          <a:xfrm>
            <a:off x="18476" y="905167"/>
            <a:ext cx="7213597" cy="0"/>
          </a:xfrm>
          <a:prstGeom prst="line">
            <a:avLst/>
          </a:prstGeom>
          <a:ln w="38100">
            <a:solidFill>
              <a:schemeClr val="tx1">
                <a:lumMod val="75000"/>
                <a:lumOff val="25000"/>
              </a:schemeClr>
            </a:solidFill>
          </a:ln>
          <a:effectLst>
            <a:outerShdw blurRad="50800" dist="38100" dir="5400000" algn="t" rotWithShape="0">
              <a:prstClr val="black">
                <a:alpha val="68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17574D4-78C6-4AEA-93C0-FE446017AB6C}"/>
              </a:ext>
            </a:extLst>
          </p:cNvPr>
          <p:cNvSpPr txBox="1"/>
          <p:nvPr/>
        </p:nvSpPr>
        <p:spPr>
          <a:xfrm>
            <a:off x="1366982" y="92673"/>
            <a:ext cx="7121236" cy="923330"/>
          </a:xfrm>
          <a:prstGeom prst="rect">
            <a:avLst/>
          </a:prstGeom>
          <a:noFill/>
        </p:spPr>
        <p:txBody>
          <a:bodyPr wrap="square" rtlCol="0">
            <a:spAutoFit/>
          </a:bodyPr>
          <a:lstStyle/>
          <a:p>
            <a:r>
              <a:rPr lang="en-US" sz="5400" dirty="0">
                <a:solidFill>
                  <a:srgbClr val="FFC000"/>
                </a:solidFill>
                <a:effectLst>
                  <a:outerShdw blurRad="38100" dist="25400" dir="2700000" algn="tl" rotWithShape="0">
                    <a:prstClr val="black">
                      <a:alpha val="79000"/>
                    </a:prstClr>
                  </a:outerShdw>
                </a:effectLst>
                <a:latin typeface="Harvest" pitchFamily="2" charset="0"/>
              </a:rPr>
              <a:t>Opioid overdose</a:t>
            </a:r>
          </a:p>
        </p:txBody>
      </p:sp>
      <p:sp>
        <p:nvSpPr>
          <p:cNvPr id="12" name="TextBox 11">
            <a:extLst>
              <a:ext uri="{FF2B5EF4-FFF2-40B4-BE49-F238E27FC236}">
                <a16:creationId xmlns:a16="http://schemas.microsoft.com/office/drawing/2014/main" id="{8B5ABF63-74D3-4E49-844D-D0078A6B8BFF}"/>
              </a:ext>
            </a:extLst>
          </p:cNvPr>
          <p:cNvSpPr txBox="1"/>
          <p:nvPr/>
        </p:nvSpPr>
        <p:spPr>
          <a:xfrm>
            <a:off x="1274618" y="6439417"/>
            <a:ext cx="10483269" cy="400110"/>
          </a:xfrm>
          <a:prstGeom prst="rect">
            <a:avLst/>
          </a:prstGeom>
          <a:noFill/>
        </p:spPr>
        <p:txBody>
          <a:bodyPr wrap="square" rtlCol="0">
            <a:spAutoFit/>
          </a:bodyPr>
          <a:lstStyle/>
          <a:p>
            <a:pPr marL="228600" indent="-228600">
              <a:spcAft>
                <a:spcPts val="300"/>
              </a:spcAft>
              <a:buAutoNum type="arabicPlain"/>
            </a:pPr>
            <a:r>
              <a:rPr lang="en-US" sz="1000" dirty="0" err="1">
                <a:solidFill>
                  <a:schemeClr val="bg1">
                    <a:lumMod val="50000"/>
                  </a:schemeClr>
                </a:solidFill>
              </a:rPr>
              <a:t>Vasan</a:t>
            </a:r>
            <a:r>
              <a:rPr lang="en-US" sz="1000" dirty="0">
                <a:solidFill>
                  <a:schemeClr val="bg1">
                    <a:lumMod val="50000"/>
                  </a:schemeClr>
                </a:solidFill>
              </a:rPr>
              <a:t> S, Olango GJ. Amphetamine Toxicity. [Updated 2021 Jul 10]. </a:t>
            </a:r>
            <a:r>
              <a:rPr lang="en-US" sz="1000" i="1" dirty="0">
                <a:solidFill>
                  <a:schemeClr val="bg1">
                    <a:lumMod val="50000"/>
                  </a:schemeClr>
                </a:solidFill>
              </a:rPr>
              <a:t>In</a:t>
            </a:r>
            <a:r>
              <a:rPr lang="en-US" sz="1000" dirty="0">
                <a:solidFill>
                  <a:schemeClr val="bg1">
                    <a:lumMod val="50000"/>
                  </a:schemeClr>
                </a:solidFill>
              </a:rPr>
              <a:t>: </a:t>
            </a:r>
            <a:r>
              <a:rPr lang="en-US" sz="1000" dirty="0" err="1">
                <a:solidFill>
                  <a:schemeClr val="bg1">
                    <a:lumMod val="50000"/>
                  </a:schemeClr>
                </a:solidFill>
              </a:rPr>
              <a:t>StatPearls</a:t>
            </a:r>
            <a:r>
              <a:rPr lang="en-US" sz="1000" dirty="0">
                <a:solidFill>
                  <a:schemeClr val="bg1">
                    <a:lumMod val="50000"/>
                  </a:schemeClr>
                </a:solidFill>
              </a:rPr>
              <a:t> [Internet]. Treasure Island (FL): </a:t>
            </a:r>
            <a:r>
              <a:rPr lang="en-US" sz="1000" dirty="0" err="1">
                <a:solidFill>
                  <a:schemeClr val="bg1">
                    <a:lumMod val="50000"/>
                  </a:schemeClr>
                </a:solidFill>
              </a:rPr>
              <a:t>StatPearls</a:t>
            </a:r>
            <a:r>
              <a:rPr lang="en-US" sz="1000" dirty="0">
                <a:solidFill>
                  <a:schemeClr val="bg1">
                    <a:lumMod val="50000"/>
                  </a:schemeClr>
                </a:solidFill>
              </a:rPr>
              <a:t> Publishing; 2022 Jan-. </a:t>
            </a:r>
            <a:r>
              <a:rPr lang="en-US" sz="1000" i="1" dirty="0">
                <a:solidFill>
                  <a:schemeClr val="bg1">
                    <a:lumMod val="50000"/>
                  </a:schemeClr>
                </a:solidFill>
              </a:rPr>
              <a:t>Available from</a:t>
            </a:r>
            <a:r>
              <a:rPr lang="en-US" sz="1000" dirty="0">
                <a:solidFill>
                  <a:schemeClr val="bg1">
                    <a:lumMod val="50000"/>
                  </a:schemeClr>
                </a:solidFill>
              </a:rPr>
              <a:t>: https://www.ncbi.nlm.nih.gov/books/NBK470276/.  </a:t>
            </a:r>
            <a:r>
              <a:rPr lang="en-US" sz="1000" i="1" dirty="0">
                <a:solidFill>
                  <a:schemeClr val="bg1">
                    <a:lumMod val="50000"/>
                  </a:schemeClr>
                </a:solidFill>
              </a:rPr>
              <a:t>Accessed May 14, 2022</a:t>
            </a:r>
            <a:r>
              <a:rPr lang="en-US" sz="1000" dirty="0">
                <a:solidFill>
                  <a:schemeClr val="bg1">
                    <a:lumMod val="50000"/>
                  </a:schemeClr>
                </a:solidFill>
              </a:rPr>
              <a:t>.</a:t>
            </a:r>
          </a:p>
        </p:txBody>
      </p:sp>
      <p:graphicFrame>
        <p:nvGraphicFramePr>
          <p:cNvPr id="4" name="Table 5">
            <a:extLst>
              <a:ext uri="{FF2B5EF4-FFF2-40B4-BE49-F238E27FC236}">
                <a16:creationId xmlns:a16="http://schemas.microsoft.com/office/drawing/2014/main" id="{AAC1EEBC-A395-4966-89BB-96DAFD20C111}"/>
              </a:ext>
            </a:extLst>
          </p:cNvPr>
          <p:cNvGraphicFramePr>
            <a:graphicFrameLocks noGrp="1"/>
          </p:cNvGraphicFramePr>
          <p:nvPr>
            <p:extLst>
              <p:ext uri="{D42A27DB-BD31-4B8C-83A1-F6EECF244321}">
                <p14:modId xmlns:p14="http://schemas.microsoft.com/office/powerpoint/2010/main" val="662603450"/>
              </p:ext>
            </p:extLst>
          </p:nvPr>
        </p:nvGraphicFramePr>
        <p:xfrm>
          <a:off x="1779458" y="2934681"/>
          <a:ext cx="8737029" cy="3247817"/>
        </p:xfrm>
        <a:graphic>
          <a:graphicData uri="http://schemas.openxmlformats.org/drawingml/2006/table">
            <a:tbl>
              <a:tblPr firstRow="1" bandRow="1">
                <a:tableStyleId>{EB9631B5-78F2-41C9-869B-9F39066F8104}</a:tableStyleId>
              </a:tblPr>
              <a:tblGrid>
                <a:gridCol w="8737029">
                  <a:extLst>
                    <a:ext uri="{9D8B030D-6E8A-4147-A177-3AD203B41FA5}">
                      <a16:colId xmlns:a16="http://schemas.microsoft.com/office/drawing/2014/main" val="2484140209"/>
                    </a:ext>
                  </a:extLst>
                </a:gridCol>
              </a:tblGrid>
              <a:tr h="561053">
                <a:tc>
                  <a:txBody>
                    <a:bodyPr/>
                    <a:lstStyle/>
                    <a:p>
                      <a:pPr algn="ctr"/>
                      <a:r>
                        <a:rPr lang="en-US" sz="2800" dirty="0">
                          <a:solidFill>
                            <a:schemeClr val="accent2">
                              <a:lumMod val="50000"/>
                            </a:schemeClr>
                          </a:solidFill>
                        </a:rPr>
                        <a:t>Opioid Overdose Signs and Symptoms</a:t>
                      </a:r>
                    </a:p>
                  </a:txBody>
                  <a:tcPr/>
                </a:tc>
                <a:extLst>
                  <a:ext uri="{0D108BD9-81ED-4DB2-BD59-A6C34878D82A}">
                    <a16:rowId xmlns:a16="http://schemas.microsoft.com/office/drawing/2014/main" val="231553815"/>
                  </a:ext>
                </a:extLst>
              </a:tr>
              <a:tr h="3960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Opioid Triad</a:t>
                      </a:r>
                    </a:p>
                  </a:txBody>
                  <a:tcPr marL="182880"/>
                </a:tc>
                <a:extLst>
                  <a:ext uri="{0D108BD9-81ED-4DB2-BD59-A6C34878D82A}">
                    <a16:rowId xmlns:a16="http://schemas.microsoft.com/office/drawing/2014/main" val="649364660"/>
                  </a:ext>
                </a:extLst>
              </a:tr>
              <a:tr h="396037">
                <a:tc>
                  <a:txBody>
                    <a:bodyPr/>
                    <a:lstStyle/>
                    <a:p>
                      <a:r>
                        <a:rPr lang="en-US" dirty="0"/>
                        <a:t>-Very slow respiratory effort or apnea </a:t>
                      </a:r>
                    </a:p>
                  </a:txBody>
                  <a:tcPr marL="182880"/>
                </a:tc>
                <a:extLst>
                  <a:ext uri="{0D108BD9-81ED-4DB2-BD59-A6C34878D82A}">
                    <a16:rowId xmlns:a16="http://schemas.microsoft.com/office/drawing/2014/main" val="2377204457"/>
                  </a:ext>
                </a:extLst>
              </a:tr>
              <a:tr h="396037">
                <a:tc>
                  <a:txBody>
                    <a:bodyPr/>
                    <a:lstStyle/>
                    <a:p>
                      <a:r>
                        <a:rPr lang="en-US" dirty="0"/>
                        <a:t>-Unconsciousness </a:t>
                      </a:r>
                    </a:p>
                  </a:txBody>
                  <a:tcPr marL="182880"/>
                </a:tc>
                <a:extLst>
                  <a:ext uri="{0D108BD9-81ED-4DB2-BD59-A6C34878D82A}">
                    <a16:rowId xmlns:a16="http://schemas.microsoft.com/office/drawing/2014/main" val="895507935"/>
                  </a:ext>
                </a:extLst>
              </a:tr>
              <a:tr h="396037">
                <a:tc>
                  <a:txBody>
                    <a:bodyPr/>
                    <a:lstStyle/>
                    <a:p>
                      <a:r>
                        <a:rPr lang="en-US" dirty="0"/>
                        <a:t>-Pinpoint pupils</a:t>
                      </a:r>
                    </a:p>
                  </a:txBody>
                  <a:tcPr marL="182880"/>
                </a:tc>
                <a:extLst>
                  <a:ext uri="{0D108BD9-81ED-4DB2-BD59-A6C34878D82A}">
                    <a16:rowId xmlns:a16="http://schemas.microsoft.com/office/drawing/2014/main" val="429295003"/>
                  </a:ext>
                </a:extLst>
              </a:tr>
              <a:tr h="3960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Seizures and confusion</a:t>
                      </a:r>
                    </a:p>
                  </a:txBody>
                  <a:tcPr marL="182880"/>
                </a:tc>
                <a:extLst>
                  <a:ext uri="{0D108BD9-81ED-4DB2-BD59-A6C34878D82A}">
                    <a16:rowId xmlns:a16="http://schemas.microsoft.com/office/drawing/2014/main" val="2055694625"/>
                  </a:ext>
                </a:extLst>
              </a:tr>
              <a:tr h="310542">
                <a:tc>
                  <a:txBody>
                    <a:bodyPr/>
                    <a:lstStyle/>
                    <a:p>
                      <a:endParaRPr lang="en-US" baseline="30000" dirty="0"/>
                    </a:p>
                  </a:txBody>
                  <a:tcPr marL="182880"/>
                </a:tc>
                <a:extLst>
                  <a:ext uri="{0D108BD9-81ED-4DB2-BD59-A6C34878D82A}">
                    <a16:rowId xmlns:a16="http://schemas.microsoft.com/office/drawing/2014/main" val="1979504600"/>
                  </a:ext>
                </a:extLst>
              </a:tr>
              <a:tr h="396037">
                <a:tc>
                  <a:txBody>
                    <a:bodyPr/>
                    <a:lstStyle/>
                    <a:p>
                      <a:endParaRPr lang="en-US" dirty="0"/>
                    </a:p>
                  </a:txBody>
                  <a:tcPr marL="182880"/>
                </a:tc>
                <a:extLst>
                  <a:ext uri="{0D108BD9-81ED-4DB2-BD59-A6C34878D82A}">
                    <a16:rowId xmlns:a16="http://schemas.microsoft.com/office/drawing/2014/main" val="1112730970"/>
                  </a:ext>
                </a:extLst>
              </a:tr>
            </a:tbl>
          </a:graphicData>
        </a:graphic>
      </p:graphicFrame>
      <p:sp>
        <p:nvSpPr>
          <p:cNvPr id="16" name="TextBox 15">
            <a:extLst>
              <a:ext uri="{FF2B5EF4-FFF2-40B4-BE49-F238E27FC236}">
                <a16:creationId xmlns:a16="http://schemas.microsoft.com/office/drawing/2014/main" id="{F7F852DF-70E0-43DA-9A02-762E5CC91123}"/>
              </a:ext>
            </a:extLst>
          </p:cNvPr>
          <p:cNvSpPr txBox="1"/>
          <p:nvPr/>
        </p:nvSpPr>
        <p:spPr>
          <a:xfrm>
            <a:off x="1850310" y="1397406"/>
            <a:ext cx="9442723" cy="1384995"/>
          </a:xfrm>
          <a:prstGeom prst="rect">
            <a:avLst/>
          </a:prstGeom>
          <a:noFill/>
        </p:spPr>
        <p:txBody>
          <a:bodyPr wrap="square" rtlCol="0">
            <a:spAutoFit/>
          </a:bodyPr>
          <a:lstStyle/>
          <a:p>
            <a:pPr>
              <a:spcAft>
                <a:spcPts val="1200"/>
              </a:spcAft>
            </a:pPr>
            <a:r>
              <a:rPr lang="en-US" sz="2800" b="1" dirty="0">
                <a:solidFill>
                  <a:schemeClr val="bg1">
                    <a:lumMod val="85000"/>
                  </a:schemeClr>
                </a:solidFill>
              </a:rPr>
              <a:t>Opioids are easily overdosed, causing life-threatening signs and symptoms in both adults and children.  Some of the more common ones are listed below:</a:t>
            </a:r>
          </a:p>
        </p:txBody>
      </p:sp>
    </p:spTree>
    <p:extLst>
      <p:ext uri="{BB962C8B-B14F-4D97-AF65-F5344CB8AC3E}">
        <p14:creationId xmlns:p14="http://schemas.microsoft.com/office/powerpoint/2010/main" val="249591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F1D5107-465A-46D0-8278-6EE2B428BC62}"/>
              </a:ext>
            </a:extLst>
          </p:cNvPr>
          <p:cNvSpPr/>
          <p:nvPr/>
        </p:nvSpPr>
        <p:spPr>
          <a:xfrm>
            <a:off x="1009801" y="1293093"/>
            <a:ext cx="11062127" cy="4313379"/>
          </a:xfrm>
          <a:prstGeom prst="rect">
            <a:avLst/>
          </a:prstGeom>
          <a:solidFill>
            <a:schemeClr val="dk1">
              <a:alpha val="48000"/>
            </a:schemeClr>
          </a:solidFill>
          <a:ln w="25400">
            <a:solidFill>
              <a:schemeClr val="tx1">
                <a:lumMod val="95000"/>
                <a:lumOff val="5000"/>
              </a:schemeClr>
            </a:solidFill>
          </a:ln>
          <a:effectLst>
            <a:outerShdw blurRad="101600" dist="38100" dir="5400000" algn="t" rotWithShape="0">
              <a:prstClr val="black">
                <a:alpha val="8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489D26-B7F1-4487-AAD3-8F1682EC6980}"/>
              </a:ext>
            </a:extLst>
          </p:cNvPr>
          <p:cNvSpPr/>
          <p:nvPr/>
        </p:nvSpPr>
        <p:spPr>
          <a:xfrm>
            <a:off x="4" y="0"/>
            <a:ext cx="898963" cy="6858000"/>
          </a:xfrm>
          <a:prstGeom prst="rect">
            <a:avLst/>
          </a:prstGeom>
          <a:solidFill>
            <a:schemeClr val="dk1">
              <a:alpha val="94000"/>
            </a:schemeClr>
          </a:solidFill>
          <a:ln w="25400">
            <a:noFill/>
          </a:ln>
          <a:effectLst>
            <a:outerShdw blurRad="101600" dist="38100" algn="l" rotWithShape="0">
              <a:prstClr val="black">
                <a:alpha val="77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786210-B3F2-4EC2-9B51-66BC0692EB53}"/>
              </a:ext>
            </a:extLst>
          </p:cNvPr>
          <p:cNvSpPr txBox="1"/>
          <p:nvPr/>
        </p:nvSpPr>
        <p:spPr>
          <a:xfrm>
            <a:off x="67941" y="1168281"/>
            <a:ext cx="738664" cy="5398772"/>
          </a:xfrm>
          <a:prstGeom prst="rect">
            <a:avLst/>
          </a:prstGeom>
          <a:noFill/>
        </p:spPr>
        <p:txBody>
          <a:bodyPr vert="vert270" wrap="square" rtlCol="0">
            <a:spAutoFit/>
          </a:bodyPr>
          <a:lstStyle/>
          <a:p>
            <a:pPr algn="ctr">
              <a:spcAft>
                <a:spcPts val="1200"/>
              </a:spcAft>
            </a:pPr>
            <a:r>
              <a:rPr lang="en-US" sz="3600" dirty="0">
                <a:solidFill>
                  <a:schemeClr val="bg1">
                    <a:lumMod val="75000"/>
                    <a:alpha val="24000"/>
                  </a:schemeClr>
                </a:solidFill>
                <a:latin typeface="Harvest" pitchFamily="2" charset="0"/>
              </a:rPr>
              <a:t>Drug Overdose Facts</a:t>
            </a:r>
          </a:p>
        </p:txBody>
      </p:sp>
      <p:cxnSp>
        <p:nvCxnSpPr>
          <p:cNvPr id="11" name="Straight Connector 10">
            <a:extLst>
              <a:ext uri="{FF2B5EF4-FFF2-40B4-BE49-F238E27FC236}">
                <a16:creationId xmlns:a16="http://schemas.microsoft.com/office/drawing/2014/main" id="{A39E419C-198A-4553-B58F-408BBB3E0F54}"/>
              </a:ext>
            </a:extLst>
          </p:cNvPr>
          <p:cNvCxnSpPr/>
          <p:nvPr/>
        </p:nvCxnSpPr>
        <p:spPr>
          <a:xfrm>
            <a:off x="898967" y="0"/>
            <a:ext cx="0" cy="6858000"/>
          </a:xfrm>
          <a:prstGeom prst="line">
            <a:avLst/>
          </a:prstGeom>
          <a:ln w="19050">
            <a:solidFill>
              <a:schemeClr val="bg2">
                <a:lumMod val="25000"/>
                <a:alpha val="56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C799B-28CE-4171-B62D-CEE5DB78EEA8}"/>
              </a:ext>
            </a:extLst>
          </p:cNvPr>
          <p:cNvCxnSpPr>
            <a:cxnSpLocks/>
          </p:cNvCxnSpPr>
          <p:nvPr/>
        </p:nvCxnSpPr>
        <p:spPr>
          <a:xfrm>
            <a:off x="18476" y="905167"/>
            <a:ext cx="10086106" cy="0"/>
          </a:xfrm>
          <a:prstGeom prst="line">
            <a:avLst/>
          </a:prstGeom>
          <a:ln w="38100">
            <a:solidFill>
              <a:schemeClr val="tx1">
                <a:lumMod val="75000"/>
                <a:lumOff val="25000"/>
              </a:schemeClr>
            </a:solidFill>
          </a:ln>
          <a:effectLst>
            <a:outerShdw blurRad="50800" dist="38100" dir="5400000" algn="t" rotWithShape="0">
              <a:prstClr val="black">
                <a:alpha val="68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17574D4-78C6-4AEA-93C0-FE446017AB6C}"/>
              </a:ext>
            </a:extLst>
          </p:cNvPr>
          <p:cNvSpPr txBox="1"/>
          <p:nvPr/>
        </p:nvSpPr>
        <p:spPr>
          <a:xfrm>
            <a:off x="1366982" y="92673"/>
            <a:ext cx="9411854" cy="923330"/>
          </a:xfrm>
          <a:prstGeom prst="rect">
            <a:avLst/>
          </a:prstGeom>
          <a:noFill/>
        </p:spPr>
        <p:txBody>
          <a:bodyPr wrap="square" rtlCol="0">
            <a:spAutoFit/>
          </a:bodyPr>
          <a:lstStyle/>
          <a:p>
            <a:r>
              <a:rPr lang="en-US" sz="5400" dirty="0">
                <a:solidFill>
                  <a:srgbClr val="FFC000"/>
                </a:solidFill>
                <a:effectLst>
                  <a:outerShdw blurRad="38100" dist="25400" dir="2700000" algn="tl" rotWithShape="0">
                    <a:prstClr val="black">
                      <a:alpha val="79000"/>
                    </a:prstClr>
                  </a:outerShdw>
                </a:effectLst>
                <a:latin typeface="HarvestItal" pitchFamily="2" charset="0"/>
              </a:rPr>
              <a:t>“Drug abuse isn’t a big deal…”</a:t>
            </a:r>
          </a:p>
        </p:txBody>
      </p:sp>
      <p:sp>
        <p:nvSpPr>
          <p:cNvPr id="15" name="TextBox 14">
            <a:extLst>
              <a:ext uri="{FF2B5EF4-FFF2-40B4-BE49-F238E27FC236}">
                <a16:creationId xmlns:a16="http://schemas.microsoft.com/office/drawing/2014/main" id="{D89743A1-C3A9-4C18-A30A-F9972B969E5A}"/>
              </a:ext>
            </a:extLst>
          </p:cNvPr>
          <p:cNvSpPr txBox="1"/>
          <p:nvPr/>
        </p:nvSpPr>
        <p:spPr>
          <a:xfrm>
            <a:off x="1223774" y="1613968"/>
            <a:ext cx="6100662" cy="3754874"/>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2600" b="1" dirty="0">
                <a:solidFill>
                  <a:schemeClr val="bg1">
                    <a:lumMod val="85000"/>
                  </a:schemeClr>
                </a:solidFill>
              </a:rPr>
              <a:t>Drug overdose deaths per 100,000 population: </a:t>
            </a:r>
            <a:r>
              <a:rPr lang="en-US" sz="2600" b="1" dirty="0">
                <a:solidFill>
                  <a:schemeClr val="accent2">
                    <a:lumMod val="60000"/>
                    <a:lumOff val="40000"/>
                  </a:schemeClr>
                </a:solidFill>
              </a:rPr>
              <a:t>27.9 people each year</a:t>
            </a:r>
            <a:r>
              <a:rPr lang="en-US" sz="2600" b="1" dirty="0">
                <a:solidFill>
                  <a:schemeClr val="bg1">
                    <a:lumMod val="85000"/>
                  </a:schemeClr>
                </a:solidFill>
              </a:rPr>
              <a:t>.</a:t>
            </a:r>
            <a:r>
              <a:rPr lang="en-US" sz="2600" baseline="30000" dirty="0">
                <a:solidFill>
                  <a:schemeClr val="bg1">
                    <a:lumMod val="85000"/>
                  </a:schemeClr>
                </a:solidFill>
              </a:rPr>
              <a:t>1</a:t>
            </a:r>
            <a:endParaRPr lang="en-US" sz="2600" b="1" dirty="0">
              <a:solidFill>
                <a:schemeClr val="bg1">
                  <a:lumMod val="85000"/>
                </a:schemeClr>
              </a:solidFill>
            </a:endParaRPr>
          </a:p>
          <a:p>
            <a:pPr lvl="2">
              <a:spcAft>
                <a:spcPts val="2400"/>
              </a:spcAft>
            </a:pPr>
            <a:r>
              <a:rPr lang="en-US" sz="2600" b="1" dirty="0">
                <a:solidFill>
                  <a:schemeClr val="bg1">
                    <a:lumMod val="85000"/>
                  </a:schemeClr>
                </a:solidFill>
              </a:rPr>
              <a:t>Majority were</a:t>
            </a:r>
            <a:r>
              <a:rPr lang="en-US" sz="2600" b="1" dirty="0">
                <a:solidFill>
                  <a:schemeClr val="bg1">
                    <a:lumMod val="75000"/>
                  </a:schemeClr>
                </a:solidFill>
              </a:rPr>
              <a:t> </a:t>
            </a:r>
            <a:r>
              <a:rPr lang="en-US" sz="2600" b="1" dirty="0">
                <a:solidFill>
                  <a:schemeClr val="accent4">
                    <a:lumMod val="40000"/>
                    <a:lumOff val="60000"/>
                  </a:schemeClr>
                </a:solidFill>
              </a:rPr>
              <a:t>opioid</a:t>
            </a:r>
            <a:r>
              <a:rPr lang="en-US" sz="2600" b="1" dirty="0">
                <a:solidFill>
                  <a:schemeClr val="bg1">
                    <a:lumMod val="75000"/>
                  </a:schemeClr>
                </a:solidFill>
              </a:rPr>
              <a:t> </a:t>
            </a:r>
            <a:r>
              <a:rPr lang="en-US" sz="2600" b="1" dirty="0">
                <a:solidFill>
                  <a:schemeClr val="bg1">
                    <a:lumMod val="85000"/>
                  </a:schemeClr>
                </a:solidFill>
              </a:rPr>
              <a:t>overdose deaths at 20.8 per 100,000 people.</a:t>
            </a:r>
            <a:r>
              <a:rPr lang="en-US" sz="2600" baseline="30000" dirty="0">
                <a:solidFill>
                  <a:schemeClr val="bg1">
                    <a:lumMod val="85000"/>
                  </a:schemeClr>
                </a:solidFill>
              </a:rPr>
              <a:t>1</a:t>
            </a:r>
            <a:endParaRPr lang="en-US" sz="2600" b="1" dirty="0">
              <a:solidFill>
                <a:schemeClr val="bg1">
                  <a:lumMod val="85000"/>
                </a:schemeClr>
              </a:solidFill>
            </a:endParaRPr>
          </a:p>
          <a:p>
            <a:pPr marL="457200" indent="-457200">
              <a:spcAft>
                <a:spcPts val="1200"/>
              </a:spcAft>
              <a:buFont typeface="Arial" panose="020B0604020202020204" pitchFamily="34" charset="0"/>
              <a:buChar char="•"/>
            </a:pPr>
            <a:r>
              <a:rPr lang="en-US" sz="2600" b="1" dirty="0">
                <a:solidFill>
                  <a:schemeClr val="bg1">
                    <a:lumMod val="85000"/>
                  </a:schemeClr>
                </a:solidFill>
              </a:rPr>
              <a:t>The age-adjusted rate of drug overdose deaths was higher in </a:t>
            </a:r>
            <a:r>
              <a:rPr lang="en-US" sz="2600" b="1" dirty="0">
                <a:solidFill>
                  <a:schemeClr val="accent4">
                    <a:lumMod val="40000"/>
                    <a:lumOff val="60000"/>
                  </a:schemeClr>
                </a:solidFill>
              </a:rPr>
              <a:t>urban</a:t>
            </a:r>
            <a:r>
              <a:rPr lang="en-US" sz="2600" b="1" dirty="0">
                <a:solidFill>
                  <a:schemeClr val="bg1">
                    <a:lumMod val="75000"/>
                  </a:schemeClr>
                </a:solidFill>
              </a:rPr>
              <a:t> </a:t>
            </a:r>
            <a:r>
              <a:rPr lang="en-US" sz="2600" b="1" dirty="0">
                <a:solidFill>
                  <a:schemeClr val="bg1">
                    <a:lumMod val="85000"/>
                  </a:schemeClr>
                </a:solidFill>
              </a:rPr>
              <a:t>than in rural counties (22.0 and 20.0 per 100,000 people, respectively).</a:t>
            </a:r>
            <a:r>
              <a:rPr lang="en-US" sz="2600" baseline="30000" dirty="0">
                <a:solidFill>
                  <a:schemeClr val="bg1">
                    <a:lumMod val="85000"/>
                  </a:schemeClr>
                </a:solidFill>
              </a:rPr>
              <a:t>2</a:t>
            </a:r>
          </a:p>
        </p:txBody>
      </p:sp>
      <p:sp>
        <p:nvSpPr>
          <p:cNvPr id="17" name="Rectangle 16">
            <a:extLst>
              <a:ext uri="{FF2B5EF4-FFF2-40B4-BE49-F238E27FC236}">
                <a16:creationId xmlns:a16="http://schemas.microsoft.com/office/drawing/2014/main" id="{258C768B-017E-464C-9354-DC53B7DD8FC7}"/>
              </a:ext>
            </a:extLst>
          </p:cNvPr>
          <p:cNvSpPr/>
          <p:nvPr/>
        </p:nvSpPr>
        <p:spPr>
          <a:xfrm>
            <a:off x="18476" y="6077643"/>
            <a:ext cx="12173524" cy="780358"/>
          </a:xfrm>
          <a:prstGeom prst="rect">
            <a:avLst/>
          </a:prstGeom>
          <a:solidFill>
            <a:schemeClr val="dk1">
              <a:alpha val="42000"/>
            </a:schemeClr>
          </a:solidFill>
          <a:ln w="25400">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67B6D7E-B0D3-4FC5-9B68-AF01C5382A5E}"/>
              </a:ext>
            </a:extLst>
          </p:cNvPr>
          <p:cNvSpPr txBox="1"/>
          <p:nvPr/>
        </p:nvSpPr>
        <p:spPr>
          <a:xfrm>
            <a:off x="1366982" y="6142419"/>
            <a:ext cx="10464791" cy="715581"/>
          </a:xfrm>
          <a:prstGeom prst="rect">
            <a:avLst/>
          </a:prstGeom>
          <a:noFill/>
        </p:spPr>
        <p:txBody>
          <a:bodyPr wrap="square" rtlCol="0">
            <a:spAutoFit/>
          </a:bodyPr>
          <a:lstStyle/>
          <a:p>
            <a:pPr marL="228600" indent="-228600">
              <a:spcAft>
                <a:spcPts val="300"/>
              </a:spcAft>
              <a:buAutoNum type="arabicPlain"/>
            </a:pPr>
            <a:r>
              <a:rPr lang="en-US" sz="950" b="0" i="0" dirty="0">
                <a:solidFill>
                  <a:schemeClr val="bg1">
                    <a:lumMod val="65000"/>
                  </a:schemeClr>
                </a:solidFill>
                <a:effectLst/>
                <a:latin typeface="Open Sans" panose="020B0606030504020204" pitchFamily="34" charset="0"/>
              </a:rPr>
              <a:t>Drug Overdoses. </a:t>
            </a:r>
            <a:r>
              <a:rPr lang="en-US" sz="950" b="0" dirty="0">
                <a:solidFill>
                  <a:schemeClr val="bg1">
                    <a:lumMod val="65000"/>
                  </a:schemeClr>
                </a:solidFill>
                <a:effectLst/>
                <a:latin typeface="Open Sans" panose="020B0606030504020204" pitchFamily="34" charset="0"/>
              </a:rPr>
              <a:t>Centers for Disease Control and Prevention</a:t>
            </a:r>
            <a:r>
              <a:rPr lang="en-US" sz="950" b="0" i="0" dirty="0">
                <a:solidFill>
                  <a:schemeClr val="bg1">
                    <a:lumMod val="65000"/>
                  </a:schemeClr>
                </a:solidFill>
                <a:effectLst/>
                <a:latin typeface="Open Sans" panose="020B0606030504020204" pitchFamily="34" charset="0"/>
              </a:rPr>
              <a:t>. Reviewed: January 24,2022. Available from https://www.cdc.gov/nchs/fastats/drug-overdoses.htm.  Accessed on May 8, 2022</a:t>
            </a:r>
            <a:r>
              <a:rPr lang="en-US" sz="950" b="0" dirty="0">
                <a:solidFill>
                  <a:schemeClr val="bg1">
                    <a:lumMod val="65000"/>
                  </a:schemeClr>
                </a:solidFill>
                <a:effectLst/>
                <a:latin typeface="Open Sans" panose="020B0606030504020204" pitchFamily="34" charset="0"/>
              </a:rPr>
              <a:t>.</a:t>
            </a:r>
          </a:p>
          <a:p>
            <a:pPr marL="228600" indent="-228600">
              <a:spcAft>
                <a:spcPts val="300"/>
              </a:spcAft>
              <a:buAutoNum type="arabicPlain"/>
            </a:pPr>
            <a:r>
              <a:rPr lang="en-US" sz="950" b="0" dirty="0">
                <a:solidFill>
                  <a:schemeClr val="bg1">
                    <a:lumMod val="65000"/>
                  </a:schemeClr>
                </a:solidFill>
                <a:effectLst/>
                <a:latin typeface="Open Sans" panose="020B0606030504020204" pitchFamily="34" charset="0"/>
              </a:rPr>
              <a:t>Urban–rural Differences in Drug Overdose Death Rates, by Sex, Age, and Type of Drugs Involved, 2017.  Centers for Disease Control and Prevention. Reviewed: Aug 2019. </a:t>
            </a:r>
            <a:r>
              <a:rPr lang="en-US" sz="950" b="0" i="1" dirty="0">
                <a:solidFill>
                  <a:schemeClr val="bg1">
                    <a:lumMod val="65000"/>
                  </a:schemeClr>
                </a:solidFill>
                <a:effectLst/>
                <a:latin typeface="Open Sans" panose="020B0606030504020204" pitchFamily="34" charset="0"/>
              </a:rPr>
              <a:t>Available from </a:t>
            </a:r>
            <a:r>
              <a:rPr lang="en-US" sz="950" b="0" dirty="0">
                <a:solidFill>
                  <a:schemeClr val="bg1">
                    <a:lumMod val="65000"/>
                  </a:schemeClr>
                </a:solidFill>
                <a:effectLst/>
                <a:latin typeface="Open Sans" panose="020B0606030504020204" pitchFamily="34" charset="0"/>
              </a:rPr>
              <a:t>https://www.cdc.gov/nchs/products/databriefs/db345.htm.  </a:t>
            </a:r>
            <a:r>
              <a:rPr lang="en-US" sz="950" b="0" i="1" dirty="0">
                <a:solidFill>
                  <a:schemeClr val="bg1">
                    <a:lumMod val="65000"/>
                  </a:schemeClr>
                </a:solidFill>
                <a:effectLst/>
                <a:latin typeface="Open Sans" panose="020B0606030504020204" pitchFamily="34" charset="0"/>
              </a:rPr>
              <a:t>Accessed May 8, 2022.</a:t>
            </a:r>
          </a:p>
        </p:txBody>
      </p:sp>
      <p:pic>
        <p:nvPicPr>
          <p:cNvPr id="10" name="Picture 9">
            <a:extLst>
              <a:ext uri="{FF2B5EF4-FFF2-40B4-BE49-F238E27FC236}">
                <a16:creationId xmlns:a16="http://schemas.microsoft.com/office/drawing/2014/main" id="{9378722D-5095-4E95-81D2-DD631AE63D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8781" y="2018296"/>
            <a:ext cx="4419327" cy="2946218"/>
          </a:xfrm>
          <a:prstGeom prst="roundRect">
            <a:avLst>
              <a:gd name="adj" fmla="val 8594"/>
            </a:avLst>
          </a:prstGeom>
          <a:solidFill>
            <a:srgbClr val="FFFFFF">
              <a:shade val="85000"/>
            </a:srgbClr>
          </a:solidFill>
          <a:ln w="34925">
            <a:solidFill>
              <a:schemeClr val="tx1">
                <a:lumMod val="75000"/>
                <a:lumOff val="25000"/>
              </a:schemeClr>
            </a:solidFill>
          </a:ln>
          <a:effectLst/>
        </p:spPr>
      </p:pic>
    </p:spTree>
    <p:extLst>
      <p:ext uri="{BB962C8B-B14F-4D97-AF65-F5344CB8AC3E}">
        <p14:creationId xmlns:p14="http://schemas.microsoft.com/office/powerpoint/2010/main" val="1075656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F1D5107-465A-46D0-8278-6EE2B428BC62}"/>
              </a:ext>
            </a:extLst>
          </p:cNvPr>
          <p:cNvSpPr/>
          <p:nvPr/>
        </p:nvSpPr>
        <p:spPr>
          <a:xfrm>
            <a:off x="1009801" y="1468583"/>
            <a:ext cx="11062127" cy="4313379"/>
          </a:xfrm>
          <a:prstGeom prst="rect">
            <a:avLst/>
          </a:prstGeom>
          <a:solidFill>
            <a:schemeClr val="dk1">
              <a:alpha val="48000"/>
            </a:schemeClr>
          </a:solidFill>
          <a:ln w="25400">
            <a:solidFill>
              <a:schemeClr val="tx1">
                <a:lumMod val="95000"/>
                <a:lumOff val="5000"/>
              </a:schemeClr>
            </a:solidFill>
          </a:ln>
          <a:effectLst>
            <a:outerShdw blurRad="101600" dist="38100" dir="5400000" algn="t" rotWithShape="0">
              <a:prstClr val="black">
                <a:alpha val="8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489D26-B7F1-4487-AAD3-8F1682EC6980}"/>
              </a:ext>
            </a:extLst>
          </p:cNvPr>
          <p:cNvSpPr/>
          <p:nvPr/>
        </p:nvSpPr>
        <p:spPr>
          <a:xfrm>
            <a:off x="4" y="0"/>
            <a:ext cx="898963" cy="6858000"/>
          </a:xfrm>
          <a:prstGeom prst="rect">
            <a:avLst/>
          </a:prstGeom>
          <a:solidFill>
            <a:schemeClr val="dk1">
              <a:alpha val="94000"/>
            </a:schemeClr>
          </a:solidFill>
          <a:ln w="25400">
            <a:noFill/>
          </a:ln>
          <a:effectLst>
            <a:outerShdw blurRad="101600" dist="38100" algn="l" rotWithShape="0">
              <a:prstClr val="black">
                <a:alpha val="77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786210-B3F2-4EC2-9B51-66BC0692EB53}"/>
              </a:ext>
            </a:extLst>
          </p:cNvPr>
          <p:cNvSpPr txBox="1"/>
          <p:nvPr/>
        </p:nvSpPr>
        <p:spPr>
          <a:xfrm>
            <a:off x="67941" y="1168281"/>
            <a:ext cx="738664" cy="5371062"/>
          </a:xfrm>
          <a:prstGeom prst="rect">
            <a:avLst/>
          </a:prstGeom>
          <a:noFill/>
        </p:spPr>
        <p:txBody>
          <a:bodyPr vert="vert270" wrap="square" rtlCol="0">
            <a:spAutoFit/>
          </a:bodyPr>
          <a:lstStyle/>
          <a:p>
            <a:pPr algn="ctr">
              <a:spcAft>
                <a:spcPts val="1200"/>
              </a:spcAft>
            </a:pPr>
            <a:r>
              <a:rPr lang="en-US" sz="3600" dirty="0">
                <a:solidFill>
                  <a:schemeClr val="bg1">
                    <a:lumMod val="75000"/>
                    <a:alpha val="24000"/>
                  </a:schemeClr>
                </a:solidFill>
                <a:latin typeface="Harvest" pitchFamily="2" charset="0"/>
              </a:rPr>
              <a:t>To the rescue!</a:t>
            </a:r>
          </a:p>
        </p:txBody>
      </p:sp>
      <p:cxnSp>
        <p:nvCxnSpPr>
          <p:cNvPr id="11" name="Straight Connector 10">
            <a:extLst>
              <a:ext uri="{FF2B5EF4-FFF2-40B4-BE49-F238E27FC236}">
                <a16:creationId xmlns:a16="http://schemas.microsoft.com/office/drawing/2014/main" id="{A39E419C-198A-4553-B58F-408BBB3E0F54}"/>
              </a:ext>
            </a:extLst>
          </p:cNvPr>
          <p:cNvCxnSpPr/>
          <p:nvPr/>
        </p:nvCxnSpPr>
        <p:spPr>
          <a:xfrm>
            <a:off x="898967" y="0"/>
            <a:ext cx="0" cy="6858000"/>
          </a:xfrm>
          <a:prstGeom prst="line">
            <a:avLst/>
          </a:prstGeom>
          <a:ln w="19050">
            <a:solidFill>
              <a:schemeClr val="bg2">
                <a:lumMod val="25000"/>
                <a:alpha val="56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C799B-28CE-4171-B62D-CEE5DB78EEA8}"/>
              </a:ext>
            </a:extLst>
          </p:cNvPr>
          <p:cNvCxnSpPr>
            <a:cxnSpLocks/>
          </p:cNvCxnSpPr>
          <p:nvPr/>
        </p:nvCxnSpPr>
        <p:spPr>
          <a:xfrm>
            <a:off x="18476" y="905167"/>
            <a:ext cx="6714833" cy="0"/>
          </a:xfrm>
          <a:prstGeom prst="line">
            <a:avLst/>
          </a:prstGeom>
          <a:ln w="38100">
            <a:solidFill>
              <a:schemeClr val="tx1">
                <a:lumMod val="75000"/>
                <a:lumOff val="25000"/>
              </a:schemeClr>
            </a:solidFill>
          </a:ln>
          <a:effectLst>
            <a:outerShdw blurRad="50800" dist="38100" dir="5400000" algn="t" rotWithShape="0">
              <a:prstClr val="black">
                <a:alpha val="68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17574D4-78C6-4AEA-93C0-FE446017AB6C}"/>
              </a:ext>
            </a:extLst>
          </p:cNvPr>
          <p:cNvSpPr txBox="1"/>
          <p:nvPr/>
        </p:nvSpPr>
        <p:spPr>
          <a:xfrm>
            <a:off x="1366982" y="92673"/>
            <a:ext cx="7121236" cy="923330"/>
          </a:xfrm>
          <a:prstGeom prst="rect">
            <a:avLst/>
          </a:prstGeom>
          <a:noFill/>
        </p:spPr>
        <p:txBody>
          <a:bodyPr wrap="square" rtlCol="0">
            <a:spAutoFit/>
          </a:bodyPr>
          <a:lstStyle/>
          <a:p>
            <a:r>
              <a:rPr lang="en-US" sz="5400" dirty="0">
                <a:solidFill>
                  <a:srgbClr val="FFC000"/>
                </a:solidFill>
                <a:effectLst>
                  <a:outerShdw blurRad="38100" dist="25400" dir="2700000" algn="tl" rotWithShape="0">
                    <a:prstClr val="black">
                      <a:alpha val="79000"/>
                    </a:prstClr>
                  </a:outerShdw>
                </a:effectLst>
                <a:latin typeface="Harvest" pitchFamily="2" charset="0"/>
              </a:rPr>
              <a:t>Naloxone (Narcan)</a:t>
            </a:r>
          </a:p>
        </p:txBody>
      </p:sp>
      <p:sp>
        <p:nvSpPr>
          <p:cNvPr id="15" name="TextBox 14">
            <a:extLst>
              <a:ext uri="{FF2B5EF4-FFF2-40B4-BE49-F238E27FC236}">
                <a16:creationId xmlns:a16="http://schemas.microsoft.com/office/drawing/2014/main" id="{D89743A1-C3A9-4C18-A30A-F9972B969E5A}"/>
              </a:ext>
            </a:extLst>
          </p:cNvPr>
          <p:cNvSpPr txBox="1"/>
          <p:nvPr/>
        </p:nvSpPr>
        <p:spPr>
          <a:xfrm>
            <a:off x="1366981" y="1626590"/>
            <a:ext cx="10538691" cy="1384995"/>
          </a:xfrm>
          <a:prstGeom prst="rect">
            <a:avLst/>
          </a:prstGeom>
          <a:noFill/>
        </p:spPr>
        <p:txBody>
          <a:bodyPr wrap="square" rtlCol="0">
            <a:spAutoFit/>
          </a:bodyPr>
          <a:lstStyle/>
          <a:p>
            <a:pPr>
              <a:spcAft>
                <a:spcPts val="1200"/>
              </a:spcAft>
            </a:pPr>
            <a:r>
              <a:rPr lang="en-US" sz="2800" b="1" dirty="0">
                <a:solidFill>
                  <a:schemeClr val="accent4">
                    <a:lumMod val="40000"/>
                    <a:lumOff val="60000"/>
                  </a:schemeClr>
                </a:solidFill>
              </a:rPr>
              <a:t>The opioid antidote</a:t>
            </a:r>
            <a:r>
              <a:rPr lang="en-US" sz="2800" b="1" dirty="0">
                <a:solidFill>
                  <a:schemeClr val="bg1">
                    <a:lumMod val="85000"/>
                  </a:schemeClr>
                </a:solidFill>
              </a:rPr>
              <a:t> naloxone (Narcan</a:t>
            </a:r>
            <a:r>
              <a:rPr lang="en-US" sz="2800" dirty="0">
                <a:solidFill>
                  <a:schemeClr val="bg1">
                    <a:lumMod val="85000"/>
                  </a:schemeClr>
                </a:solidFill>
                <a:latin typeface="Calibri" panose="020F0502020204030204" pitchFamily="34" charset="0"/>
                <a:cs typeface="Calibri" panose="020F0502020204030204" pitchFamily="34" charset="0"/>
              </a:rPr>
              <a:t>®) </a:t>
            </a:r>
            <a:r>
              <a:rPr lang="en-US" sz="2800" b="1" dirty="0">
                <a:solidFill>
                  <a:schemeClr val="bg1">
                    <a:lumMod val="85000"/>
                  </a:schemeClr>
                </a:solidFill>
                <a:latin typeface="Calibri" panose="020F0502020204030204" pitchFamily="34" charset="0"/>
                <a:cs typeface="Calibri" panose="020F0502020204030204" pitchFamily="34" charset="0"/>
              </a:rPr>
              <a:t>is an opioid receptor competitive antagonist.  It blocks the receptors that would normally be bound by the opioids in heroin, fentanyl, morphine, etc. </a:t>
            </a:r>
            <a:endParaRPr lang="en-US" sz="2800" b="1" dirty="0">
              <a:solidFill>
                <a:schemeClr val="bg1">
                  <a:lumMod val="85000"/>
                </a:schemeClr>
              </a:solidFill>
            </a:endParaRPr>
          </a:p>
        </p:txBody>
      </p:sp>
      <p:pic>
        <p:nvPicPr>
          <p:cNvPr id="8" name="Picture 7" descr="Graphical user interface&#10;&#10;Description automatically generated with medium confidence">
            <a:extLst>
              <a:ext uri="{FF2B5EF4-FFF2-40B4-BE49-F238E27FC236}">
                <a16:creationId xmlns:a16="http://schemas.microsoft.com/office/drawing/2014/main" id="{779555B9-403A-49DB-A14D-A3E43BF44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0910" y="3338573"/>
            <a:ext cx="4267200" cy="2401824"/>
          </a:xfrm>
          <a:prstGeom prst="roundRect">
            <a:avLst>
              <a:gd name="adj" fmla="val 8594"/>
            </a:avLst>
          </a:prstGeom>
          <a:solidFill>
            <a:srgbClr val="FFFFFF">
              <a:shade val="85000"/>
            </a:srgbClr>
          </a:solidFill>
          <a:ln w="34925">
            <a:solidFill>
              <a:schemeClr val="tx1">
                <a:lumMod val="75000"/>
                <a:lumOff val="25000"/>
              </a:schemeClr>
            </a:solidFill>
          </a:ln>
          <a:effectLst>
            <a:outerShdw blurRad="50800" dist="38100" dir="2700000" algn="tl" rotWithShape="0">
              <a:prstClr val="black">
                <a:alpha val="53000"/>
              </a:prstClr>
            </a:outerShdw>
          </a:effectLst>
        </p:spPr>
      </p:pic>
      <p:sp>
        <p:nvSpPr>
          <p:cNvPr id="12" name="TextBox 11">
            <a:extLst>
              <a:ext uri="{FF2B5EF4-FFF2-40B4-BE49-F238E27FC236}">
                <a16:creationId xmlns:a16="http://schemas.microsoft.com/office/drawing/2014/main" id="{1026D1FB-803C-4832-9952-8E880FC58F64}"/>
              </a:ext>
            </a:extLst>
          </p:cNvPr>
          <p:cNvSpPr txBox="1"/>
          <p:nvPr/>
        </p:nvSpPr>
        <p:spPr>
          <a:xfrm>
            <a:off x="6516251" y="3335621"/>
            <a:ext cx="5241636" cy="2246769"/>
          </a:xfrm>
          <a:prstGeom prst="rect">
            <a:avLst/>
          </a:prstGeom>
          <a:noFill/>
        </p:spPr>
        <p:txBody>
          <a:bodyPr wrap="square" rtlCol="0">
            <a:spAutoFit/>
          </a:bodyPr>
          <a:lstStyle/>
          <a:p>
            <a:pPr>
              <a:spcAft>
                <a:spcPts val="1200"/>
              </a:spcAft>
            </a:pPr>
            <a:r>
              <a:rPr lang="en-US" sz="2800" b="1" dirty="0">
                <a:solidFill>
                  <a:schemeClr val="bg1">
                    <a:lumMod val="85000"/>
                  </a:schemeClr>
                </a:solidFill>
              </a:rPr>
              <a:t>It can restore respiratory drive, but in cases of fentanyl or </a:t>
            </a:r>
            <a:r>
              <a:rPr lang="en-US" sz="2800" b="1" dirty="0" err="1">
                <a:solidFill>
                  <a:schemeClr val="bg1">
                    <a:lumMod val="85000"/>
                  </a:schemeClr>
                </a:solidFill>
              </a:rPr>
              <a:t>carfentanil</a:t>
            </a:r>
            <a:r>
              <a:rPr lang="en-US" sz="2800" b="1" dirty="0">
                <a:solidFill>
                  <a:schemeClr val="bg1">
                    <a:lumMod val="85000"/>
                  </a:schemeClr>
                </a:solidFill>
              </a:rPr>
              <a:t> overdose, expect to administer </a:t>
            </a:r>
            <a:r>
              <a:rPr lang="en-US" sz="2800" b="1" dirty="0">
                <a:solidFill>
                  <a:schemeClr val="accent4">
                    <a:lumMod val="40000"/>
                    <a:lumOff val="60000"/>
                  </a:schemeClr>
                </a:solidFill>
              </a:rPr>
              <a:t>repeat</a:t>
            </a:r>
            <a:r>
              <a:rPr lang="en-US" sz="2800" b="1" dirty="0">
                <a:solidFill>
                  <a:schemeClr val="bg1">
                    <a:lumMod val="85000"/>
                  </a:schemeClr>
                </a:solidFill>
              </a:rPr>
              <a:t> doses every 2 to 3 minutes to maintain effect.</a:t>
            </a:r>
            <a:r>
              <a:rPr lang="en-US" sz="2800" baseline="30000" dirty="0">
                <a:solidFill>
                  <a:schemeClr val="bg1">
                    <a:lumMod val="85000"/>
                  </a:schemeClr>
                </a:solidFill>
              </a:rPr>
              <a:t>1</a:t>
            </a:r>
          </a:p>
        </p:txBody>
      </p:sp>
      <p:sp>
        <p:nvSpPr>
          <p:cNvPr id="13" name="Rectangle 12">
            <a:extLst>
              <a:ext uri="{FF2B5EF4-FFF2-40B4-BE49-F238E27FC236}">
                <a16:creationId xmlns:a16="http://schemas.microsoft.com/office/drawing/2014/main" id="{DF68A55B-91A2-4921-BDD5-0BEC3BDDF64C}"/>
              </a:ext>
            </a:extLst>
          </p:cNvPr>
          <p:cNvSpPr/>
          <p:nvPr/>
        </p:nvSpPr>
        <p:spPr>
          <a:xfrm>
            <a:off x="18476" y="6334779"/>
            <a:ext cx="12173524" cy="523221"/>
          </a:xfrm>
          <a:prstGeom prst="rect">
            <a:avLst/>
          </a:prstGeom>
          <a:solidFill>
            <a:schemeClr val="dk1">
              <a:alpha val="42000"/>
            </a:schemeClr>
          </a:solidFill>
          <a:ln w="25400">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5F3AE2B-CA40-4258-97A2-864DD43CEC23}"/>
              </a:ext>
            </a:extLst>
          </p:cNvPr>
          <p:cNvSpPr txBox="1"/>
          <p:nvPr/>
        </p:nvSpPr>
        <p:spPr>
          <a:xfrm>
            <a:off x="1274618" y="6439417"/>
            <a:ext cx="10483269" cy="400110"/>
          </a:xfrm>
          <a:prstGeom prst="rect">
            <a:avLst/>
          </a:prstGeom>
          <a:noFill/>
        </p:spPr>
        <p:txBody>
          <a:bodyPr wrap="square" rtlCol="0">
            <a:spAutoFit/>
          </a:bodyPr>
          <a:lstStyle/>
          <a:p>
            <a:pPr marL="228600" indent="-228600">
              <a:spcAft>
                <a:spcPts val="300"/>
              </a:spcAft>
              <a:buAutoNum type="arabicPlain"/>
            </a:pPr>
            <a:r>
              <a:rPr lang="en-US" sz="1000" dirty="0" err="1">
                <a:solidFill>
                  <a:schemeClr val="bg1">
                    <a:lumMod val="50000"/>
                  </a:schemeClr>
                </a:solidFill>
              </a:rPr>
              <a:t>Carfentanil</a:t>
            </a:r>
            <a:r>
              <a:rPr lang="en-US" sz="1000" dirty="0">
                <a:solidFill>
                  <a:schemeClr val="bg1">
                    <a:lumMod val="50000"/>
                  </a:schemeClr>
                </a:solidFill>
              </a:rPr>
              <a:t>: A Dangerous New Factor in the U.S. Opioid Crisis. July 2018. Drug Enforcement Administration.  </a:t>
            </a:r>
            <a:r>
              <a:rPr lang="en-US" sz="1000" i="1" dirty="0">
                <a:solidFill>
                  <a:schemeClr val="bg1">
                    <a:lumMod val="50000"/>
                  </a:schemeClr>
                </a:solidFill>
              </a:rPr>
              <a:t>Available from </a:t>
            </a:r>
            <a:r>
              <a:rPr lang="en-US" sz="1000" dirty="0">
                <a:solidFill>
                  <a:schemeClr val="bg1">
                    <a:lumMod val="50000"/>
                  </a:schemeClr>
                </a:solidFill>
              </a:rPr>
              <a:t>https://www.dea.gov/sites/default/files/2018-07/hq092216_attach.pdf.  </a:t>
            </a:r>
            <a:r>
              <a:rPr lang="en-US" sz="1000" i="1" dirty="0">
                <a:solidFill>
                  <a:schemeClr val="bg1">
                    <a:lumMod val="50000"/>
                  </a:schemeClr>
                </a:solidFill>
              </a:rPr>
              <a:t>Accessed on May 15, 2022.</a:t>
            </a:r>
          </a:p>
        </p:txBody>
      </p:sp>
    </p:spTree>
    <p:extLst>
      <p:ext uri="{BB962C8B-B14F-4D97-AF65-F5344CB8AC3E}">
        <p14:creationId xmlns:p14="http://schemas.microsoft.com/office/powerpoint/2010/main" val="125632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F1D5107-465A-46D0-8278-6EE2B428BC62}"/>
              </a:ext>
            </a:extLst>
          </p:cNvPr>
          <p:cNvSpPr/>
          <p:nvPr/>
        </p:nvSpPr>
        <p:spPr>
          <a:xfrm>
            <a:off x="1009801" y="1468583"/>
            <a:ext cx="11062127" cy="4313379"/>
          </a:xfrm>
          <a:prstGeom prst="rect">
            <a:avLst/>
          </a:prstGeom>
          <a:solidFill>
            <a:schemeClr val="dk1">
              <a:alpha val="48000"/>
            </a:schemeClr>
          </a:solidFill>
          <a:ln w="25400">
            <a:solidFill>
              <a:schemeClr val="tx1">
                <a:lumMod val="95000"/>
                <a:lumOff val="5000"/>
              </a:schemeClr>
            </a:solidFill>
          </a:ln>
          <a:effectLst>
            <a:outerShdw blurRad="101600" dist="38100" dir="5400000" algn="t" rotWithShape="0">
              <a:prstClr val="black">
                <a:alpha val="8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489D26-B7F1-4487-AAD3-8F1682EC6980}"/>
              </a:ext>
            </a:extLst>
          </p:cNvPr>
          <p:cNvSpPr/>
          <p:nvPr/>
        </p:nvSpPr>
        <p:spPr>
          <a:xfrm>
            <a:off x="4" y="0"/>
            <a:ext cx="898963" cy="6858000"/>
          </a:xfrm>
          <a:prstGeom prst="rect">
            <a:avLst/>
          </a:prstGeom>
          <a:solidFill>
            <a:schemeClr val="dk1">
              <a:alpha val="94000"/>
            </a:schemeClr>
          </a:solidFill>
          <a:ln w="25400">
            <a:noFill/>
          </a:ln>
          <a:effectLst>
            <a:outerShdw blurRad="101600" dist="38100" algn="l" rotWithShape="0">
              <a:prstClr val="black">
                <a:alpha val="77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786210-B3F2-4EC2-9B51-66BC0692EB53}"/>
              </a:ext>
            </a:extLst>
          </p:cNvPr>
          <p:cNvSpPr txBox="1"/>
          <p:nvPr/>
        </p:nvSpPr>
        <p:spPr>
          <a:xfrm>
            <a:off x="67941" y="1168281"/>
            <a:ext cx="738664" cy="5371062"/>
          </a:xfrm>
          <a:prstGeom prst="rect">
            <a:avLst/>
          </a:prstGeom>
          <a:noFill/>
        </p:spPr>
        <p:txBody>
          <a:bodyPr vert="vert270" wrap="square" rtlCol="0">
            <a:spAutoFit/>
          </a:bodyPr>
          <a:lstStyle/>
          <a:p>
            <a:pPr algn="ctr">
              <a:spcAft>
                <a:spcPts val="1200"/>
              </a:spcAft>
            </a:pPr>
            <a:r>
              <a:rPr lang="en-US" sz="3600" dirty="0">
                <a:solidFill>
                  <a:schemeClr val="bg1">
                    <a:lumMod val="75000"/>
                    <a:alpha val="24000"/>
                  </a:schemeClr>
                </a:solidFill>
                <a:latin typeface="Harvest" pitchFamily="2" charset="0"/>
              </a:rPr>
              <a:t>To the rescue!</a:t>
            </a:r>
          </a:p>
        </p:txBody>
      </p:sp>
      <p:cxnSp>
        <p:nvCxnSpPr>
          <p:cNvPr id="11" name="Straight Connector 10">
            <a:extLst>
              <a:ext uri="{FF2B5EF4-FFF2-40B4-BE49-F238E27FC236}">
                <a16:creationId xmlns:a16="http://schemas.microsoft.com/office/drawing/2014/main" id="{A39E419C-198A-4553-B58F-408BBB3E0F54}"/>
              </a:ext>
            </a:extLst>
          </p:cNvPr>
          <p:cNvCxnSpPr/>
          <p:nvPr/>
        </p:nvCxnSpPr>
        <p:spPr>
          <a:xfrm>
            <a:off x="898967" y="0"/>
            <a:ext cx="0" cy="6858000"/>
          </a:xfrm>
          <a:prstGeom prst="line">
            <a:avLst/>
          </a:prstGeom>
          <a:ln w="19050">
            <a:solidFill>
              <a:schemeClr val="bg2">
                <a:lumMod val="25000"/>
                <a:alpha val="56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C799B-28CE-4171-B62D-CEE5DB78EEA8}"/>
              </a:ext>
            </a:extLst>
          </p:cNvPr>
          <p:cNvCxnSpPr>
            <a:cxnSpLocks/>
          </p:cNvCxnSpPr>
          <p:nvPr/>
        </p:nvCxnSpPr>
        <p:spPr>
          <a:xfrm>
            <a:off x="18476" y="905167"/>
            <a:ext cx="6714833" cy="0"/>
          </a:xfrm>
          <a:prstGeom prst="line">
            <a:avLst/>
          </a:prstGeom>
          <a:ln w="38100">
            <a:solidFill>
              <a:schemeClr val="tx1">
                <a:lumMod val="75000"/>
                <a:lumOff val="25000"/>
              </a:schemeClr>
            </a:solidFill>
          </a:ln>
          <a:effectLst>
            <a:outerShdw blurRad="50800" dist="38100" dir="5400000" algn="t" rotWithShape="0">
              <a:prstClr val="black">
                <a:alpha val="68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17574D4-78C6-4AEA-93C0-FE446017AB6C}"/>
              </a:ext>
            </a:extLst>
          </p:cNvPr>
          <p:cNvSpPr txBox="1"/>
          <p:nvPr/>
        </p:nvSpPr>
        <p:spPr>
          <a:xfrm>
            <a:off x="991329" y="83890"/>
            <a:ext cx="10560311" cy="923330"/>
          </a:xfrm>
          <a:prstGeom prst="rect">
            <a:avLst/>
          </a:prstGeom>
          <a:noFill/>
        </p:spPr>
        <p:txBody>
          <a:bodyPr wrap="square" rtlCol="0">
            <a:spAutoFit/>
          </a:bodyPr>
          <a:lstStyle/>
          <a:p>
            <a:r>
              <a:rPr lang="en-US" sz="5400" dirty="0">
                <a:solidFill>
                  <a:srgbClr val="FFC000"/>
                </a:solidFill>
                <a:effectLst>
                  <a:outerShdw blurRad="38100" dist="25400" dir="2700000" algn="tl" rotWithShape="0">
                    <a:prstClr val="black">
                      <a:alpha val="79000"/>
                    </a:prstClr>
                  </a:outerShdw>
                </a:effectLst>
                <a:latin typeface="Harvest" pitchFamily="2" charset="0"/>
              </a:rPr>
              <a:t>Naloxone (Narcan) – Administration</a:t>
            </a:r>
          </a:p>
        </p:txBody>
      </p:sp>
      <p:sp>
        <p:nvSpPr>
          <p:cNvPr id="15" name="TextBox 14">
            <a:extLst>
              <a:ext uri="{FF2B5EF4-FFF2-40B4-BE49-F238E27FC236}">
                <a16:creationId xmlns:a16="http://schemas.microsoft.com/office/drawing/2014/main" id="{D89743A1-C3A9-4C18-A30A-F9972B969E5A}"/>
              </a:ext>
            </a:extLst>
          </p:cNvPr>
          <p:cNvSpPr txBox="1"/>
          <p:nvPr/>
        </p:nvSpPr>
        <p:spPr>
          <a:xfrm>
            <a:off x="1366981" y="1626590"/>
            <a:ext cx="10538691" cy="1538883"/>
          </a:xfrm>
          <a:prstGeom prst="rect">
            <a:avLst/>
          </a:prstGeom>
          <a:noFill/>
        </p:spPr>
        <p:txBody>
          <a:bodyPr wrap="square" rtlCol="0">
            <a:spAutoFit/>
          </a:bodyPr>
          <a:lstStyle/>
          <a:p>
            <a:pPr>
              <a:spcAft>
                <a:spcPts val="1200"/>
              </a:spcAft>
            </a:pPr>
            <a:r>
              <a:rPr lang="en-US" sz="2800" b="1" dirty="0">
                <a:solidFill>
                  <a:schemeClr val="accent4">
                    <a:lumMod val="40000"/>
                    <a:lumOff val="60000"/>
                  </a:schemeClr>
                </a:solidFill>
              </a:rPr>
              <a:t>The opioid antidote</a:t>
            </a:r>
            <a:r>
              <a:rPr lang="en-US" sz="2800" b="1" dirty="0">
                <a:solidFill>
                  <a:schemeClr val="bg1">
                    <a:lumMod val="85000"/>
                  </a:schemeClr>
                </a:solidFill>
              </a:rPr>
              <a:t> naloxone (Narcan</a:t>
            </a:r>
            <a:r>
              <a:rPr lang="en-US" sz="2800" dirty="0">
                <a:solidFill>
                  <a:schemeClr val="bg1">
                    <a:lumMod val="85000"/>
                  </a:schemeClr>
                </a:solidFill>
                <a:latin typeface="Calibri" panose="020F0502020204030204" pitchFamily="34" charset="0"/>
                <a:cs typeface="Calibri" panose="020F0502020204030204" pitchFamily="34" charset="0"/>
              </a:rPr>
              <a:t>®) </a:t>
            </a:r>
            <a:r>
              <a:rPr lang="en-US" sz="2800" b="1" dirty="0">
                <a:solidFill>
                  <a:schemeClr val="bg1">
                    <a:lumMod val="85000"/>
                  </a:schemeClr>
                </a:solidFill>
                <a:latin typeface="Calibri" panose="020F0502020204030204" pitchFamily="34" charset="0"/>
                <a:cs typeface="Calibri" panose="020F0502020204030204" pitchFamily="34" charset="0"/>
              </a:rPr>
              <a:t>via nasally atomized (MAD device – Intranasal (IN)</a:t>
            </a:r>
          </a:p>
          <a:p>
            <a:pPr marL="457200" indent="-457200">
              <a:spcAft>
                <a:spcPts val="1200"/>
              </a:spcAft>
              <a:buFont typeface="Arial" panose="020B0604020202020204" pitchFamily="34" charset="0"/>
              <a:buChar char="•"/>
            </a:pPr>
            <a:r>
              <a:rPr lang="en-US" sz="2800" b="1" dirty="0">
                <a:solidFill>
                  <a:schemeClr val="bg1">
                    <a:lumMod val="85000"/>
                  </a:schemeClr>
                </a:solidFill>
                <a:latin typeface="Calibri" panose="020F0502020204030204" pitchFamily="34" charset="0"/>
                <a:cs typeface="Calibri" panose="020F0502020204030204" pitchFamily="34" charset="0"/>
              </a:rPr>
              <a:t>Must push with constant and steady pressure</a:t>
            </a:r>
            <a:endParaRPr lang="en-US" sz="2800" b="1" dirty="0">
              <a:solidFill>
                <a:schemeClr val="bg1">
                  <a:lumMod val="85000"/>
                </a:schemeClr>
              </a:solidFill>
            </a:endParaRPr>
          </a:p>
        </p:txBody>
      </p:sp>
      <p:pic>
        <p:nvPicPr>
          <p:cNvPr id="8" name="Picture 7" descr="Graphical user interface&#10;&#10;Description automatically generated with medium confidence">
            <a:extLst>
              <a:ext uri="{FF2B5EF4-FFF2-40B4-BE49-F238E27FC236}">
                <a16:creationId xmlns:a16="http://schemas.microsoft.com/office/drawing/2014/main" id="{779555B9-403A-49DB-A14D-A3E43BF44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0910" y="3338573"/>
            <a:ext cx="4267200" cy="2401824"/>
          </a:xfrm>
          <a:prstGeom prst="roundRect">
            <a:avLst>
              <a:gd name="adj" fmla="val 8594"/>
            </a:avLst>
          </a:prstGeom>
          <a:solidFill>
            <a:srgbClr val="FFFFFF">
              <a:shade val="85000"/>
            </a:srgbClr>
          </a:solidFill>
          <a:ln w="34925">
            <a:solidFill>
              <a:schemeClr val="tx1">
                <a:lumMod val="75000"/>
                <a:lumOff val="25000"/>
              </a:schemeClr>
            </a:solidFill>
          </a:ln>
          <a:effectLst>
            <a:outerShdw blurRad="50800" dist="38100" dir="2700000" algn="tl" rotWithShape="0">
              <a:prstClr val="black">
                <a:alpha val="53000"/>
              </a:prstClr>
            </a:outerShdw>
          </a:effectLst>
        </p:spPr>
      </p:pic>
      <p:sp>
        <p:nvSpPr>
          <p:cNvPr id="12" name="TextBox 11">
            <a:extLst>
              <a:ext uri="{FF2B5EF4-FFF2-40B4-BE49-F238E27FC236}">
                <a16:creationId xmlns:a16="http://schemas.microsoft.com/office/drawing/2014/main" id="{1026D1FB-803C-4832-9952-8E880FC58F64}"/>
              </a:ext>
            </a:extLst>
          </p:cNvPr>
          <p:cNvSpPr txBox="1"/>
          <p:nvPr/>
        </p:nvSpPr>
        <p:spPr>
          <a:xfrm>
            <a:off x="6516251" y="3335621"/>
            <a:ext cx="5241636" cy="2400657"/>
          </a:xfrm>
          <a:prstGeom prst="rect">
            <a:avLst/>
          </a:prstGeom>
          <a:noFill/>
        </p:spPr>
        <p:txBody>
          <a:bodyPr wrap="square" rtlCol="0">
            <a:spAutoFit/>
          </a:bodyPr>
          <a:lstStyle/>
          <a:p>
            <a:pPr>
              <a:spcAft>
                <a:spcPts val="1200"/>
              </a:spcAft>
            </a:pPr>
            <a:r>
              <a:rPr lang="en-US" sz="2800" b="1" dirty="0">
                <a:solidFill>
                  <a:schemeClr val="bg1">
                    <a:lumMod val="85000"/>
                  </a:schemeClr>
                </a:solidFill>
              </a:rPr>
              <a:t>Goal: to restore respiratory drive only.  Narcan is not designed to restore consciousness.</a:t>
            </a:r>
          </a:p>
          <a:p>
            <a:pPr>
              <a:spcAft>
                <a:spcPts val="1200"/>
              </a:spcAft>
            </a:pPr>
            <a:r>
              <a:rPr lang="en-US" sz="2800" b="1" dirty="0">
                <a:solidFill>
                  <a:schemeClr val="bg1">
                    <a:lumMod val="85000"/>
                  </a:schemeClr>
                </a:solidFill>
              </a:rPr>
              <a:t>Full 2 mg must give Infor effectiveness</a:t>
            </a:r>
          </a:p>
        </p:txBody>
      </p:sp>
      <p:sp>
        <p:nvSpPr>
          <p:cNvPr id="13" name="Rectangle 12">
            <a:extLst>
              <a:ext uri="{FF2B5EF4-FFF2-40B4-BE49-F238E27FC236}">
                <a16:creationId xmlns:a16="http://schemas.microsoft.com/office/drawing/2014/main" id="{DF68A55B-91A2-4921-BDD5-0BEC3BDDF64C}"/>
              </a:ext>
            </a:extLst>
          </p:cNvPr>
          <p:cNvSpPr/>
          <p:nvPr/>
        </p:nvSpPr>
        <p:spPr>
          <a:xfrm>
            <a:off x="18476" y="6334779"/>
            <a:ext cx="12173524" cy="523221"/>
          </a:xfrm>
          <a:prstGeom prst="rect">
            <a:avLst/>
          </a:prstGeom>
          <a:solidFill>
            <a:schemeClr val="dk1">
              <a:alpha val="42000"/>
            </a:schemeClr>
          </a:solidFill>
          <a:ln w="25400">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5F3AE2B-CA40-4258-97A2-864DD43CEC23}"/>
              </a:ext>
            </a:extLst>
          </p:cNvPr>
          <p:cNvSpPr txBox="1"/>
          <p:nvPr/>
        </p:nvSpPr>
        <p:spPr>
          <a:xfrm>
            <a:off x="1274618" y="6439417"/>
            <a:ext cx="10483269" cy="400110"/>
          </a:xfrm>
          <a:prstGeom prst="rect">
            <a:avLst/>
          </a:prstGeom>
          <a:noFill/>
        </p:spPr>
        <p:txBody>
          <a:bodyPr wrap="square" rtlCol="0">
            <a:spAutoFit/>
          </a:bodyPr>
          <a:lstStyle/>
          <a:p>
            <a:pPr marL="228600" indent="-228600">
              <a:spcAft>
                <a:spcPts val="300"/>
              </a:spcAft>
              <a:buAutoNum type="arabicPlain"/>
            </a:pPr>
            <a:r>
              <a:rPr lang="en-US" sz="1000" dirty="0" err="1">
                <a:solidFill>
                  <a:schemeClr val="bg1">
                    <a:lumMod val="50000"/>
                  </a:schemeClr>
                </a:solidFill>
              </a:rPr>
              <a:t>Carfentanil</a:t>
            </a:r>
            <a:r>
              <a:rPr lang="en-US" sz="1000" dirty="0">
                <a:solidFill>
                  <a:schemeClr val="bg1">
                    <a:lumMod val="50000"/>
                  </a:schemeClr>
                </a:solidFill>
              </a:rPr>
              <a:t>: A Dangerous New Factor in the U.S. Opioid Crisis. July 2018. Drug Enforcement Administration.  </a:t>
            </a:r>
            <a:r>
              <a:rPr lang="en-US" sz="1000" i="1" dirty="0">
                <a:solidFill>
                  <a:schemeClr val="bg1">
                    <a:lumMod val="50000"/>
                  </a:schemeClr>
                </a:solidFill>
              </a:rPr>
              <a:t>Available from </a:t>
            </a:r>
            <a:r>
              <a:rPr lang="en-US" sz="1000" dirty="0">
                <a:solidFill>
                  <a:schemeClr val="bg1">
                    <a:lumMod val="50000"/>
                  </a:schemeClr>
                </a:solidFill>
              </a:rPr>
              <a:t>https://www.dea.gov/sites/default/files/2018-07/hq092216_attach.pdf.  </a:t>
            </a:r>
            <a:r>
              <a:rPr lang="en-US" sz="1000" i="1" dirty="0">
                <a:solidFill>
                  <a:schemeClr val="bg1">
                    <a:lumMod val="50000"/>
                  </a:schemeClr>
                </a:solidFill>
              </a:rPr>
              <a:t>Accessed on May 15, 2022.</a:t>
            </a:r>
          </a:p>
        </p:txBody>
      </p:sp>
    </p:spTree>
    <p:extLst>
      <p:ext uri="{BB962C8B-B14F-4D97-AF65-F5344CB8AC3E}">
        <p14:creationId xmlns:p14="http://schemas.microsoft.com/office/powerpoint/2010/main" val="1881352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3C08820-2FF0-4A15-9637-E3CB1CD5092F}"/>
              </a:ext>
            </a:extLst>
          </p:cNvPr>
          <p:cNvSpPr txBox="1"/>
          <p:nvPr/>
        </p:nvSpPr>
        <p:spPr>
          <a:xfrm>
            <a:off x="1811658" y="1131397"/>
            <a:ext cx="8568684" cy="1200329"/>
          </a:xfrm>
          <a:prstGeom prst="rect">
            <a:avLst/>
          </a:prstGeom>
          <a:noFill/>
        </p:spPr>
        <p:txBody>
          <a:bodyPr wrap="square" rtlCol="0">
            <a:spAutoFit/>
          </a:bodyPr>
          <a:lstStyle/>
          <a:p>
            <a:pPr algn="ctr"/>
            <a:r>
              <a:rPr lang="en-US" sz="7200" dirty="0">
                <a:solidFill>
                  <a:srgbClr val="FFC000"/>
                </a:solidFill>
                <a:effectLst>
                  <a:outerShdw blurRad="38100" dist="25400" dir="2700000" algn="tl" rotWithShape="0">
                    <a:prstClr val="black">
                      <a:alpha val="79000"/>
                    </a:prstClr>
                  </a:outerShdw>
                </a:effectLst>
                <a:latin typeface="Vollkorn Italic" panose="02000503070000090003" pitchFamily="2" charset="0"/>
              </a:rPr>
              <a:t>Questions?</a:t>
            </a:r>
            <a:endParaRPr lang="en-US" sz="7200" dirty="0">
              <a:solidFill>
                <a:srgbClr val="FFC000"/>
              </a:solidFill>
              <a:effectLst>
                <a:outerShdw blurRad="38100" dist="25400" dir="2700000" algn="tl" rotWithShape="0">
                  <a:prstClr val="black">
                    <a:alpha val="79000"/>
                  </a:prstClr>
                </a:outerShdw>
              </a:effectLst>
              <a:latin typeface="Harvest" pitchFamily="2" charset="0"/>
            </a:endParaRPr>
          </a:p>
        </p:txBody>
      </p:sp>
      <p:sp>
        <p:nvSpPr>
          <p:cNvPr id="4" name="TextBox 3">
            <a:extLst>
              <a:ext uri="{FF2B5EF4-FFF2-40B4-BE49-F238E27FC236}">
                <a16:creationId xmlns:a16="http://schemas.microsoft.com/office/drawing/2014/main" id="{FAD64DB4-80A5-4D4A-96B6-2E1776F9322B}"/>
              </a:ext>
            </a:extLst>
          </p:cNvPr>
          <p:cNvSpPr txBox="1"/>
          <p:nvPr/>
        </p:nvSpPr>
        <p:spPr>
          <a:xfrm>
            <a:off x="877455" y="4305002"/>
            <a:ext cx="3408218" cy="1569660"/>
          </a:xfrm>
          <a:prstGeom prst="rect">
            <a:avLst/>
          </a:prstGeom>
          <a:noFill/>
        </p:spPr>
        <p:txBody>
          <a:bodyPr wrap="square" rtlCol="0">
            <a:spAutoFit/>
          </a:bodyPr>
          <a:lstStyle/>
          <a:p>
            <a:pPr algn="ctr"/>
            <a:r>
              <a:rPr lang="en-US" sz="4800" dirty="0">
                <a:solidFill>
                  <a:schemeClr val="accent5"/>
                </a:solidFill>
                <a:effectLst>
                  <a:outerShdw blurRad="38100" dist="25400" dir="2700000" algn="tl" rotWithShape="0">
                    <a:prstClr val="black">
                      <a:alpha val="79000"/>
                    </a:prstClr>
                  </a:outerShdw>
                </a:effectLst>
                <a:latin typeface="Vollkorn Italic" panose="02000503070000090003" pitchFamily="2" charset="0"/>
              </a:rPr>
              <a:t>Thank you for all you do!</a:t>
            </a:r>
            <a:endParaRPr lang="en-US" sz="4800" dirty="0">
              <a:solidFill>
                <a:schemeClr val="accent5"/>
              </a:solidFill>
              <a:effectLst>
                <a:outerShdw blurRad="38100" dist="25400" dir="2700000" algn="tl" rotWithShape="0">
                  <a:prstClr val="black">
                    <a:alpha val="79000"/>
                  </a:prstClr>
                </a:outerShdw>
              </a:effectLst>
              <a:latin typeface="Harvest" pitchFamily="2" charset="0"/>
            </a:endParaRPr>
          </a:p>
        </p:txBody>
      </p:sp>
    </p:spTree>
    <p:extLst>
      <p:ext uri="{BB962C8B-B14F-4D97-AF65-F5344CB8AC3E}">
        <p14:creationId xmlns:p14="http://schemas.microsoft.com/office/powerpoint/2010/main" val="152135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3C08820-2FF0-4A15-9637-E3CB1CD5092F}"/>
              </a:ext>
            </a:extLst>
          </p:cNvPr>
          <p:cNvSpPr txBox="1"/>
          <p:nvPr/>
        </p:nvSpPr>
        <p:spPr>
          <a:xfrm>
            <a:off x="1811658" y="882012"/>
            <a:ext cx="8568684" cy="1200329"/>
          </a:xfrm>
          <a:prstGeom prst="rect">
            <a:avLst/>
          </a:prstGeom>
          <a:noFill/>
        </p:spPr>
        <p:txBody>
          <a:bodyPr wrap="square" rtlCol="0">
            <a:spAutoFit/>
          </a:bodyPr>
          <a:lstStyle/>
          <a:p>
            <a:pPr algn="ctr"/>
            <a:r>
              <a:rPr lang="en-US" sz="7200" dirty="0">
                <a:solidFill>
                  <a:schemeClr val="accent2"/>
                </a:solidFill>
                <a:effectLst>
                  <a:outerShdw blurRad="38100" dist="25400" dir="2700000" algn="tl" rotWithShape="0">
                    <a:prstClr val="black">
                      <a:alpha val="79000"/>
                    </a:prstClr>
                  </a:outerShdw>
                </a:effectLst>
                <a:latin typeface="Vollkorn Italic" panose="02000503070000090003" pitchFamily="2" charset="0"/>
              </a:rPr>
              <a:t>A look at vape…</a:t>
            </a:r>
            <a:endParaRPr lang="en-US" sz="7200" dirty="0">
              <a:solidFill>
                <a:schemeClr val="accent2"/>
              </a:solidFill>
              <a:effectLst>
                <a:outerShdw blurRad="38100" dist="25400" dir="2700000" algn="tl" rotWithShape="0">
                  <a:prstClr val="black">
                    <a:alpha val="79000"/>
                  </a:prstClr>
                </a:outerShdw>
              </a:effectLst>
              <a:latin typeface="Harvest" pitchFamily="2" charset="0"/>
            </a:endParaRPr>
          </a:p>
        </p:txBody>
      </p:sp>
    </p:spTree>
    <p:extLst>
      <p:ext uri="{BB962C8B-B14F-4D97-AF65-F5344CB8AC3E}">
        <p14:creationId xmlns:p14="http://schemas.microsoft.com/office/powerpoint/2010/main" val="302073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F1D5107-465A-46D0-8278-6EE2B428BC62}"/>
              </a:ext>
            </a:extLst>
          </p:cNvPr>
          <p:cNvSpPr/>
          <p:nvPr/>
        </p:nvSpPr>
        <p:spPr>
          <a:xfrm>
            <a:off x="1009801" y="1414934"/>
            <a:ext cx="11062127" cy="4537899"/>
          </a:xfrm>
          <a:prstGeom prst="rect">
            <a:avLst/>
          </a:prstGeom>
          <a:solidFill>
            <a:schemeClr val="dk1">
              <a:alpha val="48000"/>
            </a:schemeClr>
          </a:solidFill>
          <a:ln w="25400">
            <a:solidFill>
              <a:schemeClr val="tx1">
                <a:lumMod val="95000"/>
                <a:lumOff val="5000"/>
              </a:schemeClr>
            </a:solidFill>
          </a:ln>
          <a:effectLst>
            <a:outerShdw blurRad="101600" dist="38100" dir="5400000" algn="t" rotWithShape="0">
              <a:prstClr val="black">
                <a:alpha val="8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489D26-B7F1-4487-AAD3-8F1682EC6980}"/>
              </a:ext>
            </a:extLst>
          </p:cNvPr>
          <p:cNvSpPr/>
          <p:nvPr/>
        </p:nvSpPr>
        <p:spPr>
          <a:xfrm>
            <a:off x="4" y="0"/>
            <a:ext cx="898963" cy="6858000"/>
          </a:xfrm>
          <a:prstGeom prst="rect">
            <a:avLst/>
          </a:prstGeom>
          <a:solidFill>
            <a:schemeClr val="dk1">
              <a:alpha val="94000"/>
            </a:schemeClr>
          </a:solidFill>
          <a:ln w="25400">
            <a:noFill/>
          </a:ln>
          <a:effectLst>
            <a:outerShdw blurRad="101600" dist="38100" algn="l" rotWithShape="0">
              <a:prstClr val="black">
                <a:alpha val="77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786210-B3F2-4EC2-9B51-66BC0692EB53}"/>
              </a:ext>
            </a:extLst>
          </p:cNvPr>
          <p:cNvSpPr txBox="1"/>
          <p:nvPr/>
        </p:nvSpPr>
        <p:spPr>
          <a:xfrm>
            <a:off x="67941" y="1168281"/>
            <a:ext cx="738664" cy="5389534"/>
          </a:xfrm>
          <a:prstGeom prst="rect">
            <a:avLst/>
          </a:prstGeom>
          <a:noFill/>
        </p:spPr>
        <p:txBody>
          <a:bodyPr vert="vert270" wrap="square" rtlCol="0">
            <a:spAutoFit/>
          </a:bodyPr>
          <a:lstStyle/>
          <a:p>
            <a:pPr algn="ctr">
              <a:spcAft>
                <a:spcPts val="1200"/>
              </a:spcAft>
            </a:pPr>
            <a:r>
              <a:rPr lang="en-US" sz="3600" dirty="0">
                <a:solidFill>
                  <a:schemeClr val="bg1">
                    <a:lumMod val="75000"/>
                    <a:alpha val="24000"/>
                  </a:schemeClr>
                </a:solidFill>
                <a:latin typeface="Harvest" pitchFamily="2" charset="0"/>
              </a:rPr>
              <a:t>What am I inhaling?</a:t>
            </a:r>
          </a:p>
        </p:txBody>
      </p:sp>
      <p:cxnSp>
        <p:nvCxnSpPr>
          <p:cNvPr id="11" name="Straight Connector 10">
            <a:extLst>
              <a:ext uri="{FF2B5EF4-FFF2-40B4-BE49-F238E27FC236}">
                <a16:creationId xmlns:a16="http://schemas.microsoft.com/office/drawing/2014/main" id="{A39E419C-198A-4553-B58F-408BBB3E0F54}"/>
              </a:ext>
            </a:extLst>
          </p:cNvPr>
          <p:cNvCxnSpPr/>
          <p:nvPr/>
        </p:nvCxnSpPr>
        <p:spPr>
          <a:xfrm>
            <a:off x="898967" y="0"/>
            <a:ext cx="0" cy="6858000"/>
          </a:xfrm>
          <a:prstGeom prst="line">
            <a:avLst/>
          </a:prstGeom>
          <a:ln w="19050">
            <a:solidFill>
              <a:schemeClr val="bg2">
                <a:lumMod val="25000"/>
                <a:alpha val="56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C799B-28CE-4171-B62D-CEE5DB78EEA8}"/>
              </a:ext>
            </a:extLst>
          </p:cNvPr>
          <p:cNvCxnSpPr>
            <a:cxnSpLocks/>
          </p:cNvCxnSpPr>
          <p:nvPr/>
        </p:nvCxnSpPr>
        <p:spPr>
          <a:xfrm>
            <a:off x="18476" y="905167"/>
            <a:ext cx="7407560" cy="0"/>
          </a:xfrm>
          <a:prstGeom prst="line">
            <a:avLst/>
          </a:prstGeom>
          <a:ln w="38100">
            <a:solidFill>
              <a:schemeClr val="tx1">
                <a:lumMod val="75000"/>
                <a:lumOff val="25000"/>
              </a:schemeClr>
            </a:solidFill>
          </a:ln>
          <a:effectLst>
            <a:outerShdw blurRad="50800" dist="38100" dir="5400000" algn="t" rotWithShape="0">
              <a:prstClr val="black">
                <a:alpha val="68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17574D4-78C6-4AEA-93C0-FE446017AB6C}"/>
              </a:ext>
            </a:extLst>
          </p:cNvPr>
          <p:cNvSpPr txBox="1"/>
          <p:nvPr/>
        </p:nvSpPr>
        <p:spPr>
          <a:xfrm>
            <a:off x="1366982" y="92673"/>
            <a:ext cx="7121236" cy="923330"/>
          </a:xfrm>
          <a:prstGeom prst="rect">
            <a:avLst/>
          </a:prstGeom>
          <a:noFill/>
        </p:spPr>
        <p:txBody>
          <a:bodyPr wrap="square" rtlCol="0">
            <a:spAutoFit/>
          </a:bodyPr>
          <a:lstStyle/>
          <a:p>
            <a:r>
              <a:rPr lang="en-US" sz="5400" dirty="0">
                <a:solidFill>
                  <a:srgbClr val="FFC000"/>
                </a:solidFill>
                <a:effectLst>
                  <a:outerShdw blurRad="38100" dist="25400" dir="2700000" algn="tl" rotWithShape="0">
                    <a:prstClr val="black">
                      <a:alpha val="79000"/>
                    </a:prstClr>
                  </a:outerShdw>
                </a:effectLst>
                <a:latin typeface="Harvest" pitchFamily="2" charset="0"/>
              </a:rPr>
              <a:t>90% is VG and/or PG</a:t>
            </a:r>
          </a:p>
        </p:txBody>
      </p:sp>
      <p:sp>
        <p:nvSpPr>
          <p:cNvPr id="15" name="TextBox 14">
            <a:extLst>
              <a:ext uri="{FF2B5EF4-FFF2-40B4-BE49-F238E27FC236}">
                <a16:creationId xmlns:a16="http://schemas.microsoft.com/office/drawing/2014/main" id="{D89743A1-C3A9-4C18-A30A-F9972B969E5A}"/>
              </a:ext>
            </a:extLst>
          </p:cNvPr>
          <p:cNvSpPr txBox="1"/>
          <p:nvPr/>
        </p:nvSpPr>
        <p:spPr>
          <a:xfrm>
            <a:off x="2493777" y="3963766"/>
            <a:ext cx="5427473" cy="1569660"/>
          </a:xfrm>
          <a:prstGeom prst="rect">
            <a:avLst/>
          </a:prstGeom>
          <a:noFill/>
        </p:spPr>
        <p:txBody>
          <a:bodyPr wrap="square" rtlCol="0">
            <a:spAutoFit/>
          </a:bodyPr>
          <a:lstStyle/>
          <a:p>
            <a:pPr>
              <a:spcAft>
                <a:spcPts val="3000"/>
              </a:spcAft>
            </a:pPr>
            <a:r>
              <a:rPr lang="en-US" sz="2400" b="1" dirty="0">
                <a:solidFill>
                  <a:schemeClr val="bg1">
                    <a:lumMod val="75000"/>
                  </a:schemeClr>
                </a:solidFill>
              </a:rPr>
              <a:t>However, they create toxic pulmonary irritants and carcinogens when </a:t>
            </a:r>
            <a:r>
              <a:rPr lang="en-US" sz="2400" b="1" dirty="0">
                <a:solidFill>
                  <a:srgbClr val="C00000"/>
                </a:solidFill>
              </a:rPr>
              <a:t>heated</a:t>
            </a:r>
            <a:r>
              <a:rPr lang="en-US" sz="2400" b="1" dirty="0">
                <a:solidFill>
                  <a:schemeClr val="bg1">
                    <a:lumMod val="75000"/>
                  </a:schemeClr>
                </a:solidFill>
              </a:rPr>
              <a:t>, including formaldehyde, acetaldehyde, and acrolein.</a:t>
            </a:r>
            <a:r>
              <a:rPr lang="en-US" sz="2400" baseline="30000" dirty="0">
                <a:solidFill>
                  <a:schemeClr val="bg1">
                    <a:lumMod val="75000"/>
                  </a:schemeClr>
                </a:solidFill>
              </a:rPr>
              <a:t>1</a:t>
            </a:r>
            <a:endParaRPr lang="en-US" sz="2400" baseline="30000" dirty="0">
              <a:solidFill>
                <a:schemeClr val="tx2">
                  <a:lumMod val="60000"/>
                  <a:lumOff val="40000"/>
                </a:schemeClr>
              </a:solidFill>
            </a:endParaRPr>
          </a:p>
        </p:txBody>
      </p:sp>
      <p:sp>
        <p:nvSpPr>
          <p:cNvPr id="10" name="Rectangle 9">
            <a:extLst>
              <a:ext uri="{FF2B5EF4-FFF2-40B4-BE49-F238E27FC236}">
                <a16:creationId xmlns:a16="http://schemas.microsoft.com/office/drawing/2014/main" id="{730081B1-2347-4EB4-B0A2-21FA1C28EC01}"/>
              </a:ext>
            </a:extLst>
          </p:cNvPr>
          <p:cNvSpPr/>
          <p:nvPr/>
        </p:nvSpPr>
        <p:spPr>
          <a:xfrm>
            <a:off x="18476" y="6351765"/>
            <a:ext cx="12173524" cy="506236"/>
          </a:xfrm>
          <a:prstGeom prst="rect">
            <a:avLst/>
          </a:prstGeom>
          <a:solidFill>
            <a:schemeClr val="dk1">
              <a:alpha val="42000"/>
            </a:schemeClr>
          </a:solidFill>
          <a:ln w="25400">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E7ED5F-9382-4DBD-AB77-6B5CC383ACED}"/>
              </a:ext>
            </a:extLst>
          </p:cNvPr>
          <p:cNvSpPr txBox="1"/>
          <p:nvPr/>
        </p:nvSpPr>
        <p:spPr>
          <a:xfrm>
            <a:off x="1009801" y="6418783"/>
            <a:ext cx="11067978" cy="369332"/>
          </a:xfrm>
          <a:prstGeom prst="rect">
            <a:avLst/>
          </a:prstGeom>
          <a:noFill/>
        </p:spPr>
        <p:txBody>
          <a:bodyPr wrap="square" rtlCol="0">
            <a:spAutoFit/>
          </a:bodyPr>
          <a:lstStyle/>
          <a:p>
            <a:pPr marL="228600" indent="-228600">
              <a:spcAft>
                <a:spcPts val="300"/>
              </a:spcAft>
              <a:buAutoNum type="arabicPlain"/>
            </a:pPr>
            <a:r>
              <a:rPr lang="en-US" sz="900" b="0" i="0" dirty="0">
                <a:solidFill>
                  <a:schemeClr val="bg1">
                    <a:lumMod val="75000"/>
                  </a:schemeClr>
                </a:solidFill>
                <a:effectLst/>
                <a:latin typeface="Open Sans" panose="020B0606030504020204" pitchFamily="34" charset="0"/>
              </a:rPr>
              <a:t>Cao DJ, </a:t>
            </a:r>
            <a:r>
              <a:rPr lang="en-US" sz="900" b="0" i="0" dirty="0" err="1">
                <a:solidFill>
                  <a:schemeClr val="bg1">
                    <a:lumMod val="75000"/>
                  </a:schemeClr>
                </a:solidFill>
                <a:effectLst/>
                <a:latin typeface="Open Sans" panose="020B0606030504020204" pitchFamily="34" charset="0"/>
              </a:rPr>
              <a:t>Aldy</a:t>
            </a:r>
            <a:r>
              <a:rPr lang="en-US" sz="900" b="0" i="0" dirty="0">
                <a:solidFill>
                  <a:schemeClr val="bg1">
                    <a:lumMod val="75000"/>
                  </a:schemeClr>
                </a:solidFill>
                <a:effectLst/>
                <a:latin typeface="Open Sans" panose="020B0606030504020204" pitchFamily="34" charset="0"/>
              </a:rPr>
              <a:t> K, Hsu S, </a:t>
            </a:r>
            <a:r>
              <a:rPr lang="en-US" sz="900" b="0" i="1" dirty="0">
                <a:solidFill>
                  <a:schemeClr val="bg1">
                    <a:lumMod val="75000"/>
                  </a:schemeClr>
                </a:solidFill>
                <a:effectLst/>
                <a:latin typeface="Open Sans" panose="020B0606030504020204" pitchFamily="34" charset="0"/>
              </a:rPr>
              <a:t>et a</a:t>
            </a:r>
            <a:r>
              <a:rPr lang="en-US" sz="900" b="0" i="0" dirty="0">
                <a:solidFill>
                  <a:schemeClr val="bg1">
                    <a:lumMod val="75000"/>
                  </a:schemeClr>
                </a:solidFill>
                <a:effectLst/>
                <a:latin typeface="Open Sans" panose="020B0606030504020204" pitchFamily="34" charset="0"/>
              </a:rPr>
              <a:t>l. Review of Health Consequences of Electronic Cigarettes and the Outbreak of Electronic Cigarette, or Vaping, Product Use-Associated Lung Injury. </a:t>
            </a:r>
            <a:r>
              <a:rPr lang="en-US" sz="900" b="0" i="1" dirty="0">
                <a:solidFill>
                  <a:schemeClr val="bg1">
                    <a:lumMod val="75000"/>
                  </a:schemeClr>
                </a:solidFill>
                <a:effectLst/>
                <a:latin typeface="Open Sans" panose="020B0606030504020204" pitchFamily="34" charset="0"/>
              </a:rPr>
              <a:t>J Med </a:t>
            </a:r>
            <a:r>
              <a:rPr lang="en-US" sz="900" b="0" i="1" dirty="0" err="1">
                <a:solidFill>
                  <a:schemeClr val="bg1">
                    <a:lumMod val="75000"/>
                  </a:schemeClr>
                </a:solidFill>
                <a:effectLst/>
                <a:latin typeface="Open Sans" panose="020B0606030504020204" pitchFamily="34" charset="0"/>
              </a:rPr>
              <a:t>Toxicol</a:t>
            </a:r>
            <a:r>
              <a:rPr lang="en-US" sz="900" b="0" i="0" dirty="0">
                <a:solidFill>
                  <a:schemeClr val="bg1">
                    <a:lumMod val="75000"/>
                  </a:schemeClr>
                </a:solidFill>
                <a:effectLst/>
                <a:latin typeface="Open Sans" panose="020B0606030504020204" pitchFamily="34" charset="0"/>
              </a:rPr>
              <a:t>. 2020;16(3):295-310. doi:10.1007/s13181-020-00772-w</a:t>
            </a:r>
          </a:p>
        </p:txBody>
      </p:sp>
      <p:sp>
        <p:nvSpPr>
          <p:cNvPr id="13" name="TextBox 12">
            <a:extLst>
              <a:ext uri="{FF2B5EF4-FFF2-40B4-BE49-F238E27FC236}">
                <a16:creationId xmlns:a16="http://schemas.microsoft.com/office/drawing/2014/main" id="{598A2E6A-7C3E-4F78-8A3F-CCEDDA7AC9A6}"/>
              </a:ext>
            </a:extLst>
          </p:cNvPr>
          <p:cNvSpPr txBox="1"/>
          <p:nvPr/>
        </p:nvSpPr>
        <p:spPr>
          <a:xfrm>
            <a:off x="1366982" y="1800542"/>
            <a:ext cx="6229970" cy="1692771"/>
          </a:xfrm>
          <a:prstGeom prst="rect">
            <a:avLst/>
          </a:prstGeom>
          <a:noFill/>
        </p:spPr>
        <p:txBody>
          <a:bodyPr wrap="square" rtlCol="0">
            <a:spAutoFit/>
          </a:bodyPr>
          <a:lstStyle/>
          <a:p>
            <a:pPr>
              <a:spcAft>
                <a:spcPts val="3000"/>
              </a:spcAft>
            </a:pPr>
            <a:r>
              <a:rPr lang="en-US" sz="2600" b="1" dirty="0">
                <a:solidFill>
                  <a:schemeClr val="accent6">
                    <a:lumMod val="60000"/>
                    <a:lumOff val="40000"/>
                  </a:schemeClr>
                </a:solidFill>
              </a:rPr>
              <a:t>Substances such as vegetable glycerin (VG) and propylene glycol (PG) are consider safe in low concentrations for food, drinks, skin care, and even medications. </a:t>
            </a:r>
            <a:endParaRPr lang="en-US" sz="2600" baseline="30000" dirty="0">
              <a:solidFill>
                <a:schemeClr val="accent6">
                  <a:lumMod val="60000"/>
                  <a:lumOff val="40000"/>
                </a:schemeClr>
              </a:solidFill>
            </a:endParaRPr>
          </a:p>
        </p:txBody>
      </p:sp>
      <p:pic>
        <p:nvPicPr>
          <p:cNvPr id="8" name="Picture 7" descr="A picture containing text&#10;&#10;Description automatically generated">
            <a:extLst>
              <a:ext uri="{FF2B5EF4-FFF2-40B4-BE49-F238E27FC236}">
                <a16:creationId xmlns:a16="http://schemas.microsoft.com/office/drawing/2014/main" id="{FC86D658-E4A0-43C1-A63F-A8FE9A32B7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3081" y="1659142"/>
            <a:ext cx="4038741" cy="40494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16" name="Straight Connector 15">
            <a:extLst>
              <a:ext uri="{FF2B5EF4-FFF2-40B4-BE49-F238E27FC236}">
                <a16:creationId xmlns:a16="http://schemas.microsoft.com/office/drawing/2014/main" id="{50EFD9C4-AF0E-4602-8E56-2A349406B5E2}"/>
              </a:ext>
            </a:extLst>
          </p:cNvPr>
          <p:cNvCxnSpPr/>
          <p:nvPr/>
        </p:nvCxnSpPr>
        <p:spPr>
          <a:xfrm>
            <a:off x="2349548" y="3937153"/>
            <a:ext cx="0" cy="1544559"/>
          </a:xfrm>
          <a:prstGeom prst="line">
            <a:avLst/>
          </a:prstGeom>
          <a:ln w="66675">
            <a:solidFill>
              <a:schemeClr val="accent6">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pic>
        <p:nvPicPr>
          <p:cNvPr id="18" name="Graphic 17" descr="Danger with solid fill">
            <a:extLst>
              <a:ext uri="{FF2B5EF4-FFF2-40B4-BE49-F238E27FC236}">
                <a16:creationId xmlns:a16="http://schemas.microsoft.com/office/drawing/2014/main" id="{53A4726F-92B4-4236-B75D-D1AA924435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86265" y="4252232"/>
            <a:ext cx="914400" cy="914400"/>
          </a:xfrm>
          <a:prstGeom prst="rect">
            <a:avLst/>
          </a:prstGeom>
          <a:effectLst>
            <a:outerShdw blurRad="50800" dist="38100" dir="2700000" algn="tl" rotWithShape="0">
              <a:prstClr val="black">
                <a:alpha val="69000"/>
              </a:prstClr>
            </a:outerShdw>
          </a:effectLst>
        </p:spPr>
      </p:pic>
    </p:spTree>
    <p:extLst>
      <p:ext uri="{BB962C8B-B14F-4D97-AF65-F5344CB8AC3E}">
        <p14:creationId xmlns:p14="http://schemas.microsoft.com/office/powerpoint/2010/main" val="148541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BE967DF-66B9-4E21-AC4C-ABEDB7DC10E4}"/>
              </a:ext>
            </a:extLst>
          </p:cNvPr>
          <p:cNvSpPr/>
          <p:nvPr/>
        </p:nvSpPr>
        <p:spPr>
          <a:xfrm>
            <a:off x="18476" y="6418783"/>
            <a:ext cx="12173524" cy="439217"/>
          </a:xfrm>
          <a:prstGeom prst="rect">
            <a:avLst/>
          </a:prstGeom>
          <a:solidFill>
            <a:schemeClr val="dk1">
              <a:alpha val="42000"/>
            </a:schemeClr>
          </a:solidFill>
          <a:ln w="25400">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F1D5107-465A-46D0-8278-6EE2B428BC62}"/>
              </a:ext>
            </a:extLst>
          </p:cNvPr>
          <p:cNvSpPr/>
          <p:nvPr/>
        </p:nvSpPr>
        <p:spPr>
          <a:xfrm>
            <a:off x="898966" y="1293093"/>
            <a:ext cx="11293033" cy="4313379"/>
          </a:xfrm>
          <a:prstGeom prst="rect">
            <a:avLst/>
          </a:prstGeom>
          <a:solidFill>
            <a:schemeClr val="dk1">
              <a:alpha val="48000"/>
            </a:schemeClr>
          </a:solidFill>
          <a:ln w="25400">
            <a:solidFill>
              <a:schemeClr val="tx1">
                <a:lumMod val="95000"/>
                <a:lumOff val="5000"/>
              </a:schemeClr>
            </a:solidFill>
          </a:ln>
          <a:effectLst>
            <a:outerShdw blurRad="101600" dist="38100" dir="5400000" algn="t" rotWithShape="0">
              <a:prstClr val="black">
                <a:alpha val="8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489D26-B7F1-4487-AAD3-8F1682EC6980}"/>
              </a:ext>
            </a:extLst>
          </p:cNvPr>
          <p:cNvSpPr/>
          <p:nvPr/>
        </p:nvSpPr>
        <p:spPr>
          <a:xfrm>
            <a:off x="4" y="0"/>
            <a:ext cx="898963" cy="6858000"/>
          </a:xfrm>
          <a:prstGeom prst="rect">
            <a:avLst/>
          </a:prstGeom>
          <a:solidFill>
            <a:schemeClr val="dk1">
              <a:alpha val="94000"/>
            </a:schemeClr>
          </a:solidFill>
          <a:ln w="25400">
            <a:noFill/>
          </a:ln>
          <a:effectLst>
            <a:outerShdw blurRad="101600" dist="38100" algn="l" rotWithShape="0">
              <a:prstClr val="black">
                <a:alpha val="77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39E419C-198A-4553-B58F-408BBB3E0F54}"/>
              </a:ext>
            </a:extLst>
          </p:cNvPr>
          <p:cNvCxnSpPr/>
          <p:nvPr/>
        </p:nvCxnSpPr>
        <p:spPr>
          <a:xfrm>
            <a:off x="898967" y="0"/>
            <a:ext cx="0" cy="6858000"/>
          </a:xfrm>
          <a:prstGeom prst="line">
            <a:avLst/>
          </a:prstGeom>
          <a:ln w="19050">
            <a:solidFill>
              <a:schemeClr val="bg2">
                <a:lumMod val="25000"/>
                <a:alpha val="56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C799B-28CE-4171-B62D-CEE5DB78EEA8}"/>
              </a:ext>
            </a:extLst>
          </p:cNvPr>
          <p:cNvCxnSpPr>
            <a:cxnSpLocks/>
          </p:cNvCxnSpPr>
          <p:nvPr/>
        </p:nvCxnSpPr>
        <p:spPr>
          <a:xfrm>
            <a:off x="18476" y="905167"/>
            <a:ext cx="9199415" cy="0"/>
          </a:xfrm>
          <a:prstGeom prst="line">
            <a:avLst/>
          </a:prstGeom>
          <a:ln w="38100">
            <a:solidFill>
              <a:schemeClr val="tx1">
                <a:lumMod val="75000"/>
                <a:lumOff val="25000"/>
              </a:schemeClr>
            </a:solidFill>
          </a:ln>
          <a:effectLst>
            <a:outerShdw blurRad="50800" dist="38100" dir="5400000" algn="t" rotWithShape="0">
              <a:prstClr val="black">
                <a:alpha val="68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17574D4-78C6-4AEA-93C0-FE446017AB6C}"/>
              </a:ext>
            </a:extLst>
          </p:cNvPr>
          <p:cNvSpPr txBox="1"/>
          <p:nvPr/>
        </p:nvSpPr>
        <p:spPr>
          <a:xfrm>
            <a:off x="1366981" y="92673"/>
            <a:ext cx="9531927" cy="923330"/>
          </a:xfrm>
          <a:prstGeom prst="rect">
            <a:avLst/>
          </a:prstGeom>
          <a:noFill/>
        </p:spPr>
        <p:txBody>
          <a:bodyPr wrap="square" rtlCol="0">
            <a:spAutoFit/>
          </a:bodyPr>
          <a:lstStyle/>
          <a:p>
            <a:r>
              <a:rPr lang="en-US" sz="5400" dirty="0">
                <a:solidFill>
                  <a:srgbClr val="FFC000"/>
                </a:solidFill>
                <a:effectLst>
                  <a:outerShdw blurRad="38100" dist="25400" dir="2700000" algn="tl" rotWithShape="0">
                    <a:prstClr val="black">
                      <a:alpha val="79000"/>
                    </a:prstClr>
                  </a:outerShdw>
                </a:effectLst>
                <a:latin typeface="Harvest" pitchFamily="2" charset="0"/>
              </a:rPr>
              <a:t>What’s </a:t>
            </a:r>
            <a:r>
              <a:rPr lang="en-US" sz="5400" dirty="0">
                <a:solidFill>
                  <a:schemeClr val="accent2"/>
                </a:solidFill>
                <a:effectLst>
                  <a:outerShdw blurRad="38100" dist="25400" dir="2700000" algn="tl" rotWithShape="0">
                    <a:prstClr val="black">
                      <a:alpha val="79000"/>
                    </a:prstClr>
                  </a:outerShdw>
                </a:effectLst>
                <a:latin typeface="Harvest" pitchFamily="2" charset="0"/>
              </a:rPr>
              <a:t>really</a:t>
            </a:r>
            <a:r>
              <a:rPr lang="en-US" sz="5400" dirty="0">
                <a:solidFill>
                  <a:srgbClr val="FFC000"/>
                </a:solidFill>
                <a:effectLst>
                  <a:outerShdw blurRad="38100" dist="25400" dir="2700000" algn="tl" rotWithShape="0">
                    <a:prstClr val="black">
                      <a:alpha val="79000"/>
                    </a:prstClr>
                  </a:outerShdw>
                </a:effectLst>
                <a:latin typeface="Harvest" pitchFamily="2" charset="0"/>
              </a:rPr>
              <a:t> in vape juice?</a:t>
            </a:r>
          </a:p>
        </p:txBody>
      </p:sp>
      <p:sp>
        <p:nvSpPr>
          <p:cNvPr id="15" name="TextBox 14">
            <a:extLst>
              <a:ext uri="{FF2B5EF4-FFF2-40B4-BE49-F238E27FC236}">
                <a16:creationId xmlns:a16="http://schemas.microsoft.com/office/drawing/2014/main" id="{D89743A1-C3A9-4C18-A30A-F9972B969E5A}"/>
              </a:ext>
            </a:extLst>
          </p:cNvPr>
          <p:cNvSpPr txBox="1"/>
          <p:nvPr/>
        </p:nvSpPr>
        <p:spPr>
          <a:xfrm>
            <a:off x="1078137" y="1756801"/>
            <a:ext cx="4180924" cy="1077218"/>
          </a:xfrm>
          <a:prstGeom prst="rect">
            <a:avLst/>
          </a:prstGeom>
          <a:noFill/>
        </p:spPr>
        <p:txBody>
          <a:bodyPr wrap="square" rtlCol="0">
            <a:spAutoFit/>
          </a:bodyPr>
          <a:lstStyle/>
          <a:p>
            <a:r>
              <a:rPr lang="en-US" sz="3200" b="1" dirty="0">
                <a:solidFill>
                  <a:srgbClr val="FFC000"/>
                </a:solidFill>
                <a:latin typeface="Vollkorn Italic" panose="02000503070000090003" pitchFamily="2" charset="0"/>
              </a:rPr>
              <a:t>Maybe not so harmless</a:t>
            </a:r>
          </a:p>
          <a:p>
            <a:pPr>
              <a:spcAft>
                <a:spcPts val="1200"/>
              </a:spcAft>
            </a:pPr>
            <a:r>
              <a:rPr lang="en-US" sz="3200" b="1" dirty="0">
                <a:solidFill>
                  <a:srgbClr val="FFC000"/>
                </a:solidFill>
                <a:latin typeface="Vollkorn Italic" panose="02000503070000090003" pitchFamily="2" charset="0"/>
              </a:rPr>
              <a:t>after all?</a:t>
            </a:r>
            <a:r>
              <a:rPr lang="en-US" sz="1600" b="1" dirty="0">
                <a:solidFill>
                  <a:srgbClr val="FFC000"/>
                </a:solidFill>
                <a:latin typeface="Vollkorn Italic" panose="02000503070000090003" pitchFamily="2" charset="0"/>
              </a:rPr>
              <a:t> </a:t>
            </a:r>
            <a:r>
              <a:rPr lang="en-US" sz="2400" baseline="62000" dirty="0">
                <a:solidFill>
                  <a:srgbClr val="FFC000"/>
                </a:solidFill>
              </a:rPr>
              <a:t>1</a:t>
            </a:r>
            <a:endParaRPr lang="en-US" sz="3200" baseline="62000" dirty="0">
              <a:solidFill>
                <a:srgbClr val="FFC000"/>
              </a:solidFill>
            </a:endParaRPr>
          </a:p>
        </p:txBody>
      </p:sp>
      <p:sp>
        <p:nvSpPr>
          <p:cNvPr id="9" name="TextBox 8">
            <a:extLst>
              <a:ext uri="{FF2B5EF4-FFF2-40B4-BE49-F238E27FC236}">
                <a16:creationId xmlns:a16="http://schemas.microsoft.com/office/drawing/2014/main" id="{0D6089A0-4CCE-4BF5-AF3B-D3FED0D1D202}"/>
              </a:ext>
            </a:extLst>
          </p:cNvPr>
          <p:cNvSpPr txBox="1"/>
          <p:nvPr/>
        </p:nvSpPr>
        <p:spPr>
          <a:xfrm>
            <a:off x="67941" y="1168281"/>
            <a:ext cx="738664" cy="5389534"/>
          </a:xfrm>
          <a:prstGeom prst="rect">
            <a:avLst/>
          </a:prstGeom>
          <a:noFill/>
        </p:spPr>
        <p:txBody>
          <a:bodyPr vert="vert270" wrap="square" rtlCol="0">
            <a:spAutoFit/>
          </a:bodyPr>
          <a:lstStyle/>
          <a:p>
            <a:pPr algn="ctr">
              <a:spcAft>
                <a:spcPts val="1200"/>
              </a:spcAft>
            </a:pPr>
            <a:r>
              <a:rPr lang="en-US" sz="3600" dirty="0">
                <a:solidFill>
                  <a:schemeClr val="bg1">
                    <a:lumMod val="75000"/>
                    <a:alpha val="24000"/>
                  </a:schemeClr>
                </a:solidFill>
                <a:latin typeface="Harvest" pitchFamily="2" charset="0"/>
              </a:rPr>
              <a:t>What am I really inhaling?</a:t>
            </a:r>
          </a:p>
        </p:txBody>
      </p:sp>
      <p:sp>
        <p:nvSpPr>
          <p:cNvPr id="10" name="TextBox 9">
            <a:extLst>
              <a:ext uri="{FF2B5EF4-FFF2-40B4-BE49-F238E27FC236}">
                <a16:creationId xmlns:a16="http://schemas.microsoft.com/office/drawing/2014/main" id="{42B13221-228E-4E2E-AC25-04035607DC01}"/>
              </a:ext>
            </a:extLst>
          </p:cNvPr>
          <p:cNvSpPr txBox="1"/>
          <p:nvPr/>
        </p:nvSpPr>
        <p:spPr>
          <a:xfrm>
            <a:off x="1028617" y="6500165"/>
            <a:ext cx="11067978" cy="230832"/>
          </a:xfrm>
          <a:prstGeom prst="rect">
            <a:avLst/>
          </a:prstGeom>
          <a:noFill/>
        </p:spPr>
        <p:txBody>
          <a:bodyPr wrap="square" rtlCol="0">
            <a:spAutoFit/>
          </a:bodyPr>
          <a:lstStyle/>
          <a:p>
            <a:pPr marL="228600" indent="-228600">
              <a:spcAft>
                <a:spcPts val="300"/>
              </a:spcAft>
              <a:buAutoNum type="arabicPlain"/>
            </a:pPr>
            <a:r>
              <a:rPr lang="en-US" sz="900" b="0" i="0" dirty="0">
                <a:solidFill>
                  <a:schemeClr val="bg1">
                    <a:lumMod val="75000"/>
                  </a:schemeClr>
                </a:solidFill>
                <a:effectLst/>
                <a:latin typeface="Open Sans" panose="020B0606030504020204" pitchFamily="34" charset="0"/>
              </a:rPr>
              <a:t>What's in an E-Cigarette?  American Lung Association.  </a:t>
            </a:r>
            <a:r>
              <a:rPr lang="en-US" sz="900" b="0" i="1" dirty="0">
                <a:solidFill>
                  <a:schemeClr val="bg1">
                    <a:lumMod val="75000"/>
                  </a:schemeClr>
                </a:solidFill>
                <a:effectLst/>
                <a:latin typeface="Open Sans" panose="020B0606030504020204" pitchFamily="34" charset="0"/>
              </a:rPr>
              <a:t>Last update</a:t>
            </a:r>
            <a:r>
              <a:rPr lang="en-US" sz="900" b="0" i="0" dirty="0">
                <a:solidFill>
                  <a:schemeClr val="bg1">
                    <a:lumMod val="75000"/>
                  </a:schemeClr>
                </a:solidFill>
                <a:effectLst/>
                <a:latin typeface="Open Sans" panose="020B0606030504020204" pitchFamily="34" charset="0"/>
              </a:rPr>
              <a:t>: July 13, 2020.  </a:t>
            </a:r>
            <a:r>
              <a:rPr lang="en-US" sz="900" i="1" dirty="0">
                <a:solidFill>
                  <a:schemeClr val="bg1">
                    <a:lumMod val="75000"/>
                  </a:schemeClr>
                </a:solidFill>
                <a:effectLst/>
                <a:latin typeface="Open Sans" panose="020B0606030504020204" pitchFamily="34" charset="0"/>
              </a:rPr>
              <a:t>Available from </a:t>
            </a:r>
            <a:r>
              <a:rPr lang="en-US" sz="900" b="0" i="0" dirty="0">
                <a:solidFill>
                  <a:schemeClr val="bg1">
                    <a:lumMod val="75000"/>
                  </a:schemeClr>
                </a:solidFill>
                <a:effectLst/>
                <a:latin typeface="Open Sans" panose="020B0606030504020204" pitchFamily="34" charset="0"/>
              </a:rPr>
              <a:t>https://www.lung.org/quit-smoking/e-cigarettes-vaping/whats-in-an-e-cigarette.  </a:t>
            </a:r>
            <a:r>
              <a:rPr lang="en-US" sz="900" b="0" i="1" dirty="0">
                <a:solidFill>
                  <a:schemeClr val="bg1">
                    <a:lumMod val="75000"/>
                  </a:schemeClr>
                </a:solidFill>
                <a:effectLst/>
                <a:latin typeface="Open Sans" panose="020B0606030504020204" pitchFamily="34" charset="0"/>
              </a:rPr>
              <a:t>Accessed on May 9, 2022</a:t>
            </a:r>
            <a:r>
              <a:rPr lang="en-US" sz="900" b="0" i="0" dirty="0">
                <a:solidFill>
                  <a:schemeClr val="bg1">
                    <a:lumMod val="75000"/>
                  </a:schemeClr>
                </a:solidFill>
                <a:effectLst/>
                <a:latin typeface="Open Sans" panose="020B0606030504020204" pitchFamily="34" charset="0"/>
              </a:rPr>
              <a:t>.</a:t>
            </a:r>
          </a:p>
        </p:txBody>
      </p:sp>
      <p:grpSp>
        <p:nvGrpSpPr>
          <p:cNvPr id="44" name="Group 43">
            <a:extLst>
              <a:ext uri="{FF2B5EF4-FFF2-40B4-BE49-F238E27FC236}">
                <a16:creationId xmlns:a16="http://schemas.microsoft.com/office/drawing/2014/main" id="{CA63F27E-6346-4733-9FB5-49DAEA52E324}"/>
              </a:ext>
            </a:extLst>
          </p:cNvPr>
          <p:cNvGrpSpPr/>
          <p:nvPr/>
        </p:nvGrpSpPr>
        <p:grpSpPr>
          <a:xfrm>
            <a:off x="8346588" y="1564413"/>
            <a:ext cx="2271952" cy="1958579"/>
            <a:chOff x="8081915" y="1470421"/>
            <a:chExt cx="2271952" cy="1958579"/>
          </a:xfrm>
        </p:grpSpPr>
        <p:sp>
          <p:nvSpPr>
            <p:cNvPr id="13" name="Hexagon 12">
              <a:extLst>
                <a:ext uri="{FF2B5EF4-FFF2-40B4-BE49-F238E27FC236}">
                  <a16:creationId xmlns:a16="http://schemas.microsoft.com/office/drawing/2014/main" id="{71F040A6-A63D-4733-8ECE-A7B296922478}"/>
                </a:ext>
              </a:extLst>
            </p:cNvPr>
            <p:cNvSpPr/>
            <p:nvPr/>
          </p:nvSpPr>
          <p:spPr>
            <a:xfrm>
              <a:off x="8081915" y="1470421"/>
              <a:ext cx="2271952" cy="1958579"/>
            </a:xfrm>
            <a:prstGeom prst="hexagon">
              <a:avLst/>
            </a:prstGeom>
            <a:gradFill>
              <a:gsLst>
                <a:gs pos="0">
                  <a:schemeClr val="accent1">
                    <a:satMod val="103000"/>
                    <a:lumMod val="102000"/>
                    <a:tint val="94000"/>
                    <a:alpha val="58000"/>
                  </a:schemeClr>
                </a:gs>
                <a:gs pos="50000">
                  <a:schemeClr val="accent1">
                    <a:satMod val="110000"/>
                    <a:lumMod val="100000"/>
                    <a:shade val="100000"/>
                    <a:alpha val="58000"/>
                  </a:schemeClr>
                </a:gs>
                <a:gs pos="100000">
                  <a:schemeClr val="accent1">
                    <a:lumMod val="99000"/>
                    <a:satMod val="120000"/>
                    <a:shade val="78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spcAft>
                  <a:spcPts val="600"/>
                </a:spcAft>
              </a:pPr>
              <a:endParaRPr lang="en-US" sz="1400" b="1" dirty="0"/>
            </a:p>
          </p:txBody>
        </p:sp>
        <p:sp>
          <p:nvSpPr>
            <p:cNvPr id="18" name="TextBox 17">
              <a:extLst>
                <a:ext uri="{FF2B5EF4-FFF2-40B4-BE49-F238E27FC236}">
                  <a16:creationId xmlns:a16="http://schemas.microsoft.com/office/drawing/2014/main" id="{74292DC5-EA9A-44D8-96C4-9FD7DD923F18}"/>
                </a:ext>
              </a:extLst>
            </p:cNvPr>
            <p:cNvSpPr txBox="1"/>
            <p:nvPr/>
          </p:nvSpPr>
          <p:spPr>
            <a:xfrm>
              <a:off x="8332646" y="1777104"/>
              <a:ext cx="176406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Propylene glycol</a:t>
              </a:r>
            </a:p>
          </p:txBody>
        </p:sp>
        <p:sp>
          <p:nvSpPr>
            <p:cNvPr id="19" name="TextBox 18">
              <a:extLst>
                <a:ext uri="{FF2B5EF4-FFF2-40B4-BE49-F238E27FC236}">
                  <a16:creationId xmlns:a16="http://schemas.microsoft.com/office/drawing/2014/main" id="{DB6035B2-38C5-4E49-A2D4-A69CB55F0C5A}"/>
                </a:ext>
              </a:extLst>
            </p:cNvPr>
            <p:cNvSpPr txBox="1"/>
            <p:nvPr/>
          </p:nvSpPr>
          <p:spPr>
            <a:xfrm>
              <a:off x="8474406" y="2160284"/>
              <a:ext cx="1764060"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white"/>
                  </a:solidFill>
                  <a:effectLst/>
                  <a:uLnTx/>
                  <a:uFillTx/>
                  <a:latin typeface="Calibri" panose="020F0502020204030204"/>
                  <a:ea typeface="+mn-ea"/>
                  <a:cs typeface="+mn-cs"/>
                </a:rPr>
                <a:t>In food, but also antifreeze, paint solvent, and artificial smoke in fog machines.</a:t>
              </a:r>
            </a:p>
          </p:txBody>
        </p:sp>
      </p:grpSp>
      <p:grpSp>
        <p:nvGrpSpPr>
          <p:cNvPr id="45" name="Group 44">
            <a:extLst>
              <a:ext uri="{FF2B5EF4-FFF2-40B4-BE49-F238E27FC236}">
                <a16:creationId xmlns:a16="http://schemas.microsoft.com/office/drawing/2014/main" id="{DA73413F-7339-4F99-8031-4D9E668C07CE}"/>
              </a:ext>
            </a:extLst>
          </p:cNvPr>
          <p:cNvGrpSpPr/>
          <p:nvPr/>
        </p:nvGrpSpPr>
        <p:grpSpPr>
          <a:xfrm>
            <a:off x="6802823" y="4488088"/>
            <a:ext cx="2102761" cy="1812725"/>
            <a:chOff x="9634009" y="3752182"/>
            <a:chExt cx="2102761" cy="1812725"/>
          </a:xfrm>
        </p:grpSpPr>
        <p:sp>
          <p:nvSpPr>
            <p:cNvPr id="16" name="Hexagon 15">
              <a:extLst>
                <a:ext uri="{FF2B5EF4-FFF2-40B4-BE49-F238E27FC236}">
                  <a16:creationId xmlns:a16="http://schemas.microsoft.com/office/drawing/2014/main" id="{0EC37CBA-23A1-4170-A50E-77A70D411A93}"/>
                </a:ext>
              </a:extLst>
            </p:cNvPr>
            <p:cNvSpPr/>
            <p:nvPr/>
          </p:nvSpPr>
          <p:spPr>
            <a:xfrm>
              <a:off x="9634009" y="3752182"/>
              <a:ext cx="2102761" cy="1812725"/>
            </a:xfrm>
            <a:prstGeom prst="hexagon">
              <a:avLst/>
            </a:prstGeom>
            <a:gradFill>
              <a:gsLst>
                <a:gs pos="0">
                  <a:schemeClr val="accent6">
                    <a:satMod val="103000"/>
                    <a:lumMod val="102000"/>
                    <a:tint val="94000"/>
                    <a:alpha val="58000"/>
                  </a:schemeClr>
                </a:gs>
                <a:gs pos="50000">
                  <a:schemeClr val="accent6">
                    <a:satMod val="110000"/>
                    <a:lumMod val="100000"/>
                    <a:shade val="100000"/>
                    <a:alpha val="58000"/>
                  </a:schemeClr>
                </a:gs>
                <a:gs pos="100000">
                  <a:schemeClr val="accent6">
                    <a:lumMod val="99000"/>
                    <a:satMod val="120000"/>
                    <a:shade val="78000"/>
                  </a:schemeClr>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spcAft>
                  <a:spcPts val="600"/>
                </a:spcAft>
              </a:pPr>
              <a:endParaRPr lang="en-US" b="1" dirty="0"/>
            </a:p>
          </p:txBody>
        </p:sp>
        <p:sp>
          <p:nvSpPr>
            <p:cNvPr id="6" name="TextBox 5">
              <a:extLst>
                <a:ext uri="{FF2B5EF4-FFF2-40B4-BE49-F238E27FC236}">
                  <a16:creationId xmlns:a16="http://schemas.microsoft.com/office/drawing/2014/main" id="{4E75B6F4-8E53-428A-A2A2-79687FE8CC82}"/>
                </a:ext>
              </a:extLst>
            </p:cNvPr>
            <p:cNvSpPr txBox="1"/>
            <p:nvPr/>
          </p:nvSpPr>
          <p:spPr>
            <a:xfrm>
              <a:off x="9876924" y="4597382"/>
              <a:ext cx="1833375" cy="523220"/>
            </a:xfrm>
            <a:prstGeom prst="rect">
              <a:avLst/>
            </a:prstGeom>
            <a:noFill/>
          </p:spPr>
          <p:txBody>
            <a:bodyPr wrap="square" rtlCol="0">
              <a:spAutoFit/>
            </a:bodyPr>
            <a:lstStyle/>
            <a:p>
              <a:r>
                <a:rPr lang="en-US" sz="1400" dirty="0">
                  <a:solidFill>
                    <a:schemeClr val="bg1"/>
                  </a:solidFill>
                </a:rPr>
                <a:t>Includes acetaldehyde and formaldehyde.</a:t>
              </a:r>
            </a:p>
          </p:txBody>
        </p:sp>
        <p:sp>
          <p:nvSpPr>
            <p:cNvPr id="20" name="TextBox 19">
              <a:extLst>
                <a:ext uri="{FF2B5EF4-FFF2-40B4-BE49-F238E27FC236}">
                  <a16:creationId xmlns:a16="http://schemas.microsoft.com/office/drawing/2014/main" id="{77B764D7-D0B4-4D14-9621-475FE5E4D9EE}"/>
                </a:ext>
              </a:extLst>
            </p:cNvPr>
            <p:cNvSpPr txBox="1"/>
            <p:nvPr/>
          </p:nvSpPr>
          <p:spPr>
            <a:xfrm>
              <a:off x="9768701" y="4231406"/>
              <a:ext cx="1833375" cy="369332"/>
            </a:xfrm>
            <a:prstGeom prst="rect">
              <a:avLst/>
            </a:prstGeom>
            <a:noFill/>
          </p:spPr>
          <p:txBody>
            <a:bodyPr wrap="square" rtlCol="0">
              <a:spAutoFit/>
            </a:bodyPr>
            <a:lstStyle/>
            <a:p>
              <a:pPr algn="ctr">
                <a:spcAft>
                  <a:spcPts val="600"/>
                </a:spcAft>
              </a:pPr>
              <a:r>
                <a:rPr lang="en-US" b="1" dirty="0">
                  <a:solidFill>
                    <a:schemeClr val="bg1"/>
                  </a:solidFill>
                </a:rPr>
                <a:t>Carcinogens</a:t>
              </a:r>
            </a:p>
          </p:txBody>
        </p:sp>
      </p:grpSp>
      <p:grpSp>
        <p:nvGrpSpPr>
          <p:cNvPr id="36" name="Group 35">
            <a:extLst>
              <a:ext uri="{FF2B5EF4-FFF2-40B4-BE49-F238E27FC236}">
                <a16:creationId xmlns:a16="http://schemas.microsoft.com/office/drawing/2014/main" id="{D9627460-DFE7-48B2-ADA2-CCEBFD550066}"/>
              </a:ext>
            </a:extLst>
          </p:cNvPr>
          <p:cNvGrpSpPr/>
          <p:nvPr/>
        </p:nvGrpSpPr>
        <p:grpSpPr>
          <a:xfrm>
            <a:off x="6809140" y="2688938"/>
            <a:ext cx="1856332" cy="1600286"/>
            <a:chOff x="6618075" y="3964621"/>
            <a:chExt cx="1856332" cy="1600286"/>
          </a:xfrm>
        </p:grpSpPr>
        <p:sp>
          <p:nvSpPr>
            <p:cNvPr id="17" name="Hexagon 16">
              <a:extLst>
                <a:ext uri="{FF2B5EF4-FFF2-40B4-BE49-F238E27FC236}">
                  <a16:creationId xmlns:a16="http://schemas.microsoft.com/office/drawing/2014/main" id="{EE8AE21A-0E0F-4438-91F8-9008417268B5}"/>
                </a:ext>
              </a:extLst>
            </p:cNvPr>
            <p:cNvSpPr/>
            <p:nvPr/>
          </p:nvSpPr>
          <p:spPr>
            <a:xfrm>
              <a:off x="6618075" y="3964621"/>
              <a:ext cx="1856332" cy="1600286"/>
            </a:xfrm>
            <a:prstGeom prst="hexagon">
              <a:avLst/>
            </a:prstGeom>
            <a:gradFill>
              <a:gsLst>
                <a:gs pos="0">
                  <a:schemeClr val="accent2">
                    <a:satMod val="103000"/>
                    <a:lumMod val="102000"/>
                    <a:tint val="94000"/>
                    <a:alpha val="58000"/>
                  </a:schemeClr>
                </a:gs>
                <a:gs pos="50000">
                  <a:schemeClr val="accent2">
                    <a:satMod val="110000"/>
                    <a:lumMod val="100000"/>
                    <a:shade val="100000"/>
                    <a:alpha val="59000"/>
                  </a:schemeClr>
                </a:gs>
                <a:gs pos="100000">
                  <a:schemeClr val="accent2">
                    <a:lumMod val="99000"/>
                    <a:satMod val="120000"/>
                    <a:shade val="78000"/>
                  </a:schemeClr>
                </a:gs>
              </a:gsLst>
            </a:gradFill>
            <a:effectLst>
              <a:outerShdw blurRad="57150" dist="19050" dir="5400000" algn="ctr" rotWithShape="0">
                <a:srgbClr val="000000">
                  <a:alpha val="74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b="1" dirty="0"/>
            </a:p>
          </p:txBody>
        </p:sp>
        <p:sp>
          <p:nvSpPr>
            <p:cNvPr id="23" name="TextBox 22">
              <a:extLst>
                <a:ext uri="{FF2B5EF4-FFF2-40B4-BE49-F238E27FC236}">
                  <a16:creationId xmlns:a16="http://schemas.microsoft.com/office/drawing/2014/main" id="{4EBC4EA7-3727-4398-8433-31CD3A4D2E42}"/>
                </a:ext>
              </a:extLst>
            </p:cNvPr>
            <p:cNvSpPr txBox="1"/>
            <p:nvPr/>
          </p:nvSpPr>
          <p:spPr>
            <a:xfrm>
              <a:off x="6851872" y="4591569"/>
              <a:ext cx="1622534" cy="738664"/>
            </a:xfrm>
            <a:prstGeom prst="rect">
              <a:avLst/>
            </a:prstGeom>
            <a:noFill/>
          </p:spPr>
          <p:txBody>
            <a:bodyPr wrap="square" rtlCol="0">
              <a:spAutoFit/>
            </a:bodyPr>
            <a:lstStyle/>
            <a:p>
              <a:r>
                <a:rPr lang="en-US" sz="1400" dirty="0">
                  <a:solidFill>
                    <a:schemeClr val="bg1"/>
                  </a:solidFill>
                </a:rPr>
                <a:t>An herbicide used to kill weeds; Will damage lungs.</a:t>
              </a:r>
            </a:p>
          </p:txBody>
        </p:sp>
        <p:sp>
          <p:nvSpPr>
            <p:cNvPr id="24" name="TextBox 23">
              <a:extLst>
                <a:ext uri="{FF2B5EF4-FFF2-40B4-BE49-F238E27FC236}">
                  <a16:creationId xmlns:a16="http://schemas.microsoft.com/office/drawing/2014/main" id="{60B3F47A-3441-4734-B2C6-D9A2D035C977}"/>
                </a:ext>
              </a:extLst>
            </p:cNvPr>
            <p:cNvSpPr txBox="1"/>
            <p:nvPr/>
          </p:nvSpPr>
          <p:spPr>
            <a:xfrm>
              <a:off x="6629553" y="4222252"/>
              <a:ext cx="1833375" cy="369332"/>
            </a:xfrm>
            <a:prstGeom prst="rect">
              <a:avLst/>
            </a:prstGeom>
            <a:noFill/>
          </p:spPr>
          <p:txBody>
            <a:bodyPr wrap="square" rtlCol="0">
              <a:spAutoFit/>
            </a:bodyPr>
            <a:lstStyle/>
            <a:p>
              <a:pPr algn="ctr">
                <a:spcAft>
                  <a:spcPts val="600"/>
                </a:spcAft>
              </a:pPr>
              <a:r>
                <a:rPr lang="en-US" b="1" dirty="0">
                  <a:solidFill>
                    <a:schemeClr val="bg1"/>
                  </a:solidFill>
                </a:rPr>
                <a:t>Acrolein</a:t>
              </a:r>
            </a:p>
          </p:txBody>
        </p:sp>
      </p:grpSp>
      <p:grpSp>
        <p:nvGrpSpPr>
          <p:cNvPr id="47" name="Group 46">
            <a:extLst>
              <a:ext uri="{FF2B5EF4-FFF2-40B4-BE49-F238E27FC236}">
                <a16:creationId xmlns:a16="http://schemas.microsoft.com/office/drawing/2014/main" id="{D2BC8EE6-657F-4867-B052-64CEEED63457}"/>
              </a:ext>
            </a:extLst>
          </p:cNvPr>
          <p:cNvGrpSpPr/>
          <p:nvPr/>
        </p:nvGrpSpPr>
        <p:grpSpPr>
          <a:xfrm>
            <a:off x="3407733" y="2569112"/>
            <a:ext cx="2048979" cy="1766361"/>
            <a:chOff x="3833286" y="3981611"/>
            <a:chExt cx="2048979" cy="1766361"/>
          </a:xfrm>
        </p:grpSpPr>
        <p:sp>
          <p:nvSpPr>
            <p:cNvPr id="25" name="Hexagon 24">
              <a:extLst>
                <a:ext uri="{FF2B5EF4-FFF2-40B4-BE49-F238E27FC236}">
                  <a16:creationId xmlns:a16="http://schemas.microsoft.com/office/drawing/2014/main" id="{76F2813F-CBAD-4BD3-9B6E-C2E95C930797}"/>
                </a:ext>
              </a:extLst>
            </p:cNvPr>
            <p:cNvSpPr/>
            <p:nvPr/>
          </p:nvSpPr>
          <p:spPr>
            <a:xfrm>
              <a:off x="3833286" y="3981611"/>
              <a:ext cx="2048979" cy="1766361"/>
            </a:xfrm>
            <a:prstGeom prst="hexagon">
              <a:avLst/>
            </a:prstGeom>
            <a:gradFill>
              <a:gsLst>
                <a:gs pos="0">
                  <a:schemeClr val="accent1">
                    <a:satMod val="103000"/>
                    <a:lumMod val="102000"/>
                    <a:tint val="94000"/>
                    <a:alpha val="58000"/>
                  </a:schemeClr>
                </a:gs>
                <a:gs pos="50000">
                  <a:schemeClr val="accent1">
                    <a:satMod val="110000"/>
                    <a:lumMod val="100000"/>
                    <a:shade val="100000"/>
                    <a:alpha val="58000"/>
                  </a:schemeClr>
                </a:gs>
                <a:gs pos="100000">
                  <a:schemeClr val="accent1">
                    <a:lumMod val="99000"/>
                    <a:satMod val="120000"/>
                    <a:shade val="78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spcAft>
                  <a:spcPts val="600"/>
                </a:spcAft>
              </a:pPr>
              <a:endParaRPr lang="en-US" sz="1400" b="1" dirty="0"/>
            </a:p>
          </p:txBody>
        </p:sp>
        <p:sp>
          <p:nvSpPr>
            <p:cNvPr id="21" name="TextBox 20">
              <a:extLst>
                <a:ext uri="{FF2B5EF4-FFF2-40B4-BE49-F238E27FC236}">
                  <a16:creationId xmlns:a16="http://schemas.microsoft.com/office/drawing/2014/main" id="{07875763-CA71-4153-8970-B84B1B8554E7}"/>
                </a:ext>
              </a:extLst>
            </p:cNvPr>
            <p:cNvSpPr txBox="1"/>
            <p:nvPr/>
          </p:nvSpPr>
          <p:spPr>
            <a:xfrm>
              <a:off x="4045777" y="4685306"/>
              <a:ext cx="1658377" cy="954107"/>
            </a:xfrm>
            <a:prstGeom prst="rect">
              <a:avLst/>
            </a:prstGeom>
            <a:noFill/>
          </p:spPr>
          <p:txBody>
            <a:bodyPr wrap="square" rtlCol="0">
              <a:spAutoFit/>
            </a:bodyPr>
            <a:lstStyle/>
            <a:p>
              <a:pPr algn="ctr"/>
              <a:r>
                <a:rPr lang="en-US" sz="1400" dirty="0">
                  <a:solidFill>
                    <a:schemeClr val="bg1"/>
                  </a:solidFill>
                </a:rPr>
                <a:t>Causes </a:t>
              </a:r>
              <a:r>
                <a:rPr lang="en-US" sz="1400" i="1" dirty="0">
                  <a:solidFill>
                    <a:schemeClr val="bg1"/>
                  </a:solidFill>
                </a:rPr>
                <a:t>bronchiolitis obliterans</a:t>
              </a:r>
              <a:r>
                <a:rPr lang="en-US" sz="1400" dirty="0">
                  <a:solidFill>
                    <a:schemeClr val="bg1"/>
                  </a:solidFill>
                </a:rPr>
                <a:t>, also known as “popcorn lung”.</a:t>
              </a:r>
            </a:p>
          </p:txBody>
        </p:sp>
        <p:sp>
          <p:nvSpPr>
            <p:cNvPr id="22" name="TextBox 21">
              <a:extLst>
                <a:ext uri="{FF2B5EF4-FFF2-40B4-BE49-F238E27FC236}">
                  <a16:creationId xmlns:a16="http://schemas.microsoft.com/office/drawing/2014/main" id="{1E39D5B2-A207-4A2E-AE48-E5AB999824B9}"/>
                </a:ext>
              </a:extLst>
            </p:cNvPr>
            <p:cNvSpPr txBox="1"/>
            <p:nvPr/>
          </p:nvSpPr>
          <p:spPr>
            <a:xfrm>
              <a:off x="3941087" y="4334598"/>
              <a:ext cx="1833375" cy="369332"/>
            </a:xfrm>
            <a:prstGeom prst="rect">
              <a:avLst/>
            </a:prstGeom>
            <a:noFill/>
          </p:spPr>
          <p:txBody>
            <a:bodyPr wrap="square" rtlCol="0">
              <a:spAutoFit/>
            </a:bodyPr>
            <a:lstStyle/>
            <a:p>
              <a:pPr algn="ctr">
                <a:spcAft>
                  <a:spcPts val="600"/>
                </a:spcAft>
              </a:pPr>
              <a:r>
                <a:rPr lang="en-US" b="1" dirty="0">
                  <a:solidFill>
                    <a:schemeClr val="bg1"/>
                  </a:solidFill>
                </a:rPr>
                <a:t>Diacetyl</a:t>
              </a:r>
            </a:p>
          </p:txBody>
        </p:sp>
      </p:grpSp>
      <p:grpSp>
        <p:nvGrpSpPr>
          <p:cNvPr id="48" name="Group 47">
            <a:extLst>
              <a:ext uri="{FF2B5EF4-FFF2-40B4-BE49-F238E27FC236}">
                <a16:creationId xmlns:a16="http://schemas.microsoft.com/office/drawing/2014/main" id="{3643D0DF-D543-4B6D-9640-96DC32CBBCB6}"/>
              </a:ext>
            </a:extLst>
          </p:cNvPr>
          <p:cNvGrpSpPr/>
          <p:nvPr/>
        </p:nvGrpSpPr>
        <p:grpSpPr>
          <a:xfrm>
            <a:off x="1594506" y="3491678"/>
            <a:ext cx="2174028" cy="1874162"/>
            <a:chOff x="1324100" y="2784383"/>
            <a:chExt cx="2174028" cy="1874162"/>
          </a:xfrm>
        </p:grpSpPr>
        <p:sp>
          <p:nvSpPr>
            <p:cNvPr id="26" name="Hexagon 25">
              <a:extLst>
                <a:ext uri="{FF2B5EF4-FFF2-40B4-BE49-F238E27FC236}">
                  <a16:creationId xmlns:a16="http://schemas.microsoft.com/office/drawing/2014/main" id="{02C1E8D6-3385-499B-93E0-BFEE901C35F1}"/>
                </a:ext>
              </a:extLst>
            </p:cNvPr>
            <p:cNvSpPr/>
            <p:nvPr/>
          </p:nvSpPr>
          <p:spPr>
            <a:xfrm>
              <a:off x="1324100" y="2784383"/>
              <a:ext cx="2174028" cy="1874162"/>
            </a:xfrm>
            <a:prstGeom prst="hexagon">
              <a:avLst/>
            </a:prstGeom>
            <a:gradFill>
              <a:gsLst>
                <a:gs pos="0">
                  <a:schemeClr val="accent6">
                    <a:satMod val="103000"/>
                    <a:lumMod val="102000"/>
                    <a:tint val="94000"/>
                    <a:alpha val="58000"/>
                  </a:schemeClr>
                </a:gs>
                <a:gs pos="50000">
                  <a:schemeClr val="accent6">
                    <a:satMod val="110000"/>
                    <a:lumMod val="100000"/>
                    <a:shade val="100000"/>
                    <a:alpha val="58000"/>
                  </a:schemeClr>
                </a:gs>
                <a:gs pos="100000">
                  <a:schemeClr val="accent6">
                    <a:lumMod val="99000"/>
                    <a:satMod val="120000"/>
                    <a:shade val="78000"/>
                  </a:schemeClr>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spcAft>
                  <a:spcPts val="600"/>
                </a:spcAft>
              </a:pPr>
              <a:endParaRPr lang="en-US" b="1" dirty="0"/>
            </a:p>
          </p:txBody>
        </p:sp>
        <p:sp>
          <p:nvSpPr>
            <p:cNvPr id="27" name="TextBox 26">
              <a:extLst>
                <a:ext uri="{FF2B5EF4-FFF2-40B4-BE49-F238E27FC236}">
                  <a16:creationId xmlns:a16="http://schemas.microsoft.com/office/drawing/2014/main" id="{FD83E322-4454-436A-AF84-3ADC3CBBBF47}"/>
                </a:ext>
              </a:extLst>
            </p:cNvPr>
            <p:cNvSpPr txBox="1"/>
            <p:nvPr/>
          </p:nvSpPr>
          <p:spPr>
            <a:xfrm>
              <a:off x="1509921" y="3630261"/>
              <a:ext cx="1736630" cy="954107"/>
            </a:xfrm>
            <a:prstGeom prst="rect">
              <a:avLst/>
            </a:prstGeom>
            <a:noFill/>
          </p:spPr>
          <p:txBody>
            <a:bodyPr wrap="square" rtlCol="0">
              <a:spAutoFit/>
            </a:bodyPr>
            <a:lstStyle/>
            <a:p>
              <a:pPr algn="ctr"/>
              <a:r>
                <a:rPr lang="en-US" sz="1400" dirty="0">
                  <a:solidFill>
                    <a:schemeClr val="bg1"/>
                  </a:solidFill>
                </a:rPr>
                <a:t>A toxic chemical used in antifreeze that’s linked to lung disease.</a:t>
              </a:r>
            </a:p>
          </p:txBody>
        </p:sp>
        <p:sp>
          <p:nvSpPr>
            <p:cNvPr id="28" name="TextBox 27">
              <a:extLst>
                <a:ext uri="{FF2B5EF4-FFF2-40B4-BE49-F238E27FC236}">
                  <a16:creationId xmlns:a16="http://schemas.microsoft.com/office/drawing/2014/main" id="{18D54B54-A46F-4DEB-990C-F8A85CB2E63D}"/>
                </a:ext>
              </a:extLst>
            </p:cNvPr>
            <p:cNvSpPr txBox="1"/>
            <p:nvPr/>
          </p:nvSpPr>
          <p:spPr>
            <a:xfrm>
              <a:off x="1458792" y="3251633"/>
              <a:ext cx="1833375" cy="369332"/>
            </a:xfrm>
            <a:prstGeom prst="rect">
              <a:avLst/>
            </a:prstGeom>
            <a:noFill/>
          </p:spPr>
          <p:txBody>
            <a:bodyPr wrap="square" rtlCol="0">
              <a:spAutoFit/>
            </a:bodyPr>
            <a:lstStyle/>
            <a:p>
              <a:pPr algn="ctr">
                <a:spcAft>
                  <a:spcPts val="600"/>
                </a:spcAft>
              </a:pPr>
              <a:r>
                <a:rPr lang="en-US" b="1" dirty="0">
                  <a:solidFill>
                    <a:schemeClr val="bg1"/>
                  </a:solidFill>
                </a:rPr>
                <a:t>Diethylene glycol</a:t>
              </a:r>
            </a:p>
          </p:txBody>
        </p:sp>
      </p:grpSp>
      <p:grpSp>
        <p:nvGrpSpPr>
          <p:cNvPr id="35" name="Group 34">
            <a:extLst>
              <a:ext uri="{FF2B5EF4-FFF2-40B4-BE49-F238E27FC236}">
                <a16:creationId xmlns:a16="http://schemas.microsoft.com/office/drawing/2014/main" id="{D2A5B8C4-FCC9-48BF-A5BE-958FD66DF089}"/>
              </a:ext>
            </a:extLst>
          </p:cNvPr>
          <p:cNvGrpSpPr/>
          <p:nvPr/>
        </p:nvGrpSpPr>
        <p:grpSpPr>
          <a:xfrm>
            <a:off x="5122893" y="1624677"/>
            <a:ext cx="2004495" cy="1780995"/>
            <a:chOff x="4432162" y="1733107"/>
            <a:chExt cx="2004495" cy="1780995"/>
          </a:xfrm>
        </p:grpSpPr>
        <p:sp>
          <p:nvSpPr>
            <p:cNvPr id="29" name="Hexagon 28">
              <a:extLst>
                <a:ext uri="{FF2B5EF4-FFF2-40B4-BE49-F238E27FC236}">
                  <a16:creationId xmlns:a16="http://schemas.microsoft.com/office/drawing/2014/main" id="{D95EEB14-B7F4-47A0-9005-212CFCE8E9A4}"/>
                </a:ext>
              </a:extLst>
            </p:cNvPr>
            <p:cNvSpPr/>
            <p:nvPr/>
          </p:nvSpPr>
          <p:spPr>
            <a:xfrm>
              <a:off x="4432162" y="1733107"/>
              <a:ext cx="2004495" cy="1780995"/>
            </a:xfrm>
            <a:prstGeom prst="hexagon">
              <a:avLst/>
            </a:prstGeom>
            <a:gradFill>
              <a:gsLst>
                <a:gs pos="0">
                  <a:schemeClr val="accent2">
                    <a:satMod val="103000"/>
                    <a:lumMod val="102000"/>
                    <a:tint val="94000"/>
                    <a:alpha val="58000"/>
                  </a:schemeClr>
                </a:gs>
                <a:gs pos="50000">
                  <a:schemeClr val="accent2">
                    <a:satMod val="110000"/>
                    <a:lumMod val="100000"/>
                    <a:shade val="100000"/>
                    <a:alpha val="59000"/>
                  </a:schemeClr>
                </a:gs>
                <a:gs pos="100000">
                  <a:schemeClr val="accent2">
                    <a:lumMod val="99000"/>
                    <a:satMod val="120000"/>
                    <a:shade val="78000"/>
                  </a:schemeClr>
                </a:gs>
              </a:gsLst>
            </a:gradFill>
            <a:effectLst>
              <a:outerShdw blurRad="57150" dist="19050" dir="5400000" algn="ctr" rotWithShape="0">
                <a:srgbClr val="000000">
                  <a:alpha val="74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b="1" dirty="0"/>
            </a:p>
          </p:txBody>
        </p:sp>
        <p:sp>
          <p:nvSpPr>
            <p:cNvPr id="30" name="TextBox 29">
              <a:extLst>
                <a:ext uri="{FF2B5EF4-FFF2-40B4-BE49-F238E27FC236}">
                  <a16:creationId xmlns:a16="http://schemas.microsoft.com/office/drawing/2014/main" id="{73B72624-47B1-417A-A50B-E38E795A0796}"/>
                </a:ext>
              </a:extLst>
            </p:cNvPr>
            <p:cNvSpPr txBox="1"/>
            <p:nvPr/>
          </p:nvSpPr>
          <p:spPr>
            <a:xfrm>
              <a:off x="4611332" y="2391984"/>
              <a:ext cx="1622534" cy="738664"/>
            </a:xfrm>
            <a:prstGeom prst="rect">
              <a:avLst/>
            </a:prstGeom>
            <a:noFill/>
          </p:spPr>
          <p:txBody>
            <a:bodyPr wrap="square" rtlCol="0">
              <a:spAutoFit/>
            </a:bodyPr>
            <a:lstStyle/>
            <a:p>
              <a:pPr algn="ctr"/>
              <a:r>
                <a:rPr lang="en-US" sz="1400" dirty="0">
                  <a:solidFill>
                    <a:schemeClr val="bg1"/>
                  </a:solidFill>
                </a:rPr>
                <a:t>Contributes to addition and affects brain development.</a:t>
              </a:r>
            </a:p>
          </p:txBody>
        </p:sp>
        <p:sp>
          <p:nvSpPr>
            <p:cNvPr id="31" name="TextBox 30">
              <a:extLst>
                <a:ext uri="{FF2B5EF4-FFF2-40B4-BE49-F238E27FC236}">
                  <a16:creationId xmlns:a16="http://schemas.microsoft.com/office/drawing/2014/main" id="{0997A75C-714D-4916-AEF7-972CD41DC779}"/>
                </a:ext>
              </a:extLst>
            </p:cNvPr>
            <p:cNvSpPr txBox="1"/>
            <p:nvPr/>
          </p:nvSpPr>
          <p:spPr>
            <a:xfrm>
              <a:off x="4497112" y="2072940"/>
              <a:ext cx="1833375" cy="369332"/>
            </a:xfrm>
            <a:prstGeom prst="rect">
              <a:avLst/>
            </a:prstGeom>
            <a:noFill/>
          </p:spPr>
          <p:txBody>
            <a:bodyPr wrap="square" rtlCol="0">
              <a:spAutoFit/>
            </a:bodyPr>
            <a:lstStyle/>
            <a:p>
              <a:pPr algn="ctr">
                <a:spcAft>
                  <a:spcPts val="600"/>
                </a:spcAft>
              </a:pPr>
              <a:r>
                <a:rPr lang="en-US" b="1" dirty="0">
                  <a:solidFill>
                    <a:schemeClr val="bg1"/>
                  </a:solidFill>
                </a:rPr>
                <a:t>Nicotine</a:t>
              </a:r>
            </a:p>
          </p:txBody>
        </p:sp>
      </p:grpSp>
      <p:grpSp>
        <p:nvGrpSpPr>
          <p:cNvPr id="8" name="Group 7">
            <a:extLst>
              <a:ext uri="{FF2B5EF4-FFF2-40B4-BE49-F238E27FC236}">
                <a16:creationId xmlns:a16="http://schemas.microsoft.com/office/drawing/2014/main" id="{AF8A9BE4-FB00-420F-B97C-2CEBF80C9C18}"/>
              </a:ext>
            </a:extLst>
          </p:cNvPr>
          <p:cNvGrpSpPr/>
          <p:nvPr/>
        </p:nvGrpSpPr>
        <p:grpSpPr>
          <a:xfrm>
            <a:off x="3580867" y="4515365"/>
            <a:ext cx="1833375" cy="1580495"/>
            <a:chOff x="6194051" y="2317888"/>
            <a:chExt cx="1833375" cy="1580495"/>
          </a:xfrm>
        </p:grpSpPr>
        <p:sp>
          <p:nvSpPr>
            <p:cNvPr id="34" name="Hexagon 33">
              <a:extLst>
                <a:ext uri="{FF2B5EF4-FFF2-40B4-BE49-F238E27FC236}">
                  <a16:creationId xmlns:a16="http://schemas.microsoft.com/office/drawing/2014/main" id="{A06E85F0-8C3C-4EC6-9F00-0F2CE0E3CE4C}"/>
                </a:ext>
              </a:extLst>
            </p:cNvPr>
            <p:cNvSpPr/>
            <p:nvPr/>
          </p:nvSpPr>
          <p:spPr>
            <a:xfrm>
              <a:off x="6194051" y="2317888"/>
              <a:ext cx="1833375" cy="1580495"/>
            </a:xfrm>
            <a:prstGeom prst="hexagon">
              <a:avLst/>
            </a:prstGeom>
            <a:gradFill>
              <a:gsLst>
                <a:gs pos="0">
                  <a:schemeClr val="accent2">
                    <a:satMod val="103000"/>
                    <a:lumMod val="102000"/>
                    <a:tint val="94000"/>
                    <a:alpha val="58000"/>
                  </a:schemeClr>
                </a:gs>
                <a:gs pos="50000">
                  <a:schemeClr val="accent2">
                    <a:satMod val="110000"/>
                    <a:lumMod val="100000"/>
                    <a:shade val="100000"/>
                    <a:alpha val="59000"/>
                  </a:schemeClr>
                </a:gs>
                <a:gs pos="100000">
                  <a:schemeClr val="accent2">
                    <a:lumMod val="99000"/>
                    <a:satMod val="120000"/>
                    <a:shade val="78000"/>
                  </a:schemeClr>
                </a:gs>
              </a:gsLst>
            </a:gradFill>
            <a:effectLst>
              <a:outerShdw blurRad="57150" dist="19050" dir="5400000" algn="ctr" rotWithShape="0">
                <a:srgbClr val="000000">
                  <a:alpha val="74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b="1" dirty="0"/>
            </a:p>
          </p:txBody>
        </p:sp>
        <p:sp>
          <p:nvSpPr>
            <p:cNvPr id="33" name="TextBox 32">
              <a:extLst>
                <a:ext uri="{FF2B5EF4-FFF2-40B4-BE49-F238E27FC236}">
                  <a16:creationId xmlns:a16="http://schemas.microsoft.com/office/drawing/2014/main" id="{A263BF39-1B99-4C8F-9F21-C477B7FAFA22}"/>
                </a:ext>
              </a:extLst>
            </p:cNvPr>
            <p:cNvSpPr txBox="1"/>
            <p:nvPr/>
          </p:nvSpPr>
          <p:spPr>
            <a:xfrm>
              <a:off x="6194051" y="2692141"/>
              <a:ext cx="1833375" cy="369332"/>
            </a:xfrm>
            <a:prstGeom prst="rect">
              <a:avLst/>
            </a:prstGeom>
            <a:noFill/>
          </p:spPr>
          <p:txBody>
            <a:bodyPr wrap="square" rtlCol="0">
              <a:spAutoFit/>
            </a:bodyPr>
            <a:lstStyle/>
            <a:p>
              <a:pPr algn="ctr">
                <a:spcAft>
                  <a:spcPts val="600"/>
                </a:spcAft>
              </a:pPr>
              <a:r>
                <a:rPr lang="en-US" b="1" dirty="0">
                  <a:solidFill>
                    <a:schemeClr val="bg1"/>
                  </a:solidFill>
                </a:rPr>
                <a:t>Heavy metals</a:t>
              </a:r>
            </a:p>
          </p:txBody>
        </p:sp>
        <p:sp>
          <p:nvSpPr>
            <p:cNvPr id="32" name="TextBox 31">
              <a:extLst>
                <a:ext uri="{FF2B5EF4-FFF2-40B4-BE49-F238E27FC236}">
                  <a16:creationId xmlns:a16="http://schemas.microsoft.com/office/drawing/2014/main" id="{EE988BF1-920D-4B57-A4D4-03D7718AE698}"/>
                </a:ext>
              </a:extLst>
            </p:cNvPr>
            <p:cNvSpPr txBox="1"/>
            <p:nvPr/>
          </p:nvSpPr>
          <p:spPr>
            <a:xfrm>
              <a:off x="6363854" y="3041246"/>
              <a:ext cx="1622534" cy="523220"/>
            </a:xfrm>
            <a:prstGeom prst="rect">
              <a:avLst/>
            </a:prstGeom>
            <a:noFill/>
          </p:spPr>
          <p:txBody>
            <a:bodyPr wrap="square" rtlCol="0">
              <a:spAutoFit/>
            </a:bodyPr>
            <a:lstStyle/>
            <a:p>
              <a:r>
                <a:rPr lang="en-US" sz="1400" dirty="0">
                  <a:solidFill>
                    <a:schemeClr val="bg1"/>
                  </a:solidFill>
                </a:rPr>
                <a:t>Heavy metals such as nickel, tin, lead.</a:t>
              </a:r>
            </a:p>
          </p:txBody>
        </p:sp>
      </p:grpSp>
      <p:grpSp>
        <p:nvGrpSpPr>
          <p:cNvPr id="46" name="Group 45">
            <a:extLst>
              <a:ext uri="{FF2B5EF4-FFF2-40B4-BE49-F238E27FC236}">
                <a16:creationId xmlns:a16="http://schemas.microsoft.com/office/drawing/2014/main" id="{39E0CDE6-798F-4187-86DC-DF29275F5551}"/>
              </a:ext>
            </a:extLst>
          </p:cNvPr>
          <p:cNvGrpSpPr/>
          <p:nvPr/>
        </p:nvGrpSpPr>
        <p:grpSpPr>
          <a:xfrm>
            <a:off x="5205094" y="3567804"/>
            <a:ext cx="1860067" cy="1603506"/>
            <a:chOff x="7985028" y="4795734"/>
            <a:chExt cx="1860067" cy="1603506"/>
          </a:xfrm>
        </p:grpSpPr>
        <p:sp>
          <p:nvSpPr>
            <p:cNvPr id="37" name="Hexagon 36">
              <a:extLst>
                <a:ext uri="{FF2B5EF4-FFF2-40B4-BE49-F238E27FC236}">
                  <a16:creationId xmlns:a16="http://schemas.microsoft.com/office/drawing/2014/main" id="{849A8D23-3D6E-4AFF-BC59-267FE74642E5}"/>
                </a:ext>
              </a:extLst>
            </p:cNvPr>
            <p:cNvSpPr/>
            <p:nvPr/>
          </p:nvSpPr>
          <p:spPr>
            <a:xfrm>
              <a:off x="7985028" y="4795734"/>
              <a:ext cx="1860067" cy="1603506"/>
            </a:xfrm>
            <a:prstGeom prst="hexagon">
              <a:avLst/>
            </a:prstGeom>
            <a:gradFill>
              <a:gsLst>
                <a:gs pos="0">
                  <a:schemeClr val="accent1">
                    <a:satMod val="103000"/>
                    <a:lumMod val="102000"/>
                    <a:tint val="94000"/>
                    <a:alpha val="58000"/>
                  </a:schemeClr>
                </a:gs>
                <a:gs pos="50000">
                  <a:schemeClr val="accent1">
                    <a:satMod val="110000"/>
                    <a:lumMod val="100000"/>
                    <a:shade val="100000"/>
                    <a:alpha val="58000"/>
                  </a:schemeClr>
                </a:gs>
                <a:gs pos="100000">
                  <a:schemeClr val="accent1">
                    <a:lumMod val="99000"/>
                    <a:satMod val="120000"/>
                    <a:shade val="78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spcAft>
                  <a:spcPts val="600"/>
                </a:spcAft>
              </a:pPr>
              <a:endParaRPr lang="en-US" sz="1400" b="1" dirty="0"/>
            </a:p>
          </p:txBody>
        </p:sp>
        <p:sp>
          <p:nvSpPr>
            <p:cNvPr id="38" name="TextBox 37">
              <a:extLst>
                <a:ext uri="{FF2B5EF4-FFF2-40B4-BE49-F238E27FC236}">
                  <a16:creationId xmlns:a16="http://schemas.microsoft.com/office/drawing/2014/main" id="{17BF49AF-152D-44A8-8A75-32F60C6468BB}"/>
                </a:ext>
              </a:extLst>
            </p:cNvPr>
            <p:cNvSpPr txBox="1"/>
            <p:nvPr/>
          </p:nvSpPr>
          <p:spPr>
            <a:xfrm>
              <a:off x="8153798" y="5485488"/>
              <a:ext cx="1556341" cy="738664"/>
            </a:xfrm>
            <a:prstGeom prst="rect">
              <a:avLst/>
            </a:prstGeom>
            <a:noFill/>
          </p:spPr>
          <p:txBody>
            <a:bodyPr wrap="square" rtlCol="0">
              <a:spAutoFit/>
            </a:bodyPr>
            <a:lstStyle/>
            <a:p>
              <a:pPr algn="ctr"/>
              <a:r>
                <a:rPr lang="en-US" sz="1400" dirty="0">
                  <a:solidFill>
                    <a:schemeClr val="bg1"/>
                  </a:solidFill>
                </a:rPr>
                <a:t>A toxic metal found in regular cigarettes.</a:t>
              </a:r>
            </a:p>
          </p:txBody>
        </p:sp>
        <p:sp>
          <p:nvSpPr>
            <p:cNvPr id="39" name="TextBox 38">
              <a:extLst>
                <a:ext uri="{FF2B5EF4-FFF2-40B4-BE49-F238E27FC236}">
                  <a16:creationId xmlns:a16="http://schemas.microsoft.com/office/drawing/2014/main" id="{4583E37E-A577-4841-94DA-D3BCDBE1F2A4}"/>
                </a:ext>
              </a:extLst>
            </p:cNvPr>
            <p:cNvSpPr txBox="1"/>
            <p:nvPr/>
          </p:nvSpPr>
          <p:spPr>
            <a:xfrm>
              <a:off x="8000469" y="5133346"/>
              <a:ext cx="1833375" cy="369332"/>
            </a:xfrm>
            <a:prstGeom prst="rect">
              <a:avLst/>
            </a:prstGeom>
            <a:noFill/>
          </p:spPr>
          <p:txBody>
            <a:bodyPr wrap="square" rtlCol="0">
              <a:spAutoFit/>
            </a:bodyPr>
            <a:lstStyle/>
            <a:p>
              <a:pPr algn="ctr">
                <a:spcAft>
                  <a:spcPts val="600"/>
                </a:spcAft>
              </a:pPr>
              <a:r>
                <a:rPr lang="en-US" b="1" dirty="0">
                  <a:solidFill>
                    <a:schemeClr val="bg1"/>
                  </a:solidFill>
                </a:rPr>
                <a:t>Cadmium</a:t>
              </a:r>
            </a:p>
          </p:txBody>
        </p:sp>
      </p:grpSp>
      <p:grpSp>
        <p:nvGrpSpPr>
          <p:cNvPr id="43" name="Group 42">
            <a:extLst>
              <a:ext uri="{FF2B5EF4-FFF2-40B4-BE49-F238E27FC236}">
                <a16:creationId xmlns:a16="http://schemas.microsoft.com/office/drawing/2014/main" id="{00AB009A-8F38-46B6-89E1-CE2BB625081E}"/>
              </a:ext>
            </a:extLst>
          </p:cNvPr>
          <p:cNvGrpSpPr/>
          <p:nvPr/>
        </p:nvGrpSpPr>
        <p:grpSpPr>
          <a:xfrm>
            <a:off x="10272456" y="2736879"/>
            <a:ext cx="1833375" cy="1475976"/>
            <a:chOff x="10161559" y="840026"/>
            <a:chExt cx="1833375" cy="1475976"/>
          </a:xfrm>
        </p:grpSpPr>
        <p:sp>
          <p:nvSpPr>
            <p:cNvPr id="40" name="Hexagon 39">
              <a:extLst>
                <a:ext uri="{FF2B5EF4-FFF2-40B4-BE49-F238E27FC236}">
                  <a16:creationId xmlns:a16="http://schemas.microsoft.com/office/drawing/2014/main" id="{ABD25115-A269-4F8D-B532-AC7ECE085484}"/>
                </a:ext>
              </a:extLst>
            </p:cNvPr>
            <p:cNvSpPr/>
            <p:nvPr/>
          </p:nvSpPr>
          <p:spPr>
            <a:xfrm>
              <a:off x="10211854" y="840026"/>
              <a:ext cx="1712132" cy="1475976"/>
            </a:xfrm>
            <a:prstGeom prst="hexagon">
              <a:avLst/>
            </a:prstGeom>
            <a:gradFill>
              <a:gsLst>
                <a:gs pos="0">
                  <a:schemeClr val="accent6">
                    <a:satMod val="103000"/>
                    <a:lumMod val="102000"/>
                    <a:tint val="94000"/>
                    <a:alpha val="58000"/>
                  </a:schemeClr>
                </a:gs>
                <a:gs pos="50000">
                  <a:schemeClr val="accent6">
                    <a:satMod val="110000"/>
                    <a:lumMod val="100000"/>
                    <a:shade val="100000"/>
                    <a:alpha val="58000"/>
                  </a:schemeClr>
                </a:gs>
                <a:gs pos="100000">
                  <a:schemeClr val="accent6">
                    <a:lumMod val="99000"/>
                    <a:satMod val="120000"/>
                    <a:shade val="78000"/>
                  </a:schemeClr>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spcAft>
                  <a:spcPts val="600"/>
                </a:spcAft>
              </a:pPr>
              <a:endParaRPr lang="en-US" b="1" dirty="0"/>
            </a:p>
          </p:txBody>
        </p:sp>
        <p:sp>
          <p:nvSpPr>
            <p:cNvPr id="41" name="TextBox 40">
              <a:extLst>
                <a:ext uri="{FF2B5EF4-FFF2-40B4-BE49-F238E27FC236}">
                  <a16:creationId xmlns:a16="http://schemas.microsoft.com/office/drawing/2014/main" id="{554F8E1A-74EC-4713-90C1-68983AB65238}"/>
                </a:ext>
              </a:extLst>
            </p:cNvPr>
            <p:cNvSpPr txBox="1"/>
            <p:nvPr/>
          </p:nvSpPr>
          <p:spPr>
            <a:xfrm>
              <a:off x="10269783" y="1312455"/>
              <a:ext cx="1636546" cy="954107"/>
            </a:xfrm>
            <a:prstGeom prst="rect">
              <a:avLst/>
            </a:prstGeom>
            <a:noFill/>
          </p:spPr>
          <p:txBody>
            <a:bodyPr wrap="square" rtlCol="0">
              <a:spAutoFit/>
            </a:bodyPr>
            <a:lstStyle/>
            <a:p>
              <a:pPr algn="ctr"/>
              <a:r>
                <a:rPr lang="en-US" sz="1400" dirty="0">
                  <a:solidFill>
                    <a:schemeClr val="bg1"/>
                  </a:solidFill>
                </a:rPr>
                <a:t>A volatile organic compound (VOC) found in car exhaust.</a:t>
              </a:r>
            </a:p>
          </p:txBody>
        </p:sp>
        <p:sp>
          <p:nvSpPr>
            <p:cNvPr id="42" name="TextBox 41">
              <a:extLst>
                <a:ext uri="{FF2B5EF4-FFF2-40B4-BE49-F238E27FC236}">
                  <a16:creationId xmlns:a16="http://schemas.microsoft.com/office/drawing/2014/main" id="{60FCB343-89EA-4086-A6A1-5C2076A90822}"/>
                </a:ext>
              </a:extLst>
            </p:cNvPr>
            <p:cNvSpPr txBox="1"/>
            <p:nvPr/>
          </p:nvSpPr>
          <p:spPr>
            <a:xfrm>
              <a:off x="10161559" y="946479"/>
              <a:ext cx="1833375" cy="369332"/>
            </a:xfrm>
            <a:prstGeom prst="rect">
              <a:avLst/>
            </a:prstGeom>
            <a:noFill/>
          </p:spPr>
          <p:txBody>
            <a:bodyPr wrap="square" rtlCol="0">
              <a:spAutoFit/>
            </a:bodyPr>
            <a:lstStyle/>
            <a:p>
              <a:pPr algn="ctr">
                <a:spcAft>
                  <a:spcPts val="600"/>
                </a:spcAft>
              </a:pPr>
              <a:r>
                <a:rPr lang="en-US" b="1" dirty="0">
                  <a:solidFill>
                    <a:schemeClr val="bg1"/>
                  </a:solidFill>
                </a:rPr>
                <a:t>Benzene</a:t>
              </a:r>
            </a:p>
          </p:txBody>
        </p:sp>
      </p:grpSp>
      <p:pic>
        <p:nvPicPr>
          <p:cNvPr id="50" name="Picture 49">
            <a:extLst>
              <a:ext uri="{FF2B5EF4-FFF2-40B4-BE49-F238E27FC236}">
                <a16:creationId xmlns:a16="http://schemas.microsoft.com/office/drawing/2014/main" id="{31A0193D-24B7-4914-9897-E502E2C81C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05376" y="4351714"/>
            <a:ext cx="2595064" cy="1929832"/>
          </a:xfrm>
          <a:prstGeom prst="rect">
            <a:avLst/>
          </a:prstGeom>
          <a:effectLst>
            <a:outerShdw blurRad="76200" dist="165100" dir="14400000" sy="23000" kx="-1200000" algn="bl" rotWithShape="0">
              <a:prstClr val="black">
                <a:alpha val="74000"/>
              </a:prstClr>
            </a:outerShdw>
          </a:effectLst>
        </p:spPr>
      </p:pic>
    </p:spTree>
    <p:extLst>
      <p:ext uri="{BB962C8B-B14F-4D97-AF65-F5344CB8AC3E}">
        <p14:creationId xmlns:p14="http://schemas.microsoft.com/office/powerpoint/2010/main" val="1378285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F1D5107-465A-46D0-8278-6EE2B428BC62}"/>
              </a:ext>
            </a:extLst>
          </p:cNvPr>
          <p:cNvSpPr/>
          <p:nvPr/>
        </p:nvSpPr>
        <p:spPr>
          <a:xfrm>
            <a:off x="1009801" y="1385454"/>
            <a:ext cx="11182199" cy="5472545"/>
          </a:xfrm>
          <a:prstGeom prst="rect">
            <a:avLst/>
          </a:prstGeom>
          <a:solidFill>
            <a:schemeClr val="dk1">
              <a:alpha val="48000"/>
            </a:schemeClr>
          </a:solidFill>
          <a:ln w="25400">
            <a:solidFill>
              <a:schemeClr val="tx1">
                <a:lumMod val="95000"/>
                <a:lumOff val="5000"/>
              </a:schemeClr>
            </a:solidFill>
          </a:ln>
          <a:effectLst>
            <a:outerShdw blurRad="101600" dist="38100" dir="5400000" algn="t" rotWithShape="0">
              <a:prstClr val="black">
                <a:alpha val="8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489D26-B7F1-4487-AAD3-8F1682EC6980}"/>
              </a:ext>
            </a:extLst>
          </p:cNvPr>
          <p:cNvSpPr/>
          <p:nvPr/>
        </p:nvSpPr>
        <p:spPr>
          <a:xfrm>
            <a:off x="4" y="0"/>
            <a:ext cx="898963" cy="6858000"/>
          </a:xfrm>
          <a:prstGeom prst="rect">
            <a:avLst/>
          </a:prstGeom>
          <a:solidFill>
            <a:schemeClr val="dk1">
              <a:alpha val="94000"/>
            </a:schemeClr>
          </a:solidFill>
          <a:ln w="25400">
            <a:noFill/>
          </a:ln>
          <a:effectLst>
            <a:outerShdw blurRad="101600" dist="38100" algn="l" rotWithShape="0">
              <a:prstClr val="black">
                <a:alpha val="77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786210-B3F2-4EC2-9B51-66BC0692EB53}"/>
              </a:ext>
            </a:extLst>
          </p:cNvPr>
          <p:cNvSpPr txBox="1"/>
          <p:nvPr/>
        </p:nvSpPr>
        <p:spPr>
          <a:xfrm>
            <a:off x="67941" y="1168281"/>
            <a:ext cx="738664" cy="5444953"/>
          </a:xfrm>
          <a:prstGeom prst="rect">
            <a:avLst/>
          </a:prstGeom>
          <a:noFill/>
        </p:spPr>
        <p:txBody>
          <a:bodyPr vert="vert270" wrap="square" rtlCol="0">
            <a:spAutoFit/>
          </a:bodyPr>
          <a:lstStyle/>
          <a:p>
            <a:pPr algn="ctr">
              <a:spcAft>
                <a:spcPts val="1200"/>
              </a:spcAft>
            </a:pPr>
            <a:r>
              <a:rPr lang="en-US" sz="3600" dirty="0">
                <a:solidFill>
                  <a:schemeClr val="bg1">
                    <a:lumMod val="75000"/>
                    <a:alpha val="24000"/>
                  </a:schemeClr>
                </a:solidFill>
                <a:latin typeface="Harvest" pitchFamily="2" charset="0"/>
              </a:rPr>
              <a:t>Bronchiolitis obliterans</a:t>
            </a:r>
          </a:p>
        </p:txBody>
      </p:sp>
      <p:cxnSp>
        <p:nvCxnSpPr>
          <p:cNvPr id="11" name="Straight Connector 10">
            <a:extLst>
              <a:ext uri="{FF2B5EF4-FFF2-40B4-BE49-F238E27FC236}">
                <a16:creationId xmlns:a16="http://schemas.microsoft.com/office/drawing/2014/main" id="{A39E419C-198A-4553-B58F-408BBB3E0F54}"/>
              </a:ext>
            </a:extLst>
          </p:cNvPr>
          <p:cNvCxnSpPr/>
          <p:nvPr/>
        </p:nvCxnSpPr>
        <p:spPr>
          <a:xfrm>
            <a:off x="898967" y="0"/>
            <a:ext cx="0" cy="6858000"/>
          </a:xfrm>
          <a:prstGeom prst="line">
            <a:avLst/>
          </a:prstGeom>
          <a:ln w="19050">
            <a:solidFill>
              <a:schemeClr val="bg2">
                <a:lumMod val="25000"/>
                <a:alpha val="56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C799B-28CE-4171-B62D-CEE5DB78EEA8}"/>
              </a:ext>
            </a:extLst>
          </p:cNvPr>
          <p:cNvCxnSpPr>
            <a:cxnSpLocks/>
          </p:cNvCxnSpPr>
          <p:nvPr/>
        </p:nvCxnSpPr>
        <p:spPr>
          <a:xfrm>
            <a:off x="18476" y="905167"/>
            <a:ext cx="6206833" cy="0"/>
          </a:xfrm>
          <a:prstGeom prst="line">
            <a:avLst/>
          </a:prstGeom>
          <a:ln w="38100">
            <a:solidFill>
              <a:schemeClr val="tx1">
                <a:lumMod val="75000"/>
                <a:lumOff val="25000"/>
              </a:schemeClr>
            </a:solidFill>
          </a:ln>
          <a:effectLst>
            <a:outerShdw blurRad="50800" dist="38100" dir="5400000" algn="t" rotWithShape="0">
              <a:prstClr val="black">
                <a:alpha val="68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17574D4-78C6-4AEA-93C0-FE446017AB6C}"/>
              </a:ext>
            </a:extLst>
          </p:cNvPr>
          <p:cNvSpPr txBox="1"/>
          <p:nvPr/>
        </p:nvSpPr>
        <p:spPr>
          <a:xfrm>
            <a:off x="1366982" y="92673"/>
            <a:ext cx="7121236" cy="923330"/>
          </a:xfrm>
          <a:prstGeom prst="rect">
            <a:avLst/>
          </a:prstGeom>
          <a:noFill/>
        </p:spPr>
        <p:txBody>
          <a:bodyPr wrap="square" rtlCol="0">
            <a:spAutoFit/>
          </a:bodyPr>
          <a:lstStyle/>
          <a:p>
            <a:r>
              <a:rPr lang="en-US" sz="5400" dirty="0">
                <a:solidFill>
                  <a:srgbClr val="FFC000"/>
                </a:solidFill>
                <a:effectLst>
                  <a:outerShdw blurRad="38100" dist="25400" dir="2700000" algn="tl" rotWithShape="0">
                    <a:prstClr val="black">
                      <a:alpha val="79000"/>
                    </a:prstClr>
                  </a:outerShdw>
                </a:effectLst>
                <a:latin typeface="Harvest" pitchFamily="2" charset="0"/>
              </a:rPr>
              <a:t>“Popcorn Lung”?</a:t>
            </a:r>
          </a:p>
        </p:txBody>
      </p:sp>
      <p:sp>
        <p:nvSpPr>
          <p:cNvPr id="15" name="TextBox 14">
            <a:extLst>
              <a:ext uri="{FF2B5EF4-FFF2-40B4-BE49-F238E27FC236}">
                <a16:creationId xmlns:a16="http://schemas.microsoft.com/office/drawing/2014/main" id="{D89743A1-C3A9-4C18-A30A-F9972B969E5A}"/>
              </a:ext>
            </a:extLst>
          </p:cNvPr>
          <p:cNvSpPr txBox="1"/>
          <p:nvPr/>
        </p:nvSpPr>
        <p:spPr>
          <a:xfrm>
            <a:off x="1273317" y="1494811"/>
            <a:ext cx="5270473" cy="2492990"/>
          </a:xfrm>
          <a:prstGeom prst="rect">
            <a:avLst/>
          </a:prstGeom>
          <a:noFill/>
        </p:spPr>
        <p:txBody>
          <a:bodyPr wrap="square" rtlCol="0">
            <a:spAutoFit/>
          </a:bodyPr>
          <a:lstStyle/>
          <a:p>
            <a:pPr>
              <a:spcAft>
                <a:spcPts val="1200"/>
              </a:spcAft>
            </a:pPr>
            <a:r>
              <a:rPr lang="en-US" sz="2600" b="1" dirty="0">
                <a:solidFill>
                  <a:schemeClr val="bg1">
                    <a:lumMod val="85000"/>
                  </a:schemeClr>
                </a:solidFill>
              </a:rPr>
              <a:t>Diacetyl (</a:t>
            </a:r>
            <a:r>
              <a:rPr lang="en-US" sz="2400" b="1" dirty="0">
                <a:solidFill>
                  <a:schemeClr val="bg1">
                    <a:lumMod val="85000"/>
                  </a:schemeClr>
                </a:solidFill>
              </a:rPr>
              <a:t>butanedione</a:t>
            </a:r>
            <a:r>
              <a:rPr lang="en-US" sz="2600" b="1" dirty="0">
                <a:solidFill>
                  <a:schemeClr val="bg1">
                    <a:lumMod val="85000"/>
                  </a:schemeClr>
                </a:solidFill>
              </a:rPr>
              <a:t>) is a chemical with an intense buttery flavor.  Years ago, it was found to be a cause of </a:t>
            </a:r>
            <a:r>
              <a:rPr lang="en-US" sz="2600" b="1" i="1" dirty="0">
                <a:solidFill>
                  <a:schemeClr val="bg1">
                    <a:lumMod val="85000"/>
                  </a:schemeClr>
                </a:solidFill>
              </a:rPr>
              <a:t>bronchiolitis obliterans </a:t>
            </a:r>
            <a:r>
              <a:rPr lang="en-US" sz="2600" b="1" dirty="0">
                <a:solidFill>
                  <a:schemeClr val="bg1">
                    <a:lumMod val="85000"/>
                  </a:schemeClr>
                </a:solidFill>
              </a:rPr>
              <a:t>or “popcorn lung” in microwave popcorn workers who inhaled the airborne chemical.</a:t>
            </a:r>
            <a:r>
              <a:rPr lang="en-US" sz="2600" baseline="30000" dirty="0">
                <a:solidFill>
                  <a:schemeClr val="bg1">
                    <a:lumMod val="85000"/>
                  </a:schemeClr>
                </a:solidFill>
              </a:rPr>
              <a:t>1</a:t>
            </a:r>
          </a:p>
        </p:txBody>
      </p:sp>
      <p:sp>
        <p:nvSpPr>
          <p:cNvPr id="13" name="TextBox 12">
            <a:extLst>
              <a:ext uri="{FF2B5EF4-FFF2-40B4-BE49-F238E27FC236}">
                <a16:creationId xmlns:a16="http://schemas.microsoft.com/office/drawing/2014/main" id="{D621FBE3-DA41-4EED-9EB9-5DEA55B46AEA}"/>
              </a:ext>
            </a:extLst>
          </p:cNvPr>
          <p:cNvSpPr txBox="1"/>
          <p:nvPr/>
        </p:nvSpPr>
        <p:spPr>
          <a:xfrm>
            <a:off x="1009801" y="6437255"/>
            <a:ext cx="11067978" cy="369332"/>
          </a:xfrm>
          <a:prstGeom prst="rect">
            <a:avLst/>
          </a:prstGeom>
          <a:noFill/>
        </p:spPr>
        <p:txBody>
          <a:bodyPr wrap="square" rtlCol="0">
            <a:spAutoFit/>
          </a:bodyPr>
          <a:lstStyle/>
          <a:p>
            <a:pPr marL="228600" indent="-228600">
              <a:spcAft>
                <a:spcPts val="300"/>
              </a:spcAft>
              <a:buAutoNum type="arabicPlain"/>
            </a:pPr>
            <a:r>
              <a:rPr lang="en-US" sz="900" b="0" i="0" dirty="0">
                <a:solidFill>
                  <a:schemeClr val="bg1">
                    <a:lumMod val="75000"/>
                  </a:schemeClr>
                </a:solidFill>
                <a:effectLst/>
                <a:latin typeface="Open Sans" panose="020B0606030504020204" pitchFamily="34" charset="0"/>
              </a:rPr>
              <a:t>Cao DJ, </a:t>
            </a:r>
            <a:r>
              <a:rPr lang="en-US" sz="900" b="0" i="0" dirty="0" err="1">
                <a:solidFill>
                  <a:schemeClr val="bg1">
                    <a:lumMod val="75000"/>
                  </a:schemeClr>
                </a:solidFill>
                <a:effectLst/>
                <a:latin typeface="Open Sans" panose="020B0606030504020204" pitchFamily="34" charset="0"/>
              </a:rPr>
              <a:t>Aldy</a:t>
            </a:r>
            <a:r>
              <a:rPr lang="en-US" sz="900" b="0" i="0" dirty="0">
                <a:solidFill>
                  <a:schemeClr val="bg1">
                    <a:lumMod val="75000"/>
                  </a:schemeClr>
                </a:solidFill>
                <a:effectLst/>
                <a:latin typeface="Open Sans" panose="020B0606030504020204" pitchFamily="34" charset="0"/>
              </a:rPr>
              <a:t> K, Hsu S, </a:t>
            </a:r>
            <a:r>
              <a:rPr lang="en-US" sz="900" b="0" i="1" dirty="0">
                <a:solidFill>
                  <a:schemeClr val="bg1">
                    <a:lumMod val="75000"/>
                  </a:schemeClr>
                </a:solidFill>
                <a:effectLst/>
                <a:latin typeface="Open Sans" panose="020B0606030504020204" pitchFamily="34" charset="0"/>
              </a:rPr>
              <a:t>et a</a:t>
            </a:r>
            <a:r>
              <a:rPr lang="en-US" sz="900" b="0" i="0" dirty="0">
                <a:solidFill>
                  <a:schemeClr val="bg1">
                    <a:lumMod val="75000"/>
                  </a:schemeClr>
                </a:solidFill>
                <a:effectLst/>
                <a:latin typeface="Open Sans" panose="020B0606030504020204" pitchFamily="34" charset="0"/>
              </a:rPr>
              <a:t>l. Review of Health Consequences of Electronic Cigarettes and the Outbreak of Electronic Cigarette, or Vaping, Product Use-Associated Lung Injury. </a:t>
            </a:r>
            <a:r>
              <a:rPr lang="en-US" sz="900" b="0" i="1" dirty="0">
                <a:solidFill>
                  <a:schemeClr val="bg1">
                    <a:lumMod val="75000"/>
                  </a:schemeClr>
                </a:solidFill>
                <a:effectLst/>
                <a:latin typeface="Open Sans" panose="020B0606030504020204" pitchFamily="34" charset="0"/>
              </a:rPr>
              <a:t>J Med </a:t>
            </a:r>
            <a:r>
              <a:rPr lang="en-US" sz="900" b="0" i="1" dirty="0" err="1">
                <a:solidFill>
                  <a:schemeClr val="bg1">
                    <a:lumMod val="75000"/>
                  </a:schemeClr>
                </a:solidFill>
                <a:effectLst/>
                <a:latin typeface="Open Sans" panose="020B0606030504020204" pitchFamily="34" charset="0"/>
              </a:rPr>
              <a:t>Toxicol</a:t>
            </a:r>
            <a:r>
              <a:rPr lang="en-US" sz="900" b="0" i="0" dirty="0">
                <a:solidFill>
                  <a:schemeClr val="bg1">
                    <a:lumMod val="75000"/>
                  </a:schemeClr>
                </a:solidFill>
                <a:effectLst/>
                <a:latin typeface="Open Sans" panose="020B0606030504020204" pitchFamily="34" charset="0"/>
              </a:rPr>
              <a:t>. 2020;16(3):295-310. doi:10.1007/s13181-020-00772-w</a:t>
            </a:r>
          </a:p>
        </p:txBody>
      </p:sp>
      <p:grpSp>
        <p:nvGrpSpPr>
          <p:cNvPr id="9" name="Group 8">
            <a:extLst>
              <a:ext uri="{FF2B5EF4-FFF2-40B4-BE49-F238E27FC236}">
                <a16:creationId xmlns:a16="http://schemas.microsoft.com/office/drawing/2014/main" id="{52A44EC6-2D18-4414-9AA4-16C3ADB1194F}"/>
              </a:ext>
            </a:extLst>
          </p:cNvPr>
          <p:cNvGrpSpPr/>
          <p:nvPr/>
        </p:nvGrpSpPr>
        <p:grpSpPr>
          <a:xfrm>
            <a:off x="1749185" y="1951486"/>
            <a:ext cx="10328594" cy="4146396"/>
            <a:chOff x="1749185" y="1951486"/>
            <a:chExt cx="10328594" cy="4146396"/>
          </a:xfrm>
        </p:grpSpPr>
        <p:sp>
          <p:nvSpPr>
            <p:cNvPr id="10" name="TextBox 9">
              <a:extLst>
                <a:ext uri="{FF2B5EF4-FFF2-40B4-BE49-F238E27FC236}">
                  <a16:creationId xmlns:a16="http://schemas.microsoft.com/office/drawing/2014/main" id="{ED554135-563B-4801-8F80-2CDD8063D308}"/>
                </a:ext>
              </a:extLst>
            </p:cNvPr>
            <p:cNvSpPr txBox="1"/>
            <p:nvPr/>
          </p:nvSpPr>
          <p:spPr>
            <a:xfrm>
              <a:off x="1850782" y="4405111"/>
              <a:ext cx="4456982" cy="1692771"/>
            </a:xfrm>
            <a:prstGeom prst="rect">
              <a:avLst/>
            </a:prstGeom>
            <a:noFill/>
          </p:spPr>
          <p:txBody>
            <a:bodyPr wrap="square" rtlCol="0">
              <a:spAutoFit/>
            </a:bodyPr>
            <a:lstStyle/>
            <a:p>
              <a:pPr>
                <a:spcAft>
                  <a:spcPts val="1200"/>
                </a:spcAft>
              </a:pPr>
              <a:r>
                <a:rPr lang="en-US" sz="2600" b="1" dirty="0">
                  <a:solidFill>
                    <a:schemeClr val="accent4">
                      <a:lumMod val="40000"/>
                      <a:lumOff val="60000"/>
                    </a:schemeClr>
                  </a:solidFill>
                </a:rPr>
                <a:t>The lungs’ smallest airways (</a:t>
              </a:r>
              <a:r>
                <a:rPr lang="en-US" sz="2400" b="1" dirty="0">
                  <a:solidFill>
                    <a:schemeClr val="accent4">
                      <a:lumMod val="40000"/>
                      <a:lumOff val="60000"/>
                    </a:schemeClr>
                  </a:solidFill>
                </a:rPr>
                <a:t>bronchioles</a:t>
              </a:r>
              <a:r>
                <a:rPr lang="en-US" sz="2600" b="1" dirty="0">
                  <a:solidFill>
                    <a:schemeClr val="accent4">
                      <a:lumMod val="40000"/>
                      <a:lumOff val="60000"/>
                    </a:schemeClr>
                  </a:solidFill>
                </a:rPr>
                <a:t>) become inflamed, narrow, and develop fibrosis.  It is permanent.</a:t>
              </a:r>
            </a:p>
          </p:txBody>
        </p:sp>
        <p:pic>
          <p:nvPicPr>
            <p:cNvPr id="8" name="Picture 7">
              <a:extLst>
                <a:ext uri="{FF2B5EF4-FFF2-40B4-BE49-F238E27FC236}">
                  <a16:creationId xmlns:a16="http://schemas.microsoft.com/office/drawing/2014/main" id="{FDA35847-4F91-4DD7-B4AA-0071256971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2801" y="1951486"/>
              <a:ext cx="5084978" cy="3878542"/>
            </a:xfrm>
            <a:prstGeom prst="rect">
              <a:avLst/>
            </a:prstGeom>
            <a:ln w="31750">
              <a:solidFill>
                <a:srgbClr val="333333"/>
              </a:solidFill>
            </a:ln>
            <a:effectLst>
              <a:outerShdw blurRad="50800" dist="38100" dir="2700000" algn="tl" rotWithShape="0">
                <a:prstClr val="black">
                  <a:alpha val="85000"/>
                </a:prstClr>
              </a:outerShdw>
            </a:effectLst>
          </p:spPr>
        </p:pic>
        <p:cxnSp>
          <p:nvCxnSpPr>
            <p:cNvPr id="16" name="Straight Connector 15">
              <a:extLst>
                <a:ext uri="{FF2B5EF4-FFF2-40B4-BE49-F238E27FC236}">
                  <a16:creationId xmlns:a16="http://schemas.microsoft.com/office/drawing/2014/main" id="{F095AA57-B298-47E4-AC75-B8AD0972D71A}"/>
                </a:ext>
              </a:extLst>
            </p:cNvPr>
            <p:cNvCxnSpPr/>
            <p:nvPr/>
          </p:nvCxnSpPr>
          <p:spPr>
            <a:xfrm>
              <a:off x="1749185" y="4479216"/>
              <a:ext cx="0" cy="1544559"/>
            </a:xfrm>
            <a:prstGeom prst="line">
              <a:avLst/>
            </a:prstGeom>
            <a:ln w="666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9143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2689</TotalTime>
  <Words>3744</Words>
  <Application>Microsoft Office PowerPoint</Application>
  <PresentationFormat>Widescreen</PresentationFormat>
  <Paragraphs>293</Paragraphs>
  <Slides>52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Harvest</vt:lpstr>
      <vt:lpstr>Calibri</vt:lpstr>
      <vt:lpstr>HarvestItal</vt:lpstr>
      <vt:lpstr>Wingdings</vt:lpstr>
      <vt:lpstr>Arial</vt:lpstr>
      <vt:lpstr>Open Sans</vt:lpstr>
      <vt:lpstr>Vollkorn Italic</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Pelletier</dc:creator>
  <cp:lastModifiedBy>Curry, James</cp:lastModifiedBy>
  <cp:revision>72</cp:revision>
  <dcterms:created xsi:type="dcterms:W3CDTF">2022-05-09T22:20:19Z</dcterms:created>
  <dcterms:modified xsi:type="dcterms:W3CDTF">2023-09-05T17:30:16Z</dcterms:modified>
</cp:coreProperties>
</file>