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7" r:id="rId2"/>
    <p:sldId id="387" r:id="rId3"/>
    <p:sldId id="402" r:id="rId4"/>
    <p:sldId id="423" r:id="rId5"/>
    <p:sldId id="431" r:id="rId6"/>
    <p:sldId id="339" r:id="rId7"/>
    <p:sldId id="432" r:id="rId8"/>
    <p:sldId id="405" r:id="rId9"/>
    <p:sldId id="407" r:id="rId10"/>
    <p:sldId id="433" r:id="rId11"/>
    <p:sldId id="345" r:id="rId12"/>
    <p:sldId id="367" r:id="rId13"/>
    <p:sldId id="406" r:id="rId14"/>
    <p:sldId id="256" r:id="rId15"/>
    <p:sldId id="258" r:id="rId16"/>
    <p:sldId id="272" r:id="rId17"/>
    <p:sldId id="408" r:id="rId18"/>
    <p:sldId id="365" r:id="rId19"/>
    <p:sldId id="260" r:id="rId20"/>
    <p:sldId id="261" r:id="rId21"/>
    <p:sldId id="262" r:id="rId22"/>
    <p:sldId id="263" r:id="rId23"/>
    <p:sldId id="264" r:id="rId24"/>
    <p:sldId id="266" r:id="rId25"/>
    <p:sldId id="267" r:id="rId26"/>
    <p:sldId id="419" r:id="rId27"/>
    <p:sldId id="420" r:id="rId28"/>
    <p:sldId id="421" r:id="rId29"/>
    <p:sldId id="395" r:id="rId30"/>
    <p:sldId id="399" r:id="rId31"/>
    <p:sldId id="400" r:id="rId32"/>
    <p:sldId id="265" r:id="rId33"/>
    <p:sldId id="273" r:id="rId34"/>
    <p:sldId id="391" r:id="rId35"/>
    <p:sldId id="401" r:id="rId36"/>
    <p:sldId id="3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5F6CD-E474-4BCD-9ECC-56B9AD1F4FAD}"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1967D-770E-4AEC-886E-37EE94FC5670}" type="slidenum">
              <a:rPr lang="en-US" smtClean="0"/>
              <a:t>‹#›</a:t>
            </a:fld>
            <a:endParaRPr lang="en-US"/>
          </a:p>
        </p:txBody>
      </p:sp>
    </p:spTree>
    <p:extLst>
      <p:ext uri="{BB962C8B-B14F-4D97-AF65-F5344CB8AC3E}">
        <p14:creationId xmlns:p14="http://schemas.microsoft.com/office/powerpoint/2010/main" val="172754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F8964F-5F29-4EBA-A8B1-72299E90B617}" type="slidenum">
              <a:rPr lang="en-US" smtClean="0"/>
              <a:t>1</a:t>
            </a:fld>
            <a:endParaRPr lang="en-US"/>
          </a:p>
        </p:txBody>
      </p:sp>
    </p:spTree>
    <p:extLst>
      <p:ext uri="{BB962C8B-B14F-4D97-AF65-F5344CB8AC3E}">
        <p14:creationId xmlns:p14="http://schemas.microsoft.com/office/powerpoint/2010/main" val="2939903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494870-4670-4C1E-9BDB-8709D116CD78}" type="slidenum">
              <a:rPr lang="en-US" smtClean="0"/>
              <a:t>20</a:t>
            </a:fld>
            <a:endParaRPr lang="en-US"/>
          </a:p>
        </p:txBody>
      </p:sp>
    </p:spTree>
    <p:extLst>
      <p:ext uri="{BB962C8B-B14F-4D97-AF65-F5344CB8AC3E}">
        <p14:creationId xmlns:p14="http://schemas.microsoft.com/office/powerpoint/2010/main" val="350516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94870-4670-4C1E-9BDB-8709D116CD78}" type="slidenum">
              <a:rPr lang="en-US" smtClean="0"/>
              <a:t>21</a:t>
            </a:fld>
            <a:endParaRPr lang="en-US"/>
          </a:p>
        </p:txBody>
      </p:sp>
    </p:spTree>
    <p:extLst>
      <p:ext uri="{BB962C8B-B14F-4D97-AF65-F5344CB8AC3E}">
        <p14:creationId xmlns:p14="http://schemas.microsoft.com/office/powerpoint/2010/main" val="82671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494870-4670-4C1E-9BDB-8709D116CD78}" type="slidenum">
              <a:rPr lang="en-US" smtClean="0"/>
              <a:t>22</a:t>
            </a:fld>
            <a:endParaRPr lang="en-US"/>
          </a:p>
        </p:txBody>
      </p:sp>
    </p:spTree>
    <p:extLst>
      <p:ext uri="{BB962C8B-B14F-4D97-AF65-F5344CB8AC3E}">
        <p14:creationId xmlns:p14="http://schemas.microsoft.com/office/powerpoint/2010/main" val="2682477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494870-4670-4C1E-9BDB-8709D116CD78}" type="slidenum">
              <a:rPr lang="en-US" smtClean="0"/>
              <a:t>23</a:t>
            </a:fld>
            <a:endParaRPr lang="en-US"/>
          </a:p>
        </p:txBody>
      </p:sp>
    </p:spTree>
    <p:extLst>
      <p:ext uri="{BB962C8B-B14F-4D97-AF65-F5344CB8AC3E}">
        <p14:creationId xmlns:p14="http://schemas.microsoft.com/office/powerpoint/2010/main" val="1004715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94870-4670-4C1E-9BDB-8709D116CD78}" type="slidenum">
              <a:rPr lang="en-US" smtClean="0"/>
              <a:t>24</a:t>
            </a:fld>
            <a:endParaRPr lang="en-US"/>
          </a:p>
        </p:txBody>
      </p:sp>
    </p:spTree>
    <p:extLst>
      <p:ext uri="{BB962C8B-B14F-4D97-AF65-F5344CB8AC3E}">
        <p14:creationId xmlns:p14="http://schemas.microsoft.com/office/powerpoint/2010/main" val="1037035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494870-4670-4C1E-9BDB-8709D116CD78}" type="slidenum">
              <a:rPr lang="en-US" smtClean="0"/>
              <a:t>25</a:t>
            </a:fld>
            <a:endParaRPr lang="en-US"/>
          </a:p>
        </p:txBody>
      </p:sp>
    </p:spTree>
    <p:extLst>
      <p:ext uri="{BB962C8B-B14F-4D97-AF65-F5344CB8AC3E}">
        <p14:creationId xmlns:p14="http://schemas.microsoft.com/office/powerpoint/2010/main" val="1745303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494870-4670-4C1E-9BDB-8709D116CD78}" type="slidenum">
              <a:rPr lang="en-US" smtClean="0"/>
              <a:t>32</a:t>
            </a:fld>
            <a:endParaRPr lang="en-US"/>
          </a:p>
        </p:txBody>
      </p:sp>
    </p:spTree>
    <p:extLst>
      <p:ext uri="{BB962C8B-B14F-4D97-AF65-F5344CB8AC3E}">
        <p14:creationId xmlns:p14="http://schemas.microsoft.com/office/powerpoint/2010/main" val="423730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F8964F-5F29-4EBA-A8B1-72299E90B617}" type="slidenum">
              <a:rPr lang="en-US" smtClean="0"/>
              <a:t>2</a:t>
            </a:fld>
            <a:endParaRPr lang="en-US"/>
          </a:p>
        </p:txBody>
      </p:sp>
    </p:spTree>
    <p:extLst>
      <p:ext uri="{BB962C8B-B14F-4D97-AF65-F5344CB8AC3E}">
        <p14:creationId xmlns:p14="http://schemas.microsoft.com/office/powerpoint/2010/main" val="9051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89B7F-F74D-4DB2-9A75-0233D8D76415}" type="slidenum">
              <a:rPr lang="en-US" smtClean="0"/>
              <a:t>5</a:t>
            </a:fld>
            <a:endParaRPr lang="en-US"/>
          </a:p>
        </p:txBody>
      </p:sp>
    </p:spTree>
    <p:extLst>
      <p:ext uri="{BB962C8B-B14F-4D97-AF65-F5344CB8AC3E}">
        <p14:creationId xmlns:p14="http://schemas.microsoft.com/office/powerpoint/2010/main" val="419105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89B7F-F74D-4DB2-9A75-0233D8D76415}" type="slidenum">
              <a:rPr lang="en-US" smtClean="0"/>
              <a:t>6</a:t>
            </a:fld>
            <a:endParaRPr lang="en-US"/>
          </a:p>
        </p:txBody>
      </p:sp>
    </p:spTree>
    <p:extLst>
      <p:ext uri="{BB962C8B-B14F-4D97-AF65-F5344CB8AC3E}">
        <p14:creationId xmlns:p14="http://schemas.microsoft.com/office/powerpoint/2010/main" val="249900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89B7F-F74D-4DB2-9A75-0233D8D76415}" type="slidenum">
              <a:rPr lang="en-US" smtClean="0"/>
              <a:t>7</a:t>
            </a:fld>
            <a:endParaRPr lang="en-US"/>
          </a:p>
        </p:txBody>
      </p:sp>
    </p:spTree>
    <p:extLst>
      <p:ext uri="{BB962C8B-B14F-4D97-AF65-F5344CB8AC3E}">
        <p14:creationId xmlns:p14="http://schemas.microsoft.com/office/powerpoint/2010/main" val="194086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 news is defined as any information which adversely or seriously affects in individuals view of his future.  It is in the eye of the be holder.  How many of you have some personal experience doing this?.  How many of you have received any training in doing this?</a:t>
            </a:r>
          </a:p>
        </p:txBody>
      </p:sp>
      <p:sp>
        <p:nvSpPr>
          <p:cNvPr id="4" name="Slide Number Placeholder 3"/>
          <p:cNvSpPr>
            <a:spLocks noGrp="1"/>
          </p:cNvSpPr>
          <p:nvPr>
            <p:ph type="sldNum" sz="quarter" idx="10"/>
          </p:nvPr>
        </p:nvSpPr>
        <p:spPr/>
        <p:txBody>
          <a:bodyPr/>
          <a:lstStyle/>
          <a:p>
            <a:fld id="{24494870-4670-4C1E-9BDB-8709D116CD78}" type="slidenum">
              <a:rPr lang="en-US" smtClean="0"/>
              <a:t>14</a:t>
            </a:fld>
            <a:endParaRPr lang="en-US"/>
          </a:p>
        </p:txBody>
      </p:sp>
    </p:spTree>
    <p:extLst>
      <p:ext uri="{BB962C8B-B14F-4D97-AF65-F5344CB8AC3E}">
        <p14:creationId xmlns:p14="http://schemas.microsoft.com/office/powerpoint/2010/main" val="319747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94870-4670-4C1E-9BDB-8709D116CD78}" type="slidenum">
              <a:rPr lang="en-US" smtClean="0"/>
              <a:t>15</a:t>
            </a:fld>
            <a:endParaRPr lang="en-US"/>
          </a:p>
        </p:txBody>
      </p:sp>
    </p:spTree>
    <p:extLst>
      <p:ext uri="{BB962C8B-B14F-4D97-AF65-F5344CB8AC3E}">
        <p14:creationId xmlns:p14="http://schemas.microsoft.com/office/powerpoint/2010/main" val="1880550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494870-4670-4C1E-9BDB-8709D116CD78}" type="slidenum">
              <a:rPr lang="en-US" smtClean="0"/>
              <a:t>17</a:t>
            </a:fld>
            <a:endParaRPr lang="en-US"/>
          </a:p>
        </p:txBody>
      </p:sp>
    </p:spTree>
    <p:extLst>
      <p:ext uri="{BB962C8B-B14F-4D97-AF65-F5344CB8AC3E}">
        <p14:creationId xmlns:p14="http://schemas.microsoft.com/office/powerpoint/2010/main" val="316040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494870-4670-4C1E-9BDB-8709D116CD78}" type="slidenum">
              <a:rPr lang="en-US" smtClean="0"/>
              <a:t>19</a:t>
            </a:fld>
            <a:endParaRPr lang="en-US"/>
          </a:p>
        </p:txBody>
      </p:sp>
    </p:spTree>
    <p:extLst>
      <p:ext uri="{BB962C8B-B14F-4D97-AF65-F5344CB8AC3E}">
        <p14:creationId xmlns:p14="http://schemas.microsoft.com/office/powerpoint/2010/main" val="220713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9/26/2023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9/26/2023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9/26/2023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9/26/2023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www.instituteforhumancaring.org/documents/Providers/Serious-Illness-Guide-old.pdf" TargetMode="External"/><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11.xml"/><Relationship Id="rId5" Type="http://schemas.openxmlformats.org/officeDocument/2006/relationships/hyperlink" Target="https://doi.org/10.1634/theoncologist.5-4-302" TargetMode="External"/><Relationship Id="rId4" Type="http://schemas.openxmlformats.org/officeDocument/2006/relationships/hyperlink" Target="https://doi.org/10.1016/j.jpainsymman.2019.06.00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548F-DB25-466C-BA53-5D3F30A7252A}"/>
              </a:ext>
            </a:extLst>
          </p:cNvPr>
          <p:cNvSpPr>
            <a:spLocks noGrp="1"/>
          </p:cNvSpPr>
          <p:nvPr>
            <p:ph type="title"/>
          </p:nvPr>
        </p:nvSpPr>
        <p:spPr>
          <a:xfrm>
            <a:off x="878118" y="385894"/>
            <a:ext cx="9868645" cy="3280095"/>
          </a:xfrm>
        </p:spPr>
        <p:txBody>
          <a:bodyPr/>
          <a:lstStyle/>
          <a:p>
            <a:br>
              <a:rPr lang="en-US" dirty="0"/>
            </a:br>
            <a:r>
              <a:rPr lang="en-US" sz="7200" dirty="0"/>
              <a:t>Goals of Care Conversation in the Trauma Patient</a:t>
            </a:r>
          </a:p>
        </p:txBody>
      </p:sp>
      <p:sp>
        <p:nvSpPr>
          <p:cNvPr id="3" name="Text Placeholder 2">
            <a:extLst>
              <a:ext uri="{FF2B5EF4-FFF2-40B4-BE49-F238E27FC236}">
                <a16:creationId xmlns:a16="http://schemas.microsoft.com/office/drawing/2014/main" id="{1C5AA23C-962C-46C4-92FF-956E73251142}"/>
              </a:ext>
            </a:extLst>
          </p:cNvPr>
          <p:cNvSpPr>
            <a:spLocks noGrp="1"/>
          </p:cNvSpPr>
          <p:nvPr>
            <p:ph type="body" idx="1"/>
          </p:nvPr>
        </p:nvSpPr>
        <p:spPr>
          <a:xfrm>
            <a:off x="1154955" y="4973248"/>
            <a:ext cx="6056336" cy="1704107"/>
          </a:xfrm>
        </p:spPr>
        <p:txBody>
          <a:bodyPr>
            <a:normAutofit fontScale="92500" lnSpcReduction="10000"/>
          </a:bodyPr>
          <a:lstStyle/>
          <a:p>
            <a:r>
              <a:rPr lang="en-US" sz="3000" dirty="0"/>
              <a:t>Stephen Gates, MD</a:t>
            </a:r>
          </a:p>
          <a:p>
            <a:r>
              <a:rPr lang="en-US" sz="1600" dirty="0"/>
              <a:t>Associate Professor, Texas Tech University health science Center</a:t>
            </a:r>
          </a:p>
          <a:p>
            <a:r>
              <a:rPr lang="en-US" sz="1600" dirty="0"/>
              <a:t>Director of palliative care consult service</a:t>
            </a:r>
          </a:p>
          <a:p>
            <a:r>
              <a:rPr lang="en-US" sz="1600" dirty="0"/>
              <a:t>University Medical Center</a:t>
            </a:r>
          </a:p>
          <a:p>
            <a:endParaRPr lang="en-US" dirty="0"/>
          </a:p>
        </p:txBody>
      </p:sp>
    </p:spTree>
    <p:extLst>
      <p:ext uri="{BB962C8B-B14F-4D97-AF65-F5344CB8AC3E}">
        <p14:creationId xmlns:p14="http://schemas.microsoft.com/office/powerpoint/2010/main" val="506469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B72E-4DAE-4A27-8795-74805BFD4CDC}"/>
              </a:ext>
            </a:extLst>
          </p:cNvPr>
          <p:cNvSpPr>
            <a:spLocks noGrp="1"/>
          </p:cNvSpPr>
          <p:nvPr>
            <p:ph type="title"/>
          </p:nvPr>
        </p:nvSpPr>
        <p:spPr>
          <a:xfrm>
            <a:off x="1154952" y="362466"/>
            <a:ext cx="5740117" cy="601362"/>
          </a:xfrm>
        </p:spPr>
        <p:txBody>
          <a:bodyPr/>
          <a:lstStyle/>
          <a:p>
            <a:endParaRPr lang="en-US" dirty="0"/>
          </a:p>
        </p:txBody>
      </p:sp>
      <p:pic>
        <p:nvPicPr>
          <p:cNvPr id="6" name="Content Placeholder 5">
            <a:extLst>
              <a:ext uri="{FF2B5EF4-FFF2-40B4-BE49-F238E27FC236}">
                <a16:creationId xmlns:a16="http://schemas.microsoft.com/office/drawing/2014/main" id="{A06783EB-BFEB-4198-9DFF-91167ABC85C2}"/>
              </a:ext>
            </a:extLst>
          </p:cNvPr>
          <p:cNvPicPr>
            <a:picLocks noGrp="1" noChangeAspect="1"/>
          </p:cNvPicPr>
          <p:nvPr>
            <p:ph idx="1"/>
          </p:nvPr>
        </p:nvPicPr>
        <p:blipFill>
          <a:blip r:embed="rId2"/>
          <a:stretch>
            <a:fillRect/>
          </a:stretch>
        </p:blipFill>
        <p:spPr>
          <a:xfrm>
            <a:off x="1977082" y="362467"/>
            <a:ext cx="6563930" cy="5552300"/>
          </a:xfrm>
        </p:spPr>
      </p:pic>
      <p:sp>
        <p:nvSpPr>
          <p:cNvPr id="4" name="Text Placeholder 3">
            <a:extLst>
              <a:ext uri="{FF2B5EF4-FFF2-40B4-BE49-F238E27FC236}">
                <a16:creationId xmlns:a16="http://schemas.microsoft.com/office/drawing/2014/main" id="{6B92D6AD-7B4F-4DB6-AEEC-8881CF56D539}"/>
              </a:ext>
            </a:extLst>
          </p:cNvPr>
          <p:cNvSpPr>
            <a:spLocks noGrp="1"/>
          </p:cNvSpPr>
          <p:nvPr>
            <p:ph type="body" sz="half" idx="2"/>
          </p:nvPr>
        </p:nvSpPr>
        <p:spPr>
          <a:xfrm>
            <a:off x="710743" y="5914767"/>
            <a:ext cx="9391135" cy="869319"/>
          </a:xfrm>
        </p:spPr>
        <p:txBody>
          <a:bodyPr>
            <a:noAutofit/>
          </a:bodyPr>
          <a:lstStyle/>
          <a:p>
            <a:r>
              <a:rPr lang="en-US" sz="2000" dirty="0"/>
              <a:t>“Despite widespread use, the meaning of this phrase is </a:t>
            </a:r>
            <a:r>
              <a:rPr lang="en-US" sz="2000" dirty="0">
                <a:solidFill>
                  <a:schemeClr val="bg2">
                    <a:lumMod val="60000"/>
                    <a:lumOff val="40000"/>
                  </a:schemeClr>
                </a:solidFill>
              </a:rPr>
              <a:t>ambiguous</a:t>
            </a:r>
            <a:r>
              <a:rPr lang="en-US" sz="2000" dirty="0"/>
              <a:t> and </a:t>
            </a:r>
            <a:r>
              <a:rPr lang="en-US" sz="2000" dirty="0">
                <a:solidFill>
                  <a:schemeClr val="bg2">
                    <a:lumMod val="60000"/>
                    <a:lumOff val="40000"/>
                  </a:schemeClr>
                </a:solidFill>
              </a:rPr>
              <a:t>lacks consensus </a:t>
            </a:r>
            <a:r>
              <a:rPr lang="en-US" sz="2000" dirty="0"/>
              <a:t>or operational definition”</a:t>
            </a:r>
          </a:p>
        </p:txBody>
      </p:sp>
    </p:spTree>
    <p:extLst>
      <p:ext uri="{BB962C8B-B14F-4D97-AF65-F5344CB8AC3E}">
        <p14:creationId xmlns:p14="http://schemas.microsoft.com/office/powerpoint/2010/main" val="292667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D942-1C8B-457C-AEAB-46E745EAF388}"/>
              </a:ext>
            </a:extLst>
          </p:cNvPr>
          <p:cNvSpPr>
            <a:spLocks noGrp="1"/>
          </p:cNvSpPr>
          <p:nvPr>
            <p:ph type="title"/>
          </p:nvPr>
        </p:nvSpPr>
        <p:spPr>
          <a:xfrm>
            <a:off x="2064470" y="245097"/>
            <a:ext cx="7673419" cy="1178350"/>
          </a:xfrm>
        </p:spPr>
        <p:txBody>
          <a:bodyPr/>
          <a:lstStyle/>
          <a:p>
            <a:r>
              <a:rPr lang="en-US" dirty="0"/>
              <a:t>Goals of Care Definition</a:t>
            </a:r>
          </a:p>
        </p:txBody>
      </p:sp>
      <p:sp>
        <p:nvSpPr>
          <p:cNvPr id="3" name="Text Placeholder 2">
            <a:extLst>
              <a:ext uri="{FF2B5EF4-FFF2-40B4-BE49-F238E27FC236}">
                <a16:creationId xmlns:a16="http://schemas.microsoft.com/office/drawing/2014/main" id="{550A62ED-290C-4F98-A593-0DC1613DFD9D}"/>
              </a:ext>
            </a:extLst>
          </p:cNvPr>
          <p:cNvSpPr>
            <a:spLocks noGrp="1"/>
          </p:cNvSpPr>
          <p:nvPr>
            <p:ph type="body" sz="half" idx="2"/>
          </p:nvPr>
        </p:nvSpPr>
        <p:spPr>
          <a:xfrm>
            <a:off x="373930" y="1728123"/>
            <a:ext cx="11444139" cy="3912973"/>
          </a:xfrm>
        </p:spPr>
        <p:txBody>
          <a:bodyPr>
            <a:normAutofit/>
          </a:bodyPr>
          <a:lstStyle/>
          <a:p>
            <a:r>
              <a:rPr lang="en-US" sz="3200" dirty="0"/>
              <a:t>GOC are operationally defined as the </a:t>
            </a:r>
            <a:r>
              <a:rPr lang="en-US" sz="3200" dirty="0">
                <a:solidFill>
                  <a:srgbClr val="FF0000"/>
                </a:solidFill>
              </a:rPr>
              <a:t>overarching aims of medical care</a:t>
            </a:r>
          </a:p>
          <a:p>
            <a:r>
              <a:rPr lang="en-US" sz="3200" dirty="0"/>
              <a:t>for a </a:t>
            </a:r>
            <a:r>
              <a:rPr lang="en-US" sz="3200" dirty="0">
                <a:solidFill>
                  <a:schemeClr val="bg2">
                    <a:lumMod val="60000"/>
                    <a:lumOff val="40000"/>
                  </a:schemeClr>
                </a:solidFill>
              </a:rPr>
              <a:t>patient</a:t>
            </a:r>
            <a:r>
              <a:rPr lang="en-US" sz="3200" dirty="0"/>
              <a:t> that are informed by </a:t>
            </a:r>
            <a:r>
              <a:rPr lang="en-US" sz="3200" dirty="0">
                <a:solidFill>
                  <a:schemeClr val="bg2">
                    <a:lumMod val="60000"/>
                    <a:lumOff val="40000"/>
                  </a:schemeClr>
                </a:solidFill>
              </a:rPr>
              <a:t>patient’s</a:t>
            </a:r>
            <a:r>
              <a:rPr lang="en-US" sz="3200" dirty="0"/>
              <a:t> underlying </a:t>
            </a:r>
            <a:r>
              <a:rPr lang="en-US" sz="3200" dirty="0">
                <a:solidFill>
                  <a:srgbClr val="FF0000"/>
                </a:solidFill>
              </a:rPr>
              <a:t>values and priorities</a:t>
            </a:r>
            <a:r>
              <a:rPr lang="en-US" sz="3200" dirty="0"/>
              <a:t>,</a:t>
            </a:r>
          </a:p>
          <a:p>
            <a:r>
              <a:rPr lang="en-US" sz="3200" dirty="0"/>
              <a:t>established within the existing </a:t>
            </a:r>
            <a:r>
              <a:rPr lang="en-US" sz="3200" dirty="0">
                <a:solidFill>
                  <a:srgbClr val="FF0000"/>
                </a:solidFill>
              </a:rPr>
              <a:t>clinical context</a:t>
            </a:r>
            <a:r>
              <a:rPr lang="en-US" sz="3200" dirty="0"/>
              <a:t>, and used to guide decisions about the </a:t>
            </a:r>
            <a:r>
              <a:rPr lang="en-US" sz="3200" dirty="0">
                <a:solidFill>
                  <a:srgbClr val="FF0000"/>
                </a:solidFill>
              </a:rPr>
              <a:t>use</a:t>
            </a:r>
            <a:r>
              <a:rPr lang="en-US" sz="3200" dirty="0"/>
              <a:t> of or </a:t>
            </a:r>
            <a:r>
              <a:rPr lang="en-US" sz="3200">
                <a:solidFill>
                  <a:srgbClr val="FF0000"/>
                </a:solidFill>
              </a:rPr>
              <a:t>limitation</a:t>
            </a:r>
            <a:r>
              <a:rPr lang="en-US" sz="3200"/>
              <a:t> of </a:t>
            </a:r>
            <a:r>
              <a:rPr lang="en-US" sz="3200" dirty="0"/>
              <a:t>specific medical interventions.</a:t>
            </a:r>
          </a:p>
        </p:txBody>
      </p:sp>
    </p:spTree>
    <p:extLst>
      <p:ext uri="{BB962C8B-B14F-4D97-AF65-F5344CB8AC3E}">
        <p14:creationId xmlns:p14="http://schemas.microsoft.com/office/powerpoint/2010/main" val="23263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9F07-8175-4CBC-860A-11526640453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55FD6D0-9566-4E6A-830D-8502B22ADC39}"/>
              </a:ext>
            </a:extLst>
          </p:cNvPr>
          <p:cNvPicPr>
            <a:picLocks noGrp="1" noChangeAspect="1"/>
          </p:cNvPicPr>
          <p:nvPr>
            <p:ph idx="1"/>
          </p:nvPr>
        </p:nvPicPr>
        <p:blipFill>
          <a:blip r:embed="rId2"/>
          <a:stretch>
            <a:fillRect/>
          </a:stretch>
        </p:blipFill>
        <p:spPr>
          <a:xfrm>
            <a:off x="646111" y="1696995"/>
            <a:ext cx="10112505" cy="4786183"/>
          </a:xfrm>
        </p:spPr>
      </p:pic>
    </p:spTree>
    <p:extLst>
      <p:ext uri="{BB962C8B-B14F-4D97-AF65-F5344CB8AC3E}">
        <p14:creationId xmlns:p14="http://schemas.microsoft.com/office/powerpoint/2010/main" val="1662678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7457-4EC9-49DD-A0D0-EB9E1F66931F}"/>
              </a:ext>
            </a:extLst>
          </p:cNvPr>
          <p:cNvSpPr>
            <a:spLocks noGrp="1"/>
          </p:cNvSpPr>
          <p:nvPr>
            <p:ph type="title"/>
          </p:nvPr>
        </p:nvSpPr>
        <p:spPr>
          <a:xfrm>
            <a:off x="1704109" y="145472"/>
            <a:ext cx="8686800" cy="997528"/>
          </a:xfrm>
        </p:spPr>
        <p:txBody>
          <a:bodyPr/>
          <a:lstStyle/>
          <a:p>
            <a:r>
              <a:rPr lang="en-US" sz="4800" dirty="0"/>
              <a:t>Goals of Care Conversation</a:t>
            </a:r>
          </a:p>
        </p:txBody>
      </p:sp>
      <p:pic>
        <p:nvPicPr>
          <p:cNvPr id="6" name="Content Placeholder 5">
            <a:extLst>
              <a:ext uri="{FF2B5EF4-FFF2-40B4-BE49-F238E27FC236}">
                <a16:creationId xmlns:a16="http://schemas.microsoft.com/office/drawing/2014/main" id="{B93809FF-6069-4898-B111-EC753F599A5D}"/>
              </a:ext>
            </a:extLst>
          </p:cNvPr>
          <p:cNvPicPr>
            <a:picLocks noGrp="1" noChangeAspect="1"/>
          </p:cNvPicPr>
          <p:nvPr>
            <p:ph idx="1"/>
          </p:nvPr>
        </p:nvPicPr>
        <p:blipFill>
          <a:blip r:embed="rId2"/>
          <a:stretch>
            <a:fillRect/>
          </a:stretch>
        </p:blipFill>
        <p:spPr>
          <a:xfrm>
            <a:off x="92279" y="1560353"/>
            <a:ext cx="4228051" cy="4965138"/>
          </a:xfrm>
        </p:spPr>
      </p:pic>
      <p:sp>
        <p:nvSpPr>
          <p:cNvPr id="4" name="Text Placeholder 3">
            <a:extLst>
              <a:ext uri="{FF2B5EF4-FFF2-40B4-BE49-F238E27FC236}">
                <a16:creationId xmlns:a16="http://schemas.microsoft.com/office/drawing/2014/main" id="{93175934-2E80-4F2F-8681-E6CA24F05539}"/>
              </a:ext>
            </a:extLst>
          </p:cNvPr>
          <p:cNvSpPr>
            <a:spLocks noGrp="1"/>
          </p:cNvSpPr>
          <p:nvPr>
            <p:ph type="body" sz="half" idx="2"/>
          </p:nvPr>
        </p:nvSpPr>
        <p:spPr>
          <a:xfrm>
            <a:off x="4790114" y="2119745"/>
            <a:ext cx="7242494" cy="3905134"/>
          </a:xfrm>
        </p:spPr>
        <p:txBody>
          <a:bodyPr>
            <a:noAutofit/>
          </a:bodyPr>
          <a:lstStyle/>
          <a:p>
            <a:r>
              <a:rPr lang="en-US" sz="3600" dirty="0"/>
              <a:t>Cardiopulmonary resuscitation</a:t>
            </a:r>
          </a:p>
          <a:p>
            <a:r>
              <a:rPr lang="en-US" sz="3600" dirty="0"/>
              <a:t>Mechanical ventilation</a:t>
            </a:r>
          </a:p>
          <a:p>
            <a:r>
              <a:rPr lang="en-US" sz="3600" dirty="0"/>
              <a:t>Artificial nutrition and hydration</a:t>
            </a:r>
          </a:p>
          <a:p>
            <a:r>
              <a:rPr lang="en-US" sz="3600" dirty="0"/>
              <a:t>Hemodialysis</a:t>
            </a:r>
          </a:p>
          <a:p>
            <a:r>
              <a:rPr lang="en-US" sz="3600" dirty="0"/>
              <a:t>Transfer to higher level of care?</a:t>
            </a:r>
          </a:p>
        </p:txBody>
      </p:sp>
    </p:spTree>
    <p:extLst>
      <p:ext uri="{BB962C8B-B14F-4D97-AF65-F5344CB8AC3E}">
        <p14:creationId xmlns:p14="http://schemas.microsoft.com/office/powerpoint/2010/main" val="78644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0669" y="2278744"/>
            <a:ext cx="8825658" cy="537030"/>
          </a:xfrm>
        </p:spPr>
        <p:txBody>
          <a:bodyPr/>
          <a:lstStyle/>
          <a:p>
            <a:endParaRPr lang="en-US" dirty="0"/>
          </a:p>
        </p:txBody>
      </p:sp>
      <p:sp>
        <p:nvSpPr>
          <p:cNvPr id="3" name="Subtitle 2"/>
          <p:cNvSpPr>
            <a:spLocks noGrp="1"/>
          </p:cNvSpPr>
          <p:nvPr>
            <p:ph type="subTitle" idx="1"/>
          </p:nvPr>
        </p:nvSpPr>
        <p:spPr>
          <a:xfrm>
            <a:off x="1393371" y="5000172"/>
            <a:ext cx="8824686" cy="1857827"/>
          </a:xfrm>
        </p:spPr>
        <p:txBody>
          <a:bodyPr>
            <a:normAutofit fontScale="92500"/>
          </a:bodyPr>
          <a:lstStyle/>
          <a:p>
            <a:r>
              <a:rPr lang="en-US" sz="12000" dirty="0">
                <a:solidFill>
                  <a:schemeClr val="bg2">
                    <a:lumMod val="60000"/>
                    <a:lumOff val="40000"/>
                  </a:schemeClr>
                </a:solidFill>
                <a:latin typeface="Wide Latin" panose="020A0A07050505020404" pitchFamily="18" charset="0"/>
              </a:rPr>
              <a:t>NEWS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371" y="91441"/>
            <a:ext cx="9058221" cy="5148072"/>
          </a:xfrm>
          <a:prstGeom prst="rect">
            <a:avLst/>
          </a:prstGeom>
        </p:spPr>
      </p:pic>
    </p:spTree>
    <p:extLst>
      <p:ext uri="{BB962C8B-B14F-4D97-AF65-F5344CB8AC3E}">
        <p14:creationId xmlns:p14="http://schemas.microsoft.com/office/powerpoint/2010/main" val="9187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2718"/>
            <a:ext cx="5191125" cy="1128432"/>
          </a:xfrm>
        </p:spPr>
        <p:txBody>
          <a:bodyPr/>
          <a:lstStyle/>
          <a:p>
            <a:r>
              <a:rPr lang="en-US" sz="5400" dirty="0"/>
              <a:t>SPIKES Protocol</a:t>
            </a:r>
          </a:p>
        </p:txBody>
      </p:sp>
      <p:sp>
        <p:nvSpPr>
          <p:cNvPr id="3" name="Content Placeholder 2"/>
          <p:cNvSpPr>
            <a:spLocks noGrp="1"/>
          </p:cNvSpPr>
          <p:nvPr>
            <p:ph idx="1"/>
          </p:nvPr>
        </p:nvSpPr>
        <p:spPr>
          <a:xfrm>
            <a:off x="1215072" y="1412240"/>
            <a:ext cx="8946541" cy="5130799"/>
          </a:xfrm>
        </p:spPr>
        <p:txBody>
          <a:bodyPr>
            <a:normAutofit/>
          </a:bodyPr>
          <a:lstStyle/>
          <a:p>
            <a:r>
              <a:rPr lang="en-US" dirty="0" err="1"/>
              <a:t>Baile</a:t>
            </a:r>
            <a:r>
              <a:rPr lang="en-US" dirty="0"/>
              <a:t>, Buckman et al </a:t>
            </a:r>
            <a:r>
              <a:rPr lang="en-US" i="1" dirty="0">
                <a:latin typeface="Franklin Gothic Demi Cond" panose="020B0706030402020204" pitchFamily="34" charset="0"/>
              </a:rPr>
              <a:t>The Oncologist  </a:t>
            </a:r>
            <a:r>
              <a:rPr lang="en-US" dirty="0"/>
              <a:t>2000; 5:302-205</a:t>
            </a:r>
          </a:p>
          <a:p>
            <a:endParaRPr lang="en-US" dirty="0"/>
          </a:p>
          <a:p>
            <a:r>
              <a:rPr lang="en-US" dirty="0"/>
              <a:t>500 Oncologists at American Society of Clinical Oncology meeting</a:t>
            </a:r>
          </a:p>
          <a:p>
            <a:r>
              <a:rPr lang="en-US" dirty="0"/>
              <a:t>20% had received any formal training on delivering bad news</a:t>
            </a:r>
          </a:p>
          <a:p>
            <a:r>
              <a:rPr lang="en-US" dirty="0"/>
              <a:t>26% had a consistent plan or strategy for delivering bad news</a:t>
            </a:r>
          </a:p>
          <a:p>
            <a:r>
              <a:rPr lang="en-US" dirty="0"/>
              <a:t>66% were either not very comfortable or uncomfortable dealing with emotions</a:t>
            </a:r>
          </a:p>
          <a:p>
            <a:r>
              <a:rPr lang="en-US" dirty="0"/>
              <a:t>95% indicated that the SPIKES protocol was practical and useful in clinical practice</a:t>
            </a:r>
          </a:p>
          <a:p>
            <a:endParaRPr lang="en-US" dirty="0"/>
          </a:p>
          <a:p>
            <a:endParaRPr lang="en-US" dirty="0"/>
          </a:p>
        </p:txBody>
      </p:sp>
    </p:spTree>
    <p:extLst>
      <p:ext uri="{BB962C8B-B14F-4D97-AF65-F5344CB8AC3E}">
        <p14:creationId xmlns:p14="http://schemas.microsoft.com/office/powerpoint/2010/main" val="123879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50496"/>
            <a:ext cx="9589246" cy="1600200"/>
          </a:xfrm>
        </p:spPr>
        <p:txBody>
          <a:bodyPr/>
          <a:lstStyle/>
          <a:p>
            <a:r>
              <a:rPr lang="en-US" dirty="0"/>
              <a:t>What is the most difficult aspect of discussing bad news?</a:t>
            </a:r>
          </a:p>
        </p:txBody>
      </p:sp>
      <p:sp>
        <p:nvSpPr>
          <p:cNvPr id="3" name="Text Placeholder 2"/>
          <p:cNvSpPr>
            <a:spLocks noGrp="1"/>
          </p:cNvSpPr>
          <p:nvPr>
            <p:ph type="body" sz="half" idx="2"/>
          </p:nvPr>
        </p:nvSpPr>
        <p:spPr>
          <a:xfrm>
            <a:off x="1094719" y="2947737"/>
            <a:ext cx="8825659" cy="3356810"/>
          </a:xfrm>
        </p:spPr>
        <p:txBody>
          <a:bodyPr/>
          <a:lstStyle/>
          <a:p>
            <a:r>
              <a:rPr lang="en-US" sz="2800" dirty="0">
                <a:solidFill>
                  <a:schemeClr val="bg2">
                    <a:lumMod val="40000"/>
                    <a:lumOff val="60000"/>
                  </a:schemeClr>
                </a:solidFill>
              </a:rPr>
              <a:t>Being honest without taking away patients hope </a:t>
            </a:r>
          </a:p>
          <a:p>
            <a:r>
              <a:rPr lang="en-US" sz="2800" dirty="0">
                <a:solidFill>
                  <a:schemeClr val="bg2">
                    <a:lumMod val="40000"/>
                    <a:lumOff val="60000"/>
                  </a:schemeClr>
                </a:solidFill>
              </a:rPr>
              <a:t>Dealing with the patient's emotions</a:t>
            </a:r>
          </a:p>
          <a:p>
            <a:r>
              <a:rPr lang="en-US" sz="2800" dirty="0">
                <a:solidFill>
                  <a:schemeClr val="bg2">
                    <a:lumMod val="40000"/>
                    <a:lumOff val="60000"/>
                  </a:schemeClr>
                </a:solidFill>
              </a:rPr>
              <a:t>Spending the right amount of time</a:t>
            </a:r>
          </a:p>
          <a:p>
            <a:r>
              <a:rPr lang="en-US" sz="2800" dirty="0">
                <a:solidFill>
                  <a:schemeClr val="bg2">
                    <a:lumMod val="40000"/>
                    <a:lumOff val="60000"/>
                  </a:schemeClr>
                </a:solidFill>
              </a:rPr>
              <a:t>Involving friends and family of the patient</a:t>
            </a:r>
          </a:p>
          <a:p>
            <a:r>
              <a:rPr lang="en-US" sz="2800" dirty="0">
                <a:solidFill>
                  <a:schemeClr val="bg2">
                    <a:lumMod val="40000"/>
                    <a:lumOff val="60000"/>
                  </a:schemeClr>
                </a:solidFill>
              </a:rPr>
              <a:t>Involving patient or family in the decision-making</a:t>
            </a:r>
          </a:p>
          <a:p>
            <a:endParaRPr lang="en-US" dirty="0">
              <a:solidFill>
                <a:schemeClr val="bg2">
                  <a:lumMod val="40000"/>
                  <a:lumOff val="60000"/>
                </a:schemeClr>
              </a:solidFill>
            </a:endParaRPr>
          </a:p>
          <a:p>
            <a:endParaRPr lang="en-US" dirty="0"/>
          </a:p>
        </p:txBody>
      </p:sp>
    </p:spTree>
    <p:extLst>
      <p:ext uri="{BB962C8B-B14F-4D97-AF65-F5344CB8AC3E}">
        <p14:creationId xmlns:p14="http://schemas.microsoft.com/office/powerpoint/2010/main" val="187924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912" y="228600"/>
            <a:ext cx="4187952" cy="978408"/>
          </a:xfrm>
        </p:spPr>
        <p:txBody>
          <a:bodyPr/>
          <a:lstStyle/>
          <a:p>
            <a:r>
              <a:rPr lang="en-US" dirty="0"/>
              <a:t>SPIKES Protocol</a:t>
            </a:r>
          </a:p>
        </p:txBody>
      </p:sp>
      <p:sp>
        <p:nvSpPr>
          <p:cNvPr id="3" name="Content Placeholder 2"/>
          <p:cNvSpPr>
            <a:spLocks noGrp="1"/>
          </p:cNvSpPr>
          <p:nvPr>
            <p:ph idx="1"/>
          </p:nvPr>
        </p:nvSpPr>
        <p:spPr>
          <a:xfrm>
            <a:off x="1103312" y="1499616"/>
            <a:ext cx="8946541" cy="5102352"/>
          </a:xfrm>
        </p:spPr>
        <p:txBody>
          <a:bodyPr>
            <a:normAutofit fontScale="25000" lnSpcReduction="20000"/>
          </a:bodyPr>
          <a:lstStyle/>
          <a:p>
            <a:r>
              <a:rPr lang="en-US" sz="19200" b="1" dirty="0">
                <a:solidFill>
                  <a:schemeClr val="bg2">
                    <a:lumMod val="60000"/>
                    <a:lumOff val="40000"/>
                  </a:schemeClr>
                </a:solidFill>
              </a:rPr>
              <a:t>S</a:t>
            </a:r>
            <a:r>
              <a:rPr lang="en-US" sz="14400" dirty="0"/>
              <a:t>et Up  </a:t>
            </a:r>
          </a:p>
          <a:p>
            <a:endParaRPr lang="en-US" dirty="0"/>
          </a:p>
          <a:p>
            <a:r>
              <a:rPr lang="en-US" sz="19200" b="1" dirty="0">
                <a:solidFill>
                  <a:schemeClr val="bg2">
                    <a:lumMod val="60000"/>
                    <a:lumOff val="40000"/>
                  </a:schemeClr>
                </a:solidFill>
              </a:rPr>
              <a:t>P</a:t>
            </a:r>
            <a:r>
              <a:rPr lang="en-US" sz="14400" dirty="0"/>
              <a:t>erception</a:t>
            </a:r>
          </a:p>
          <a:p>
            <a:endParaRPr lang="en-US" dirty="0"/>
          </a:p>
          <a:p>
            <a:r>
              <a:rPr lang="en-US" sz="19200" b="1" dirty="0">
                <a:solidFill>
                  <a:schemeClr val="bg2">
                    <a:lumMod val="60000"/>
                    <a:lumOff val="40000"/>
                  </a:schemeClr>
                </a:solidFill>
              </a:rPr>
              <a:t>I</a:t>
            </a:r>
            <a:r>
              <a:rPr lang="en-US" sz="14400" dirty="0"/>
              <a:t>nvitation</a:t>
            </a:r>
          </a:p>
          <a:p>
            <a:endParaRPr lang="en-US" b="1" dirty="0"/>
          </a:p>
          <a:p>
            <a:r>
              <a:rPr lang="en-US" sz="19200" b="1" dirty="0">
                <a:solidFill>
                  <a:schemeClr val="bg2">
                    <a:lumMod val="60000"/>
                    <a:lumOff val="40000"/>
                  </a:schemeClr>
                </a:solidFill>
              </a:rPr>
              <a:t>K</a:t>
            </a:r>
            <a:r>
              <a:rPr lang="en-US" sz="14400" dirty="0"/>
              <a:t>nowledge</a:t>
            </a:r>
          </a:p>
          <a:p>
            <a:endParaRPr lang="en-US" dirty="0"/>
          </a:p>
          <a:p>
            <a:r>
              <a:rPr lang="en-US" sz="19200" b="1" dirty="0">
                <a:solidFill>
                  <a:schemeClr val="bg2">
                    <a:lumMod val="60000"/>
                    <a:lumOff val="40000"/>
                  </a:schemeClr>
                </a:solidFill>
              </a:rPr>
              <a:t>E</a:t>
            </a:r>
            <a:r>
              <a:rPr lang="en-US" sz="14400" dirty="0"/>
              <a:t>motions</a:t>
            </a:r>
          </a:p>
          <a:p>
            <a:endParaRPr lang="en-US" dirty="0"/>
          </a:p>
          <a:p>
            <a:r>
              <a:rPr lang="en-US" sz="19200" b="1" dirty="0">
                <a:solidFill>
                  <a:schemeClr val="bg2">
                    <a:lumMod val="60000"/>
                    <a:lumOff val="40000"/>
                  </a:schemeClr>
                </a:solidFill>
              </a:rPr>
              <a:t>S</a:t>
            </a:r>
            <a:r>
              <a:rPr lang="en-US" sz="14400" dirty="0"/>
              <a:t>ummary</a:t>
            </a:r>
          </a:p>
        </p:txBody>
      </p:sp>
    </p:spTree>
    <p:extLst>
      <p:ext uri="{BB962C8B-B14F-4D97-AF65-F5344CB8AC3E}">
        <p14:creationId xmlns:p14="http://schemas.microsoft.com/office/powerpoint/2010/main" val="282644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FD38F-3AEF-4B05-A0B7-6D083CD41A6F}"/>
              </a:ext>
            </a:extLst>
          </p:cNvPr>
          <p:cNvSpPr>
            <a:spLocks noGrp="1"/>
          </p:cNvSpPr>
          <p:nvPr>
            <p:ph type="title"/>
          </p:nvPr>
        </p:nvSpPr>
        <p:spPr>
          <a:xfrm>
            <a:off x="1400050" y="203200"/>
            <a:ext cx="8825659" cy="1253067"/>
          </a:xfrm>
        </p:spPr>
        <p:txBody>
          <a:bodyPr/>
          <a:lstStyle/>
          <a:p>
            <a:endParaRPr lang="en-US" dirty="0"/>
          </a:p>
        </p:txBody>
      </p:sp>
      <p:sp>
        <p:nvSpPr>
          <p:cNvPr id="3" name="Text Placeholder 2">
            <a:extLst>
              <a:ext uri="{FF2B5EF4-FFF2-40B4-BE49-F238E27FC236}">
                <a16:creationId xmlns:a16="http://schemas.microsoft.com/office/drawing/2014/main" id="{D5FAF442-DCD2-41BB-A686-6276F93FBB66}"/>
              </a:ext>
            </a:extLst>
          </p:cNvPr>
          <p:cNvSpPr>
            <a:spLocks noGrp="1"/>
          </p:cNvSpPr>
          <p:nvPr>
            <p:ph type="body" sz="half" idx="2"/>
          </p:nvPr>
        </p:nvSpPr>
        <p:spPr>
          <a:xfrm>
            <a:off x="678730" y="2590800"/>
            <a:ext cx="10388338" cy="3750734"/>
          </a:xfrm>
        </p:spPr>
        <p:txBody>
          <a:bodyPr/>
          <a:lstStyle/>
          <a:p>
            <a:r>
              <a:rPr lang="en-US" dirty="0">
                <a:solidFill>
                  <a:schemeClr val="bg2">
                    <a:lumMod val="60000"/>
                    <a:lumOff val="40000"/>
                  </a:schemeClr>
                </a:solidFill>
              </a:rPr>
              <a:t>SPIKES Protocol-MD Anderson Cancer Center, Toronto-Sunnybrook Regional Cancer Centre</a:t>
            </a:r>
          </a:p>
          <a:p>
            <a:endParaRPr lang="en-US" dirty="0">
              <a:solidFill>
                <a:schemeClr val="bg2">
                  <a:lumMod val="60000"/>
                  <a:lumOff val="40000"/>
                </a:schemeClr>
              </a:solidFill>
            </a:endParaRPr>
          </a:p>
          <a:p>
            <a:r>
              <a:rPr lang="en-US" dirty="0">
                <a:solidFill>
                  <a:schemeClr val="bg2">
                    <a:lumMod val="60000"/>
                    <a:lumOff val="40000"/>
                  </a:schemeClr>
                </a:solidFill>
              </a:rPr>
              <a:t>SUPER-Duke</a:t>
            </a:r>
          </a:p>
          <a:p>
            <a:endParaRPr lang="en-US" dirty="0">
              <a:solidFill>
                <a:schemeClr val="bg2">
                  <a:lumMod val="60000"/>
                  <a:lumOff val="40000"/>
                </a:schemeClr>
              </a:solidFill>
            </a:endParaRPr>
          </a:p>
          <a:p>
            <a:r>
              <a:rPr lang="en-US" dirty="0">
                <a:solidFill>
                  <a:schemeClr val="bg2">
                    <a:lumMod val="60000"/>
                    <a:lumOff val="40000"/>
                  </a:schemeClr>
                </a:solidFill>
              </a:rPr>
              <a:t>REMAP-Dana Farber, Univ of Pittsburg, Univ of Washington</a:t>
            </a:r>
          </a:p>
          <a:p>
            <a:endParaRPr lang="en-US" dirty="0">
              <a:solidFill>
                <a:schemeClr val="bg2">
                  <a:lumMod val="60000"/>
                  <a:lumOff val="40000"/>
                </a:schemeClr>
              </a:solidFill>
            </a:endParaRPr>
          </a:p>
          <a:p>
            <a:r>
              <a:rPr lang="en-US" dirty="0">
                <a:solidFill>
                  <a:schemeClr val="bg2">
                    <a:lumMod val="60000"/>
                    <a:lumOff val="40000"/>
                  </a:schemeClr>
                </a:solidFill>
              </a:rPr>
              <a:t>Serious Illness Conversation Guide-Ariadne Laboratories and Dana-Farber</a:t>
            </a:r>
          </a:p>
          <a:p>
            <a:endParaRPr lang="en-US" dirty="0"/>
          </a:p>
        </p:txBody>
      </p:sp>
    </p:spTree>
    <p:extLst>
      <p:ext uri="{BB962C8B-B14F-4D97-AF65-F5344CB8AC3E}">
        <p14:creationId xmlns:p14="http://schemas.microsoft.com/office/powerpoint/2010/main" val="90344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266" y="505968"/>
            <a:ext cx="8825659" cy="929640"/>
          </a:xfrm>
        </p:spPr>
        <p:txBody>
          <a:bodyPr/>
          <a:lstStyle/>
          <a:p>
            <a:r>
              <a:rPr lang="en-US" dirty="0"/>
              <a:t>Set Up</a:t>
            </a:r>
          </a:p>
        </p:txBody>
      </p:sp>
      <p:sp>
        <p:nvSpPr>
          <p:cNvPr id="3" name="Text Placeholder 2"/>
          <p:cNvSpPr>
            <a:spLocks noGrp="1"/>
          </p:cNvSpPr>
          <p:nvPr>
            <p:ph type="body" sz="half" idx="2"/>
          </p:nvPr>
        </p:nvSpPr>
        <p:spPr>
          <a:xfrm>
            <a:off x="1154954" y="1435608"/>
            <a:ext cx="8825659" cy="4584192"/>
          </a:xfrm>
        </p:spPr>
        <p:txBody>
          <a:bodyPr>
            <a:normAutofit/>
          </a:bodyPr>
          <a:lstStyle/>
          <a:p>
            <a:r>
              <a:rPr lang="en-US" sz="2800" dirty="0">
                <a:solidFill>
                  <a:schemeClr val="bg2">
                    <a:lumMod val="40000"/>
                    <a:lumOff val="60000"/>
                  </a:schemeClr>
                </a:solidFill>
              </a:rPr>
              <a:t>Privacy</a:t>
            </a:r>
          </a:p>
          <a:p>
            <a:r>
              <a:rPr lang="en-US" sz="2800" dirty="0">
                <a:solidFill>
                  <a:schemeClr val="bg2">
                    <a:lumMod val="40000"/>
                    <a:lumOff val="60000"/>
                  </a:schemeClr>
                </a:solidFill>
              </a:rPr>
              <a:t>Who would you like to be present?</a:t>
            </a:r>
          </a:p>
          <a:p>
            <a:r>
              <a:rPr lang="en-US" sz="2800" dirty="0">
                <a:solidFill>
                  <a:schemeClr val="bg2">
                    <a:lumMod val="40000"/>
                    <a:lumOff val="60000"/>
                  </a:schemeClr>
                </a:solidFill>
              </a:rPr>
              <a:t>SIT DOWN</a:t>
            </a:r>
          </a:p>
          <a:p>
            <a:r>
              <a:rPr lang="en-US" sz="2800" dirty="0">
                <a:solidFill>
                  <a:schemeClr val="bg2">
                    <a:lumMod val="40000"/>
                    <a:lumOff val="60000"/>
                  </a:schemeClr>
                </a:solidFill>
              </a:rPr>
              <a:t>Make a connection with the patient</a:t>
            </a:r>
          </a:p>
          <a:p>
            <a:r>
              <a:rPr lang="en-US" sz="2800" dirty="0">
                <a:solidFill>
                  <a:schemeClr val="bg2">
                    <a:lumMod val="40000"/>
                    <a:lumOff val="60000"/>
                  </a:schemeClr>
                </a:solidFill>
              </a:rPr>
              <a:t>Make sure you allot sufficient time</a:t>
            </a:r>
          </a:p>
          <a:p>
            <a:endParaRPr lang="en-US" sz="2800" dirty="0">
              <a:solidFill>
                <a:schemeClr val="bg2">
                  <a:lumMod val="40000"/>
                  <a:lumOff val="60000"/>
                </a:schemeClr>
              </a:solidFill>
            </a:endParaRPr>
          </a:p>
          <a:p>
            <a:r>
              <a:rPr lang="en-US" sz="4400" dirty="0">
                <a:solidFill>
                  <a:schemeClr val="bg2">
                    <a:lumMod val="40000"/>
                    <a:lumOff val="60000"/>
                  </a:schemeClr>
                </a:solidFill>
              </a:rPr>
              <a:t>REMEMBER THE TISSUES!</a:t>
            </a:r>
          </a:p>
          <a:p>
            <a:endParaRPr lang="en-US" dirty="0"/>
          </a:p>
        </p:txBody>
      </p:sp>
    </p:spTree>
    <p:extLst>
      <p:ext uri="{BB962C8B-B14F-4D97-AF65-F5344CB8AC3E}">
        <p14:creationId xmlns:p14="http://schemas.microsoft.com/office/powerpoint/2010/main" val="226940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808C8-7AAE-4ADB-AFBF-888B2B6CB3D3}"/>
              </a:ext>
            </a:extLst>
          </p:cNvPr>
          <p:cNvSpPr>
            <a:spLocks noGrp="1"/>
          </p:cNvSpPr>
          <p:nvPr>
            <p:ph type="title"/>
          </p:nvPr>
        </p:nvSpPr>
        <p:spPr>
          <a:xfrm>
            <a:off x="1154954" y="347134"/>
            <a:ext cx="8825659" cy="1329266"/>
          </a:xfrm>
        </p:spPr>
        <p:txBody>
          <a:bodyPr/>
          <a:lstStyle/>
          <a:p>
            <a:r>
              <a:rPr lang="en-US" dirty="0"/>
              <a:t>Speaking of goals…</a:t>
            </a:r>
            <a:br>
              <a:rPr lang="en-US" dirty="0"/>
            </a:br>
            <a:r>
              <a:rPr lang="en-US" sz="3200" dirty="0"/>
              <a:t>Here are mine for this presentation</a:t>
            </a:r>
          </a:p>
        </p:txBody>
      </p:sp>
      <p:sp>
        <p:nvSpPr>
          <p:cNvPr id="3" name="Text Placeholder 2">
            <a:extLst>
              <a:ext uri="{FF2B5EF4-FFF2-40B4-BE49-F238E27FC236}">
                <a16:creationId xmlns:a16="http://schemas.microsoft.com/office/drawing/2014/main" id="{DC067300-B91E-4E25-ACDB-24C9C3D35E4F}"/>
              </a:ext>
            </a:extLst>
          </p:cNvPr>
          <p:cNvSpPr>
            <a:spLocks noGrp="1"/>
          </p:cNvSpPr>
          <p:nvPr>
            <p:ph type="body" sz="half" idx="2"/>
          </p:nvPr>
        </p:nvSpPr>
        <p:spPr>
          <a:xfrm>
            <a:off x="76200" y="2370667"/>
            <a:ext cx="11827935" cy="3031066"/>
          </a:xfrm>
        </p:spPr>
        <p:txBody>
          <a:bodyPr>
            <a:noAutofit/>
          </a:bodyPr>
          <a:lstStyle/>
          <a:p>
            <a:r>
              <a:rPr lang="en-US" sz="2400" dirty="0">
                <a:solidFill>
                  <a:schemeClr val="bg2">
                    <a:lumMod val="60000"/>
                    <a:lumOff val="40000"/>
                  </a:schemeClr>
                </a:solidFill>
              </a:rPr>
              <a:t>Be able to explain the “surprise question”.</a:t>
            </a:r>
          </a:p>
          <a:p>
            <a:r>
              <a:rPr lang="en-US" sz="2400" dirty="0">
                <a:solidFill>
                  <a:schemeClr val="bg2">
                    <a:lumMod val="60000"/>
                    <a:lumOff val="40000"/>
                  </a:schemeClr>
                </a:solidFill>
              </a:rPr>
              <a:t>Understand how the surprise question might be useful in identifying patients appropriate for a goals of care discussion. </a:t>
            </a:r>
          </a:p>
          <a:p>
            <a:r>
              <a:rPr lang="en-US" sz="2400" dirty="0">
                <a:solidFill>
                  <a:schemeClr val="bg2">
                    <a:lumMod val="60000"/>
                    <a:lumOff val="40000"/>
                  </a:schemeClr>
                </a:solidFill>
              </a:rPr>
              <a:t>Have an approach for discussing serious news in a trauma patient</a:t>
            </a:r>
          </a:p>
          <a:p>
            <a:r>
              <a:rPr lang="en-US" sz="2400" dirty="0">
                <a:solidFill>
                  <a:schemeClr val="bg2">
                    <a:lumMod val="60000"/>
                    <a:lumOff val="40000"/>
                  </a:schemeClr>
                </a:solidFill>
              </a:rPr>
              <a:t>Have an approach to having a goals of care conversation in a trauma patient.</a:t>
            </a:r>
          </a:p>
        </p:txBody>
      </p:sp>
    </p:spTree>
    <p:extLst>
      <p:ext uri="{BB962C8B-B14F-4D97-AF65-F5344CB8AC3E}">
        <p14:creationId xmlns:p14="http://schemas.microsoft.com/office/powerpoint/2010/main" val="341459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a:t>
            </a:r>
          </a:p>
        </p:txBody>
      </p:sp>
      <p:sp>
        <p:nvSpPr>
          <p:cNvPr id="3" name="Text Placeholder 2"/>
          <p:cNvSpPr>
            <a:spLocks noGrp="1"/>
          </p:cNvSpPr>
          <p:nvPr>
            <p:ph type="body" sz="half" idx="2"/>
          </p:nvPr>
        </p:nvSpPr>
        <p:spPr>
          <a:xfrm>
            <a:off x="1154954" y="2336800"/>
            <a:ext cx="10457926" cy="3683000"/>
          </a:xfrm>
        </p:spPr>
        <p:txBody>
          <a:bodyPr>
            <a:normAutofit/>
          </a:bodyPr>
          <a:lstStyle/>
          <a:p>
            <a:r>
              <a:rPr lang="en-US" sz="3600" dirty="0">
                <a:solidFill>
                  <a:schemeClr val="bg2">
                    <a:lumMod val="40000"/>
                    <a:lumOff val="60000"/>
                  </a:schemeClr>
                </a:solidFill>
              </a:rPr>
              <a:t>“What have you been told about your medical situation so far?“</a:t>
            </a:r>
          </a:p>
          <a:p>
            <a:endParaRPr lang="en-US" sz="3600" dirty="0">
              <a:solidFill>
                <a:schemeClr val="bg2">
                  <a:lumMod val="40000"/>
                  <a:lumOff val="60000"/>
                </a:schemeClr>
              </a:solidFill>
            </a:endParaRPr>
          </a:p>
          <a:p>
            <a:r>
              <a:rPr lang="en-US" sz="3600" dirty="0">
                <a:solidFill>
                  <a:schemeClr val="bg2">
                    <a:lumMod val="40000"/>
                    <a:lumOff val="60000"/>
                  </a:schemeClr>
                </a:solidFill>
              </a:rPr>
              <a:t>"What is your understanding of the reasons that we did the MRI?"</a:t>
            </a:r>
          </a:p>
        </p:txBody>
      </p:sp>
    </p:spTree>
    <p:extLst>
      <p:ext uri="{BB962C8B-B14F-4D97-AF65-F5344CB8AC3E}">
        <p14:creationId xmlns:p14="http://schemas.microsoft.com/office/powerpoint/2010/main" val="5271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514" y="629920"/>
            <a:ext cx="8825659" cy="1828800"/>
          </a:xfrm>
        </p:spPr>
        <p:txBody>
          <a:bodyPr/>
          <a:lstStyle/>
          <a:p>
            <a:r>
              <a:rPr lang="en-US" sz="8000" dirty="0"/>
              <a:t>Invitation</a:t>
            </a:r>
          </a:p>
        </p:txBody>
      </p:sp>
      <p:sp>
        <p:nvSpPr>
          <p:cNvPr id="3" name="Text Placeholder 2"/>
          <p:cNvSpPr>
            <a:spLocks noGrp="1"/>
          </p:cNvSpPr>
          <p:nvPr>
            <p:ph type="body" sz="half" idx="2"/>
          </p:nvPr>
        </p:nvSpPr>
        <p:spPr>
          <a:xfrm>
            <a:off x="1154954" y="2458720"/>
            <a:ext cx="8825659" cy="3561080"/>
          </a:xfrm>
        </p:spPr>
        <p:txBody>
          <a:bodyPr>
            <a:noAutofit/>
          </a:bodyPr>
          <a:lstStyle/>
          <a:p>
            <a:r>
              <a:rPr lang="en-US" sz="3600" dirty="0">
                <a:solidFill>
                  <a:schemeClr val="bg2">
                    <a:lumMod val="40000"/>
                    <a:lumOff val="60000"/>
                  </a:schemeClr>
                </a:solidFill>
              </a:rPr>
              <a:t>"How would you like me to give you the information about the test results? "</a:t>
            </a:r>
          </a:p>
          <a:p>
            <a:r>
              <a:rPr lang="en-US" sz="3600" dirty="0">
                <a:solidFill>
                  <a:schemeClr val="bg2">
                    <a:lumMod val="40000"/>
                    <a:lumOff val="60000"/>
                  </a:schemeClr>
                </a:solidFill>
              </a:rPr>
              <a:t>"Would you like for me to give you all of the information, or just a summary? "</a:t>
            </a:r>
          </a:p>
        </p:txBody>
      </p:sp>
    </p:spTree>
    <p:extLst>
      <p:ext uri="{BB962C8B-B14F-4D97-AF65-F5344CB8AC3E}">
        <p14:creationId xmlns:p14="http://schemas.microsoft.com/office/powerpoint/2010/main" val="153324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90880"/>
            <a:ext cx="8825659" cy="1534160"/>
          </a:xfrm>
        </p:spPr>
        <p:txBody>
          <a:bodyPr/>
          <a:lstStyle/>
          <a:p>
            <a:r>
              <a:rPr lang="en-US" sz="7200" dirty="0"/>
              <a:t>Knowledge</a:t>
            </a:r>
          </a:p>
        </p:txBody>
      </p:sp>
      <p:sp>
        <p:nvSpPr>
          <p:cNvPr id="3" name="Text Placeholder 2"/>
          <p:cNvSpPr>
            <a:spLocks noGrp="1"/>
          </p:cNvSpPr>
          <p:nvPr>
            <p:ph type="body" sz="half" idx="2"/>
          </p:nvPr>
        </p:nvSpPr>
        <p:spPr>
          <a:xfrm>
            <a:off x="1154954" y="2225040"/>
            <a:ext cx="8825659" cy="3881120"/>
          </a:xfrm>
        </p:spPr>
        <p:txBody>
          <a:bodyPr>
            <a:noAutofit/>
          </a:bodyPr>
          <a:lstStyle/>
          <a:p>
            <a:r>
              <a:rPr lang="en-US" sz="3600" dirty="0">
                <a:solidFill>
                  <a:schemeClr val="bg2">
                    <a:lumMod val="40000"/>
                    <a:lumOff val="60000"/>
                  </a:schemeClr>
                </a:solidFill>
              </a:rPr>
              <a:t>Warning shot</a:t>
            </a:r>
          </a:p>
          <a:p>
            <a:endParaRPr lang="en-US" sz="3600" dirty="0">
              <a:solidFill>
                <a:schemeClr val="bg2">
                  <a:lumMod val="40000"/>
                  <a:lumOff val="60000"/>
                </a:schemeClr>
              </a:solidFill>
            </a:endParaRPr>
          </a:p>
          <a:p>
            <a:r>
              <a:rPr lang="en-US" sz="3600" dirty="0">
                <a:solidFill>
                  <a:schemeClr val="bg2">
                    <a:lumMod val="40000"/>
                    <a:lumOff val="60000"/>
                  </a:schemeClr>
                </a:solidFill>
              </a:rPr>
              <a:t>"Unfortunately I have got some serious news to tell you"</a:t>
            </a:r>
          </a:p>
          <a:p>
            <a:endParaRPr lang="en-US" sz="3600" dirty="0">
              <a:solidFill>
                <a:schemeClr val="bg2">
                  <a:lumMod val="40000"/>
                  <a:lumOff val="60000"/>
                </a:schemeClr>
              </a:solidFill>
            </a:endParaRPr>
          </a:p>
          <a:p>
            <a:r>
              <a:rPr lang="en-US" sz="3600" dirty="0">
                <a:solidFill>
                  <a:schemeClr val="bg2">
                    <a:lumMod val="40000"/>
                    <a:lumOff val="60000"/>
                  </a:schemeClr>
                </a:solidFill>
              </a:rPr>
              <a:t>"I am sorry to have to tell you that…"</a:t>
            </a:r>
          </a:p>
        </p:txBody>
      </p:sp>
    </p:spTree>
    <p:extLst>
      <p:ext uri="{BB962C8B-B14F-4D97-AF65-F5344CB8AC3E}">
        <p14:creationId xmlns:p14="http://schemas.microsoft.com/office/powerpoint/2010/main" val="239218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53440"/>
            <a:ext cx="8825659" cy="1554480"/>
          </a:xfrm>
        </p:spPr>
        <p:txBody>
          <a:bodyPr/>
          <a:lstStyle/>
          <a:p>
            <a:r>
              <a:rPr lang="en-US" sz="6600" dirty="0"/>
              <a:t>Knowledge</a:t>
            </a:r>
          </a:p>
        </p:txBody>
      </p:sp>
      <p:sp>
        <p:nvSpPr>
          <p:cNvPr id="3" name="Text Placeholder 2"/>
          <p:cNvSpPr>
            <a:spLocks noGrp="1"/>
          </p:cNvSpPr>
          <p:nvPr>
            <p:ph type="body" sz="half" idx="2"/>
          </p:nvPr>
        </p:nvSpPr>
        <p:spPr>
          <a:xfrm>
            <a:off x="1154954" y="2143760"/>
            <a:ext cx="8825659" cy="4013200"/>
          </a:xfrm>
        </p:spPr>
        <p:txBody>
          <a:bodyPr>
            <a:normAutofit/>
          </a:bodyPr>
          <a:lstStyle/>
          <a:p>
            <a:r>
              <a:rPr lang="en-US" sz="3200" dirty="0">
                <a:solidFill>
                  <a:schemeClr val="bg2">
                    <a:lumMod val="40000"/>
                    <a:lumOff val="60000"/>
                  </a:schemeClr>
                </a:solidFill>
              </a:rPr>
              <a:t>Start with the level of comprehension and vocabulary of the patient</a:t>
            </a:r>
          </a:p>
          <a:p>
            <a:r>
              <a:rPr lang="en-US" sz="3200" dirty="0">
                <a:solidFill>
                  <a:schemeClr val="bg2">
                    <a:lumMod val="40000"/>
                    <a:lumOff val="60000"/>
                  </a:schemeClr>
                </a:solidFill>
              </a:rPr>
              <a:t>Nontechnical language</a:t>
            </a:r>
          </a:p>
          <a:p>
            <a:r>
              <a:rPr lang="en-US" sz="3200" dirty="0">
                <a:solidFill>
                  <a:schemeClr val="bg2">
                    <a:lumMod val="40000"/>
                    <a:lumOff val="60000"/>
                  </a:schemeClr>
                </a:solidFill>
              </a:rPr>
              <a:t>Avoid excessive bluntness</a:t>
            </a:r>
          </a:p>
          <a:p>
            <a:r>
              <a:rPr lang="en-US" sz="3200" dirty="0">
                <a:solidFill>
                  <a:schemeClr val="bg2">
                    <a:lumMod val="40000"/>
                    <a:lumOff val="60000"/>
                  </a:schemeClr>
                </a:solidFill>
              </a:rPr>
              <a:t>Give information in small chunks</a:t>
            </a:r>
          </a:p>
          <a:p>
            <a:r>
              <a:rPr lang="en-US" sz="3200" dirty="0">
                <a:solidFill>
                  <a:schemeClr val="bg2">
                    <a:lumMod val="40000"/>
                    <a:lumOff val="60000"/>
                  </a:schemeClr>
                </a:solidFill>
              </a:rPr>
              <a:t>Periodically check the patient's understanding</a:t>
            </a:r>
          </a:p>
        </p:txBody>
      </p:sp>
    </p:spTree>
    <p:extLst>
      <p:ext uri="{BB962C8B-B14F-4D97-AF65-F5344CB8AC3E}">
        <p14:creationId xmlns:p14="http://schemas.microsoft.com/office/powerpoint/2010/main" val="165231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87680"/>
            <a:ext cx="8825659" cy="1595120"/>
          </a:xfrm>
        </p:spPr>
        <p:txBody>
          <a:bodyPr/>
          <a:lstStyle/>
          <a:p>
            <a:r>
              <a:rPr lang="en-US" sz="7200" dirty="0"/>
              <a:t>Emotions</a:t>
            </a:r>
          </a:p>
        </p:txBody>
      </p:sp>
      <p:sp>
        <p:nvSpPr>
          <p:cNvPr id="3" name="Text Placeholder 2"/>
          <p:cNvSpPr>
            <a:spLocks noGrp="1"/>
          </p:cNvSpPr>
          <p:nvPr>
            <p:ph type="body" sz="half" idx="2"/>
          </p:nvPr>
        </p:nvSpPr>
        <p:spPr>
          <a:xfrm>
            <a:off x="1154954" y="2082800"/>
            <a:ext cx="8825659" cy="3937000"/>
          </a:xfrm>
        </p:spPr>
        <p:txBody>
          <a:bodyPr>
            <a:noAutofit/>
          </a:bodyPr>
          <a:lstStyle/>
          <a:p>
            <a:r>
              <a:rPr lang="en-US" sz="3600" dirty="0">
                <a:solidFill>
                  <a:schemeClr val="bg2">
                    <a:lumMod val="40000"/>
                    <a:lumOff val="60000"/>
                  </a:schemeClr>
                </a:solidFill>
              </a:rPr>
              <a:t>Observe</a:t>
            </a:r>
          </a:p>
          <a:p>
            <a:r>
              <a:rPr lang="en-US" sz="3600" dirty="0">
                <a:solidFill>
                  <a:schemeClr val="bg2">
                    <a:lumMod val="40000"/>
                    <a:lumOff val="60000"/>
                  </a:schemeClr>
                </a:solidFill>
              </a:rPr>
              <a:t>Identify</a:t>
            </a:r>
          </a:p>
          <a:p>
            <a:r>
              <a:rPr lang="en-US" sz="3600" dirty="0">
                <a:solidFill>
                  <a:schemeClr val="bg2">
                    <a:lumMod val="40000"/>
                    <a:lumOff val="60000"/>
                  </a:schemeClr>
                </a:solidFill>
              </a:rPr>
              <a:t>Confirm the reason for the emotion</a:t>
            </a:r>
          </a:p>
          <a:p>
            <a:r>
              <a:rPr lang="en-US" sz="3600" dirty="0">
                <a:solidFill>
                  <a:schemeClr val="bg2">
                    <a:lumMod val="40000"/>
                    <a:lumOff val="60000"/>
                  </a:schemeClr>
                </a:solidFill>
              </a:rPr>
              <a:t>Give the patient time to express his or her feelings</a:t>
            </a:r>
          </a:p>
          <a:p>
            <a:r>
              <a:rPr lang="en-US" sz="3600" dirty="0">
                <a:solidFill>
                  <a:schemeClr val="bg2">
                    <a:lumMod val="40000"/>
                    <a:lumOff val="60000"/>
                  </a:schemeClr>
                </a:solidFill>
              </a:rPr>
              <a:t>Do not be afraid of silence</a:t>
            </a:r>
          </a:p>
        </p:txBody>
      </p:sp>
    </p:spTree>
    <p:extLst>
      <p:ext uri="{BB962C8B-B14F-4D97-AF65-F5344CB8AC3E}">
        <p14:creationId xmlns:p14="http://schemas.microsoft.com/office/powerpoint/2010/main" val="32232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345440"/>
            <a:ext cx="8825659" cy="1402080"/>
          </a:xfrm>
        </p:spPr>
        <p:txBody>
          <a:bodyPr/>
          <a:lstStyle/>
          <a:p>
            <a:r>
              <a:rPr lang="en-US" sz="6000" dirty="0"/>
              <a:t>Strategy-Summary</a:t>
            </a:r>
          </a:p>
        </p:txBody>
      </p:sp>
      <p:sp>
        <p:nvSpPr>
          <p:cNvPr id="3" name="Text Placeholder 2"/>
          <p:cNvSpPr>
            <a:spLocks noGrp="1"/>
          </p:cNvSpPr>
          <p:nvPr>
            <p:ph type="body" sz="half" idx="2"/>
          </p:nvPr>
        </p:nvSpPr>
        <p:spPr>
          <a:xfrm>
            <a:off x="660400" y="1747520"/>
            <a:ext cx="11226800" cy="4236720"/>
          </a:xfrm>
        </p:spPr>
        <p:txBody>
          <a:bodyPr>
            <a:normAutofit/>
          </a:bodyPr>
          <a:lstStyle/>
          <a:p>
            <a:r>
              <a:rPr lang="en-US" sz="3200" dirty="0">
                <a:solidFill>
                  <a:schemeClr val="bg2">
                    <a:lumMod val="40000"/>
                    <a:lumOff val="60000"/>
                  </a:schemeClr>
                </a:solidFill>
              </a:rPr>
              <a:t>Check patient's understanding and expectations.  </a:t>
            </a:r>
          </a:p>
          <a:p>
            <a:r>
              <a:rPr lang="en-US" sz="3200" dirty="0">
                <a:solidFill>
                  <a:schemeClr val="bg2">
                    <a:lumMod val="40000"/>
                    <a:lumOff val="60000"/>
                  </a:schemeClr>
                </a:solidFill>
              </a:rPr>
              <a:t>“Are you ready to discuss the next steps?“</a:t>
            </a:r>
          </a:p>
          <a:p>
            <a:r>
              <a:rPr lang="en-US" sz="3200" dirty="0">
                <a:solidFill>
                  <a:schemeClr val="bg2">
                    <a:lumMod val="40000"/>
                    <a:lumOff val="60000"/>
                  </a:schemeClr>
                </a:solidFill>
              </a:rPr>
              <a:t>Establish “Goals of Care”</a:t>
            </a:r>
          </a:p>
          <a:p>
            <a:r>
              <a:rPr lang="en-US" sz="3200" dirty="0">
                <a:solidFill>
                  <a:schemeClr val="bg2">
                    <a:lumMod val="40000"/>
                    <a:lumOff val="60000"/>
                  </a:schemeClr>
                </a:solidFill>
              </a:rPr>
              <a:t>Frame hope in terms of what is possible to accomplish</a:t>
            </a:r>
          </a:p>
          <a:p>
            <a:endParaRPr lang="en-US" dirty="0"/>
          </a:p>
        </p:txBody>
      </p:sp>
    </p:spTree>
    <p:extLst>
      <p:ext uri="{BB962C8B-B14F-4D97-AF65-F5344CB8AC3E}">
        <p14:creationId xmlns:p14="http://schemas.microsoft.com/office/powerpoint/2010/main" val="147203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3B2F-B631-47EA-80BA-4FD5EF4D545C}"/>
              </a:ext>
            </a:extLst>
          </p:cNvPr>
          <p:cNvSpPr>
            <a:spLocks noGrp="1"/>
          </p:cNvSpPr>
          <p:nvPr>
            <p:ph type="title"/>
          </p:nvPr>
        </p:nvSpPr>
        <p:spPr>
          <a:xfrm>
            <a:off x="1154954" y="11152"/>
            <a:ext cx="8825659" cy="1248936"/>
          </a:xfrm>
        </p:spPr>
        <p:txBody>
          <a:bodyPr/>
          <a:lstStyle/>
          <a:p>
            <a:r>
              <a:rPr lang="en-US" sz="5400" dirty="0"/>
              <a:t>Goals of care-pathways</a:t>
            </a:r>
          </a:p>
        </p:txBody>
      </p:sp>
      <p:sp>
        <p:nvSpPr>
          <p:cNvPr id="3" name="Text Placeholder 2">
            <a:extLst>
              <a:ext uri="{FF2B5EF4-FFF2-40B4-BE49-F238E27FC236}">
                <a16:creationId xmlns:a16="http://schemas.microsoft.com/office/drawing/2014/main" id="{F57C1396-DB55-4AB8-A4EE-C25CD2319559}"/>
              </a:ext>
            </a:extLst>
          </p:cNvPr>
          <p:cNvSpPr>
            <a:spLocks noGrp="1"/>
          </p:cNvSpPr>
          <p:nvPr>
            <p:ph type="body" sz="half" idx="2"/>
          </p:nvPr>
        </p:nvSpPr>
        <p:spPr>
          <a:xfrm>
            <a:off x="1154954" y="2163336"/>
            <a:ext cx="9907056" cy="3434576"/>
          </a:xfrm>
        </p:spPr>
        <p:txBody>
          <a:bodyPr>
            <a:noAutofit/>
          </a:bodyPr>
          <a:lstStyle/>
          <a:p>
            <a:r>
              <a:rPr lang="en-US" sz="4400" dirty="0"/>
              <a:t>Transfer to a higher level of care</a:t>
            </a:r>
          </a:p>
          <a:p>
            <a:r>
              <a:rPr lang="en-US" sz="4400" dirty="0"/>
              <a:t>Focus on repair and prolonging life</a:t>
            </a:r>
          </a:p>
        </p:txBody>
      </p:sp>
    </p:spTree>
    <p:extLst>
      <p:ext uri="{BB962C8B-B14F-4D97-AF65-F5344CB8AC3E}">
        <p14:creationId xmlns:p14="http://schemas.microsoft.com/office/powerpoint/2010/main" val="771768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0A8A-61FE-47AC-A106-A7DF772B9BCA}"/>
              </a:ext>
            </a:extLst>
          </p:cNvPr>
          <p:cNvSpPr>
            <a:spLocks noGrp="1"/>
          </p:cNvSpPr>
          <p:nvPr>
            <p:ph type="title"/>
          </p:nvPr>
        </p:nvSpPr>
        <p:spPr>
          <a:xfrm>
            <a:off x="1154954" y="356840"/>
            <a:ext cx="8825659" cy="1182028"/>
          </a:xfrm>
        </p:spPr>
        <p:txBody>
          <a:bodyPr/>
          <a:lstStyle/>
          <a:p>
            <a:r>
              <a:rPr lang="en-US" sz="5400" dirty="0"/>
              <a:t>Goals of care-pathway</a:t>
            </a:r>
          </a:p>
        </p:txBody>
      </p:sp>
      <p:sp>
        <p:nvSpPr>
          <p:cNvPr id="3" name="Text Placeholder 2">
            <a:extLst>
              <a:ext uri="{FF2B5EF4-FFF2-40B4-BE49-F238E27FC236}">
                <a16:creationId xmlns:a16="http://schemas.microsoft.com/office/drawing/2014/main" id="{DC4CB70B-8E92-4EEA-853D-3FC96FAE0B66}"/>
              </a:ext>
            </a:extLst>
          </p:cNvPr>
          <p:cNvSpPr>
            <a:spLocks noGrp="1"/>
          </p:cNvSpPr>
          <p:nvPr>
            <p:ph type="body" sz="half" idx="2"/>
          </p:nvPr>
        </p:nvSpPr>
        <p:spPr>
          <a:xfrm>
            <a:off x="1154954" y="1694986"/>
            <a:ext cx="8825659" cy="4259766"/>
          </a:xfrm>
        </p:spPr>
        <p:txBody>
          <a:bodyPr/>
          <a:lstStyle/>
          <a:p>
            <a:r>
              <a:rPr lang="en-US" sz="4000" dirty="0"/>
              <a:t>Medical interventions</a:t>
            </a:r>
          </a:p>
          <a:p>
            <a:r>
              <a:rPr lang="en-US" sz="4000" dirty="0"/>
              <a:t>Surgery</a:t>
            </a:r>
          </a:p>
          <a:p>
            <a:r>
              <a:rPr lang="en-US" sz="4000" dirty="0"/>
              <a:t>Artificial life-sustaining measures</a:t>
            </a:r>
          </a:p>
          <a:p>
            <a:r>
              <a:rPr lang="en-US" sz="4000" dirty="0"/>
              <a:t>Prognosticate-likely outcomes (Return home versus facility)</a:t>
            </a:r>
          </a:p>
          <a:p>
            <a:endParaRPr lang="en-US" dirty="0"/>
          </a:p>
        </p:txBody>
      </p:sp>
    </p:spTree>
    <p:extLst>
      <p:ext uri="{BB962C8B-B14F-4D97-AF65-F5344CB8AC3E}">
        <p14:creationId xmlns:p14="http://schemas.microsoft.com/office/powerpoint/2010/main" val="1323931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55AE-CFA2-45E8-9FCC-457CD1DB4610}"/>
              </a:ext>
            </a:extLst>
          </p:cNvPr>
          <p:cNvSpPr>
            <a:spLocks noGrp="1"/>
          </p:cNvSpPr>
          <p:nvPr>
            <p:ph type="title"/>
          </p:nvPr>
        </p:nvSpPr>
        <p:spPr>
          <a:xfrm>
            <a:off x="1154954" y="178420"/>
            <a:ext cx="8825659" cy="2096429"/>
          </a:xfrm>
        </p:spPr>
        <p:txBody>
          <a:bodyPr/>
          <a:lstStyle/>
          <a:p>
            <a:r>
              <a:rPr lang="en-US" sz="6000" dirty="0"/>
              <a:t>Goals of care pathway</a:t>
            </a:r>
          </a:p>
        </p:txBody>
      </p:sp>
      <p:sp>
        <p:nvSpPr>
          <p:cNvPr id="3" name="Text Placeholder 2">
            <a:extLst>
              <a:ext uri="{FF2B5EF4-FFF2-40B4-BE49-F238E27FC236}">
                <a16:creationId xmlns:a16="http://schemas.microsoft.com/office/drawing/2014/main" id="{97FBF2E4-2B9A-48C2-91F0-A20C8DA05742}"/>
              </a:ext>
            </a:extLst>
          </p:cNvPr>
          <p:cNvSpPr>
            <a:spLocks noGrp="1"/>
          </p:cNvSpPr>
          <p:nvPr>
            <p:ph type="body" sz="half" idx="2"/>
          </p:nvPr>
        </p:nvSpPr>
        <p:spPr>
          <a:xfrm>
            <a:off x="691376" y="1583473"/>
            <a:ext cx="10080702" cy="4661210"/>
          </a:xfrm>
        </p:spPr>
        <p:txBody>
          <a:bodyPr/>
          <a:lstStyle/>
          <a:p>
            <a:r>
              <a:rPr lang="en-US" sz="3600" dirty="0"/>
              <a:t>Focus on relief from symptoms/comfort</a:t>
            </a:r>
          </a:p>
          <a:p>
            <a:r>
              <a:rPr lang="en-US" sz="3600" dirty="0"/>
              <a:t>Allows patient to be at or near their home</a:t>
            </a:r>
          </a:p>
          <a:p>
            <a:r>
              <a:rPr lang="en-US" sz="3600" dirty="0"/>
              <a:t>Anticipate life expectancy would be shorter</a:t>
            </a:r>
          </a:p>
          <a:p>
            <a:endParaRPr lang="en-US" dirty="0"/>
          </a:p>
        </p:txBody>
      </p:sp>
    </p:spTree>
    <p:extLst>
      <p:ext uri="{BB962C8B-B14F-4D97-AF65-F5344CB8AC3E}">
        <p14:creationId xmlns:p14="http://schemas.microsoft.com/office/powerpoint/2010/main" val="3952458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409DB-0C2F-4BA7-B858-9F5A69F1AF62}"/>
              </a:ext>
            </a:extLst>
          </p:cNvPr>
          <p:cNvSpPr>
            <a:spLocks noGrp="1"/>
          </p:cNvSpPr>
          <p:nvPr>
            <p:ph type="title"/>
          </p:nvPr>
        </p:nvSpPr>
        <p:spPr>
          <a:xfrm>
            <a:off x="431801" y="381000"/>
            <a:ext cx="10439400" cy="1024468"/>
          </a:xfrm>
        </p:spPr>
        <p:txBody>
          <a:bodyPr/>
          <a:lstStyle/>
          <a:p>
            <a:r>
              <a:rPr lang="en-US" dirty="0"/>
              <a:t>Basic Principles of Communication</a:t>
            </a:r>
          </a:p>
        </p:txBody>
      </p:sp>
      <p:sp>
        <p:nvSpPr>
          <p:cNvPr id="3" name="Text Placeholder 2">
            <a:extLst>
              <a:ext uri="{FF2B5EF4-FFF2-40B4-BE49-F238E27FC236}">
                <a16:creationId xmlns:a16="http://schemas.microsoft.com/office/drawing/2014/main" id="{20444D42-C82B-45FA-B76D-0CE09CB0CA1A}"/>
              </a:ext>
            </a:extLst>
          </p:cNvPr>
          <p:cNvSpPr>
            <a:spLocks noGrp="1"/>
          </p:cNvSpPr>
          <p:nvPr>
            <p:ph type="body" sz="half" idx="2"/>
          </p:nvPr>
        </p:nvSpPr>
        <p:spPr>
          <a:xfrm>
            <a:off x="266700" y="1574801"/>
            <a:ext cx="11747499" cy="4055534"/>
          </a:xfrm>
        </p:spPr>
        <p:txBody>
          <a:bodyPr>
            <a:normAutofit/>
          </a:bodyPr>
          <a:lstStyle/>
          <a:p>
            <a:r>
              <a:rPr lang="en-US" sz="2400" dirty="0">
                <a:solidFill>
                  <a:schemeClr val="bg2">
                    <a:lumMod val="60000"/>
                    <a:lumOff val="40000"/>
                  </a:schemeClr>
                </a:solidFill>
              </a:rPr>
              <a:t>Patient's want to know the truth about prognosis</a:t>
            </a:r>
          </a:p>
          <a:p>
            <a:r>
              <a:rPr lang="en-US" sz="2400" dirty="0">
                <a:solidFill>
                  <a:schemeClr val="bg2">
                    <a:lumMod val="60000"/>
                    <a:lumOff val="40000"/>
                  </a:schemeClr>
                </a:solidFill>
              </a:rPr>
              <a:t>You will not harm the patient by talking about end-of-life issues</a:t>
            </a:r>
          </a:p>
          <a:p>
            <a:r>
              <a:rPr lang="en-US" sz="2400" dirty="0">
                <a:solidFill>
                  <a:schemeClr val="bg2">
                    <a:lumMod val="60000"/>
                    <a:lumOff val="40000"/>
                  </a:schemeClr>
                </a:solidFill>
              </a:rPr>
              <a:t>Anxiety is normal for the patient and the clinician during these discussions</a:t>
            </a:r>
          </a:p>
          <a:p>
            <a:r>
              <a:rPr lang="en-US" sz="2400" dirty="0">
                <a:solidFill>
                  <a:schemeClr val="bg2">
                    <a:lumMod val="60000"/>
                    <a:lumOff val="40000"/>
                  </a:schemeClr>
                </a:solidFill>
              </a:rPr>
              <a:t>Patients have goals and priorities besides living longer</a:t>
            </a:r>
          </a:p>
          <a:p>
            <a:r>
              <a:rPr lang="en-US" sz="2400" dirty="0">
                <a:solidFill>
                  <a:schemeClr val="bg2">
                    <a:lumMod val="60000"/>
                    <a:lumOff val="40000"/>
                  </a:schemeClr>
                </a:solidFill>
              </a:rPr>
              <a:t>Learning the patient's goals and priorities allows you to provide better care</a:t>
            </a:r>
          </a:p>
        </p:txBody>
      </p:sp>
    </p:spTree>
    <p:extLst>
      <p:ext uri="{BB962C8B-B14F-4D97-AF65-F5344CB8AC3E}">
        <p14:creationId xmlns:p14="http://schemas.microsoft.com/office/powerpoint/2010/main" val="20270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C4E5-E01A-4F57-A442-CAD2521F0992}"/>
              </a:ext>
            </a:extLst>
          </p:cNvPr>
          <p:cNvSpPr>
            <a:spLocks noGrp="1"/>
          </p:cNvSpPr>
          <p:nvPr>
            <p:ph type="title"/>
          </p:nvPr>
        </p:nvSpPr>
        <p:spPr>
          <a:xfrm>
            <a:off x="1153907" y="1"/>
            <a:ext cx="5092906" cy="955964"/>
          </a:xfrm>
        </p:spPr>
        <p:txBody>
          <a:bodyPr>
            <a:normAutofit/>
          </a:bodyPr>
          <a:lstStyle/>
          <a:p>
            <a:endParaRPr lang="en-US" dirty="0"/>
          </a:p>
        </p:txBody>
      </p:sp>
      <p:pic>
        <p:nvPicPr>
          <p:cNvPr id="6" name="Picture Placeholder 5">
            <a:extLst>
              <a:ext uri="{FF2B5EF4-FFF2-40B4-BE49-F238E27FC236}">
                <a16:creationId xmlns:a16="http://schemas.microsoft.com/office/drawing/2014/main" id="{CEEAF837-845A-4DF4-BC2B-48BEAC5A023F}"/>
              </a:ext>
            </a:extLst>
          </p:cNvPr>
          <p:cNvPicPr>
            <a:picLocks noGrp="1" noChangeAspect="1"/>
          </p:cNvPicPr>
          <p:nvPr>
            <p:ph type="pic" idx="1"/>
          </p:nvPr>
        </p:nvPicPr>
        <p:blipFill>
          <a:blip r:embed="rId2"/>
          <a:srcRect l="3908" r="3908"/>
          <a:stretch>
            <a:fillRect/>
          </a:stretch>
        </p:blipFill>
        <p:spPr>
          <a:xfrm>
            <a:off x="220826" y="184558"/>
            <a:ext cx="4770624" cy="6277630"/>
          </a:xfrm>
        </p:spPr>
      </p:pic>
      <p:sp>
        <p:nvSpPr>
          <p:cNvPr id="4" name="Text Placeholder 3">
            <a:extLst>
              <a:ext uri="{FF2B5EF4-FFF2-40B4-BE49-F238E27FC236}">
                <a16:creationId xmlns:a16="http://schemas.microsoft.com/office/drawing/2014/main" id="{BD1978F4-98D8-4CB6-8468-73796BB113E4}"/>
              </a:ext>
            </a:extLst>
          </p:cNvPr>
          <p:cNvSpPr>
            <a:spLocks noGrp="1"/>
          </p:cNvSpPr>
          <p:nvPr>
            <p:ph type="body" sz="half" idx="2"/>
          </p:nvPr>
        </p:nvSpPr>
        <p:spPr>
          <a:xfrm>
            <a:off x="5299364" y="1392383"/>
            <a:ext cx="6587836" cy="3901070"/>
          </a:xfrm>
        </p:spPr>
        <p:txBody>
          <a:bodyPr/>
          <a:lstStyle/>
          <a:p>
            <a:r>
              <a:rPr lang="en-US" dirty="0"/>
              <a:t>"</a:t>
            </a:r>
            <a:r>
              <a:rPr lang="en-US" sz="1800" dirty="0"/>
              <a:t>Providing palliative care alongside trauma care decreases length of stay, cost, and the intensity of nonbeneficial care at the end of life without a change in mortality rate.“</a:t>
            </a:r>
          </a:p>
          <a:p>
            <a:r>
              <a:rPr lang="en-US" sz="1800" dirty="0"/>
              <a:t>"The delivery of high-quality palliative care... reduces the utilization of long-term care beds and/or facilities for patients with poor functional outcomes.“</a:t>
            </a:r>
          </a:p>
          <a:p>
            <a:r>
              <a:rPr lang="en-US" sz="1800" dirty="0"/>
              <a:t>"Effective communication and support around prognosis, treatment options, and shared decision making is the cornerstone of palliative care in trauma."</a:t>
            </a:r>
          </a:p>
        </p:txBody>
      </p:sp>
    </p:spTree>
    <p:extLst>
      <p:ext uri="{BB962C8B-B14F-4D97-AF65-F5344CB8AC3E}">
        <p14:creationId xmlns:p14="http://schemas.microsoft.com/office/powerpoint/2010/main" val="13564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0A20-087D-4F5E-B40F-0AC9EB123883}"/>
              </a:ext>
            </a:extLst>
          </p:cNvPr>
          <p:cNvSpPr>
            <a:spLocks noGrp="1"/>
          </p:cNvSpPr>
          <p:nvPr>
            <p:ph type="title"/>
          </p:nvPr>
        </p:nvSpPr>
        <p:spPr>
          <a:xfrm>
            <a:off x="1154954" y="314325"/>
            <a:ext cx="8825659" cy="2219326"/>
          </a:xfrm>
        </p:spPr>
        <p:txBody>
          <a:bodyPr/>
          <a:lstStyle/>
          <a:p>
            <a:r>
              <a:rPr lang="en-US" sz="6000" dirty="0"/>
              <a:t>Communication tips</a:t>
            </a:r>
            <a:br>
              <a:rPr lang="en-US" dirty="0"/>
            </a:br>
            <a:r>
              <a:rPr lang="en-US" dirty="0"/>
              <a:t>Do:</a:t>
            </a:r>
            <a:br>
              <a:rPr lang="en-US" dirty="0"/>
            </a:br>
            <a:endParaRPr lang="en-US" dirty="0"/>
          </a:p>
        </p:txBody>
      </p:sp>
      <p:sp>
        <p:nvSpPr>
          <p:cNvPr id="3" name="Text Placeholder 2">
            <a:extLst>
              <a:ext uri="{FF2B5EF4-FFF2-40B4-BE49-F238E27FC236}">
                <a16:creationId xmlns:a16="http://schemas.microsoft.com/office/drawing/2014/main" id="{5A519FDB-5703-49B8-9BCE-85290CD64D93}"/>
              </a:ext>
            </a:extLst>
          </p:cNvPr>
          <p:cNvSpPr>
            <a:spLocks noGrp="1"/>
          </p:cNvSpPr>
          <p:nvPr>
            <p:ph type="body" sz="half" idx="2"/>
          </p:nvPr>
        </p:nvSpPr>
        <p:spPr>
          <a:xfrm>
            <a:off x="186267" y="1998133"/>
            <a:ext cx="11497733" cy="4007909"/>
          </a:xfrm>
        </p:spPr>
        <p:txBody>
          <a:bodyPr>
            <a:noAutofit/>
          </a:bodyPr>
          <a:lstStyle/>
          <a:p>
            <a:r>
              <a:rPr lang="en-US" sz="2800" dirty="0">
                <a:solidFill>
                  <a:schemeClr val="bg2">
                    <a:lumMod val="60000"/>
                    <a:lumOff val="40000"/>
                  </a:schemeClr>
                </a:solidFill>
              </a:rPr>
              <a:t>Give a direct honest prognosis</a:t>
            </a:r>
          </a:p>
          <a:p>
            <a:r>
              <a:rPr lang="en-US" sz="2800" dirty="0">
                <a:solidFill>
                  <a:schemeClr val="bg2">
                    <a:lumMod val="60000"/>
                    <a:lumOff val="40000"/>
                  </a:schemeClr>
                </a:solidFill>
              </a:rPr>
              <a:t>Provide prognosis as a range and acknowledge uncertainty</a:t>
            </a:r>
          </a:p>
          <a:p>
            <a:r>
              <a:rPr lang="en-US" sz="2800" dirty="0">
                <a:solidFill>
                  <a:schemeClr val="bg2">
                    <a:lumMod val="60000"/>
                    <a:lumOff val="40000"/>
                  </a:schemeClr>
                </a:solidFill>
              </a:rPr>
              <a:t>Allow silence</a:t>
            </a:r>
          </a:p>
          <a:p>
            <a:r>
              <a:rPr lang="en-US" sz="2800" dirty="0">
                <a:solidFill>
                  <a:schemeClr val="bg2">
                    <a:lumMod val="60000"/>
                    <a:lumOff val="40000"/>
                  </a:schemeClr>
                </a:solidFill>
              </a:rPr>
              <a:t>Acknowledge and explore emotions</a:t>
            </a:r>
          </a:p>
          <a:p>
            <a:r>
              <a:rPr lang="en-US" sz="2800" dirty="0">
                <a:solidFill>
                  <a:schemeClr val="bg2">
                    <a:lumMod val="60000"/>
                    <a:lumOff val="40000"/>
                  </a:schemeClr>
                </a:solidFill>
              </a:rPr>
              <a:t>Focus on patient's quality of life, goals, fears, and concerns</a:t>
            </a:r>
          </a:p>
        </p:txBody>
      </p:sp>
    </p:spTree>
    <p:extLst>
      <p:ext uri="{BB962C8B-B14F-4D97-AF65-F5344CB8AC3E}">
        <p14:creationId xmlns:p14="http://schemas.microsoft.com/office/powerpoint/2010/main" val="387899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3DE9-ECA1-4DBA-9E80-49A4D1C8C64F}"/>
              </a:ext>
            </a:extLst>
          </p:cNvPr>
          <p:cNvSpPr>
            <a:spLocks noGrp="1"/>
          </p:cNvSpPr>
          <p:nvPr>
            <p:ph type="title"/>
          </p:nvPr>
        </p:nvSpPr>
        <p:spPr>
          <a:xfrm>
            <a:off x="1154954" y="169334"/>
            <a:ext cx="9608296" cy="1794933"/>
          </a:xfrm>
        </p:spPr>
        <p:txBody>
          <a:bodyPr/>
          <a:lstStyle/>
          <a:p>
            <a:r>
              <a:rPr lang="en-US" sz="6600" dirty="0"/>
              <a:t>Communication tips</a:t>
            </a:r>
            <a:br>
              <a:rPr lang="en-US" dirty="0"/>
            </a:br>
            <a:r>
              <a:rPr lang="en-US" dirty="0"/>
              <a:t>Don’t</a:t>
            </a:r>
          </a:p>
        </p:txBody>
      </p:sp>
      <p:sp>
        <p:nvSpPr>
          <p:cNvPr id="3" name="Text Placeholder 2">
            <a:extLst>
              <a:ext uri="{FF2B5EF4-FFF2-40B4-BE49-F238E27FC236}">
                <a16:creationId xmlns:a16="http://schemas.microsoft.com/office/drawing/2014/main" id="{DACA56A3-8192-49D1-A3C6-AF31FA6658CA}"/>
              </a:ext>
            </a:extLst>
          </p:cNvPr>
          <p:cNvSpPr>
            <a:spLocks noGrp="1"/>
          </p:cNvSpPr>
          <p:nvPr>
            <p:ph type="body" sz="half" idx="2"/>
          </p:nvPr>
        </p:nvSpPr>
        <p:spPr>
          <a:xfrm>
            <a:off x="504513" y="2695575"/>
            <a:ext cx="11145620" cy="3352799"/>
          </a:xfrm>
        </p:spPr>
        <p:txBody>
          <a:bodyPr>
            <a:noAutofit/>
          </a:bodyPr>
          <a:lstStyle/>
          <a:p>
            <a:r>
              <a:rPr lang="en-US" sz="2800" dirty="0">
                <a:solidFill>
                  <a:schemeClr val="bg2">
                    <a:lumMod val="60000"/>
                    <a:lumOff val="40000"/>
                  </a:schemeClr>
                </a:solidFill>
              </a:rPr>
              <a:t>Avoid responding to patient's request about prognosis</a:t>
            </a:r>
          </a:p>
          <a:p>
            <a:r>
              <a:rPr lang="en-US" sz="2800" dirty="0">
                <a:solidFill>
                  <a:schemeClr val="bg2">
                    <a:lumMod val="60000"/>
                    <a:lumOff val="40000"/>
                  </a:schemeClr>
                </a:solidFill>
              </a:rPr>
              <a:t>Avoid being vague or overly specific</a:t>
            </a:r>
          </a:p>
          <a:p>
            <a:r>
              <a:rPr lang="en-US" sz="2800" dirty="0">
                <a:solidFill>
                  <a:schemeClr val="bg2">
                    <a:lumMod val="60000"/>
                    <a:lumOff val="40000"/>
                  </a:schemeClr>
                </a:solidFill>
              </a:rPr>
              <a:t>Talk more than half the time</a:t>
            </a:r>
          </a:p>
          <a:p>
            <a:r>
              <a:rPr lang="en-US" sz="2800" dirty="0">
                <a:solidFill>
                  <a:schemeClr val="bg2">
                    <a:lumMod val="60000"/>
                    <a:lumOff val="40000"/>
                  </a:schemeClr>
                </a:solidFill>
              </a:rPr>
              <a:t>Provide factual information and response to strong emotions</a:t>
            </a:r>
          </a:p>
          <a:p>
            <a:r>
              <a:rPr lang="en-US" sz="2800" dirty="0">
                <a:solidFill>
                  <a:schemeClr val="bg2">
                    <a:lumMod val="60000"/>
                    <a:lumOff val="40000"/>
                  </a:schemeClr>
                </a:solidFill>
              </a:rPr>
              <a:t>Focus on medical procedures</a:t>
            </a:r>
          </a:p>
        </p:txBody>
      </p:sp>
    </p:spTree>
    <p:extLst>
      <p:ext uri="{BB962C8B-B14F-4D97-AF65-F5344CB8AC3E}">
        <p14:creationId xmlns:p14="http://schemas.microsoft.com/office/powerpoint/2010/main" val="170029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21106"/>
            <a:ext cx="9168141" cy="1515978"/>
          </a:xfrm>
        </p:spPr>
        <p:txBody>
          <a:bodyPr/>
          <a:lstStyle/>
          <a:p>
            <a:r>
              <a:rPr lang="en-US" sz="6600" dirty="0"/>
              <a:t>Things NOT to say:</a:t>
            </a:r>
            <a:br>
              <a:rPr lang="en-US" sz="6600" dirty="0"/>
            </a:br>
            <a:r>
              <a:rPr lang="en-US" dirty="0"/>
              <a:t> </a:t>
            </a:r>
          </a:p>
        </p:txBody>
      </p:sp>
      <p:sp>
        <p:nvSpPr>
          <p:cNvPr id="3" name="Text Placeholder 2"/>
          <p:cNvSpPr>
            <a:spLocks noGrp="1"/>
          </p:cNvSpPr>
          <p:nvPr>
            <p:ph type="body" sz="half" idx="2"/>
          </p:nvPr>
        </p:nvSpPr>
        <p:spPr>
          <a:xfrm>
            <a:off x="1154954" y="1838960"/>
            <a:ext cx="8825659" cy="4470400"/>
          </a:xfrm>
        </p:spPr>
        <p:txBody>
          <a:bodyPr>
            <a:normAutofit/>
          </a:bodyPr>
          <a:lstStyle/>
          <a:p>
            <a:r>
              <a:rPr lang="en-US" sz="2800" dirty="0">
                <a:solidFill>
                  <a:schemeClr val="bg2">
                    <a:lumMod val="40000"/>
                    <a:lumOff val="60000"/>
                  </a:schemeClr>
                </a:solidFill>
              </a:rPr>
              <a:t>"You have a very bad cancer, and unless we you get treatment immediately you are going to die. "</a:t>
            </a:r>
          </a:p>
          <a:p>
            <a:r>
              <a:rPr lang="en-US" sz="2800" dirty="0">
                <a:solidFill>
                  <a:schemeClr val="bg2">
                    <a:lumMod val="40000"/>
                    <a:lumOff val="60000"/>
                  </a:schemeClr>
                </a:solidFill>
              </a:rPr>
              <a:t>"There is nothing more we can do. "</a:t>
            </a:r>
          </a:p>
          <a:p>
            <a:r>
              <a:rPr lang="en-US" sz="2800" dirty="0">
                <a:solidFill>
                  <a:schemeClr val="bg2">
                    <a:lumMod val="40000"/>
                    <a:lumOff val="60000"/>
                  </a:schemeClr>
                </a:solidFill>
              </a:rPr>
              <a:t>"You have to...“</a:t>
            </a:r>
          </a:p>
          <a:p>
            <a:r>
              <a:rPr lang="en-US" sz="2800" dirty="0">
                <a:solidFill>
                  <a:schemeClr val="bg2">
                    <a:lumMod val="40000"/>
                    <a:lumOff val="60000"/>
                  </a:schemeClr>
                </a:solidFill>
              </a:rPr>
              <a:t>"Withdraw care"</a:t>
            </a:r>
          </a:p>
          <a:p>
            <a:r>
              <a:rPr lang="en-US" sz="2800" dirty="0">
                <a:solidFill>
                  <a:schemeClr val="bg2">
                    <a:lumMod val="40000"/>
                    <a:lumOff val="60000"/>
                  </a:schemeClr>
                </a:solidFill>
              </a:rPr>
              <a:t>"This not good.  You die soon. " </a:t>
            </a:r>
          </a:p>
        </p:txBody>
      </p:sp>
    </p:spTree>
    <p:extLst>
      <p:ext uri="{BB962C8B-B14F-4D97-AF65-F5344CB8AC3E}">
        <p14:creationId xmlns:p14="http://schemas.microsoft.com/office/powerpoint/2010/main" val="147701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640" y="325120"/>
            <a:ext cx="3921761" cy="1463040"/>
          </a:xfrm>
        </p:spPr>
        <p:txBody>
          <a:bodyPr/>
          <a:lstStyle/>
          <a:p>
            <a:r>
              <a:rPr lang="en-US" sz="8000" dirty="0"/>
              <a:t>AVOID</a:t>
            </a:r>
          </a:p>
        </p:txBody>
      </p:sp>
      <p:sp>
        <p:nvSpPr>
          <p:cNvPr id="3" name="Text Placeholder 2"/>
          <p:cNvSpPr>
            <a:spLocks noGrp="1"/>
          </p:cNvSpPr>
          <p:nvPr>
            <p:ph type="body" sz="half" idx="2"/>
          </p:nvPr>
        </p:nvSpPr>
        <p:spPr>
          <a:xfrm>
            <a:off x="1154954" y="2407920"/>
            <a:ext cx="9645126" cy="3362960"/>
          </a:xfrm>
        </p:spPr>
        <p:txBody>
          <a:bodyPr>
            <a:normAutofit/>
          </a:bodyPr>
          <a:lstStyle/>
          <a:p>
            <a:r>
              <a:rPr lang="en-US" sz="4000" dirty="0">
                <a:solidFill>
                  <a:schemeClr val="bg2">
                    <a:lumMod val="40000"/>
                    <a:lumOff val="60000"/>
                  </a:schemeClr>
                </a:solidFill>
              </a:rPr>
              <a:t>Quoting statistics</a:t>
            </a:r>
          </a:p>
          <a:p>
            <a:r>
              <a:rPr lang="en-US" sz="4000" dirty="0">
                <a:solidFill>
                  <a:schemeClr val="bg2">
                    <a:lumMod val="40000"/>
                    <a:lumOff val="60000"/>
                  </a:schemeClr>
                </a:solidFill>
              </a:rPr>
              <a:t>Being overly verbose</a:t>
            </a:r>
          </a:p>
          <a:p>
            <a:r>
              <a:rPr lang="en-US" sz="4000" dirty="0">
                <a:solidFill>
                  <a:schemeClr val="bg2">
                    <a:lumMod val="40000"/>
                    <a:lumOff val="60000"/>
                  </a:schemeClr>
                </a:solidFill>
              </a:rPr>
              <a:t>“Do you want us to do everything?”</a:t>
            </a:r>
          </a:p>
          <a:p>
            <a:r>
              <a:rPr lang="en-US" sz="4000" dirty="0">
                <a:solidFill>
                  <a:schemeClr val="bg2">
                    <a:lumMod val="40000"/>
                    <a:lumOff val="60000"/>
                  </a:schemeClr>
                </a:solidFill>
              </a:rPr>
              <a:t>“Breaking Bad News”</a:t>
            </a:r>
          </a:p>
        </p:txBody>
      </p:sp>
    </p:spTree>
    <p:extLst>
      <p:ext uri="{BB962C8B-B14F-4D97-AF65-F5344CB8AC3E}">
        <p14:creationId xmlns:p14="http://schemas.microsoft.com/office/powerpoint/2010/main" val="184428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FFB0-DCD5-4177-9B81-23E8DA90600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0C16688-B197-4CA7-807F-8C7EEA19F5E4}"/>
              </a:ext>
            </a:extLst>
          </p:cNvPr>
          <p:cNvPicPr>
            <a:picLocks noGrp="1" noChangeAspect="1"/>
          </p:cNvPicPr>
          <p:nvPr>
            <p:ph idx="1"/>
          </p:nvPr>
        </p:nvPicPr>
        <p:blipFill>
          <a:blip r:embed="rId2"/>
          <a:stretch>
            <a:fillRect/>
          </a:stretch>
        </p:blipFill>
        <p:spPr>
          <a:xfrm>
            <a:off x="5347189" y="973667"/>
            <a:ext cx="6040478" cy="5664200"/>
          </a:xfrm>
        </p:spPr>
      </p:pic>
      <p:sp>
        <p:nvSpPr>
          <p:cNvPr id="4" name="Text Placeholder 3">
            <a:extLst>
              <a:ext uri="{FF2B5EF4-FFF2-40B4-BE49-F238E27FC236}">
                <a16:creationId xmlns:a16="http://schemas.microsoft.com/office/drawing/2014/main" id="{0A66D839-B9B6-4E9E-A4C9-60AE535FB49A}"/>
              </a:ext>
            </a:extLst>
          </p:cNvPr>
          <p:cNvSpPr>
            <a:spLocks noGrp="1"/>
          </p:cNvSpPr>
          <p:nvPr>
            <p:ph type="body" sz="half" idx="2"/>
          </p:nvPr>
        </p:nvSpPr>
        <p:spPr>
          <a:xfrm>
            <a:off x="186268" y="5630332"/>
            <a:ext cx="5080000" cy="414867"/>
          </a:xfrm>
        </p:spPr>
        <p:txBody>
          <a:bodyPr/>
          <a:lstStyle/>
          <a:p>
            <a:r>
              <a:rPr lang="en-US" dirty="0"/>
              <a:t>https://www.nejm.org/doi/full/10.1056/NEJMvcm1913056</a:t>
            </a:r>
          </a:p>
          <a:p>
            <a:endParaRPr lang="en-US" dirty="0"/>
          </a:p>
        </p:txBody>
      </p:sp>
    </p:spTree>
    <p:extLst>
      <p:ext uri="{BB962C8B-B14F-4D97-AF65-F5344CB8AC3E}">
        <p14:creationId xmlns:p14="http://schemas.microsoft.com/office/powerpoint/2010/main" val="1900630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6BE51-594F-4BB8-BA7A-66D9AC3FD526}"/>
              </a:ext>
            </a:extLst>
          </p:cNvPr>
          <p:cNvSpPr>
            <a:spLocks noGrp="1"/>
          </p:cNvSpPr>
          <p:nvPr>
            <p:ph type="title"/>
          </p:nvPr>
        </p:nvSpPr>
        <p:spPr>
          <a:xfrm>
            <a:off x="1154954" y="694267"/>
            <a:ext cx="10325846" cy="2235199"/>
          </a:xfrm>
        </p:spPr>
        <p:txBody>
          <a:bodyPr/>
          <a:lstStyle/>
          <a:p>
            <a:r>
              <a:rPr lang="en-US" dirty="0"/>
              <a:t>Family Meetings on Behalf of Patients with Serious Illness</a:t>
            </a:r>
            <a:br>
              <a:rPr lang="en-US" dirty="0"/>
            </a:br>
            <a:r>
              <a:rPr lang="en-US" sz="3600" dirty="0">
                <a:solidFill>
                  <a:schemeClr val="bg2">
                    <a:lumMod val="60000"/>
                    <a:lumOff val="40000"/>
                  </a:schemeClr>
                </a:solidFill>
              </a:rPr>
              <a:t>Video link:</a:t>
            </a:r>
            <a:br>
              <a:rPr lang="en-US" sz="3600" dirty="0">
                <a:solidFill>
                  <a:schemeClr val="bg2">
                    <a:lumMod val="60000"/>
                    <a:lumOff val="40000"/>
                  </a:schemeClr>
                </a:solidFill>
              </a:rPr>
            </a:br>
            <a:endParaRPr lang="en-US" sz="3600" dirty="0">
              <a:solidFill>
                <a:schemeClr val="bg2">
                  <a:lumMod val="60000"/>
                  <a:lumOff val="40000"/>
                </a:schemeClr>
              </a:solidFill>
            </a:endParaRPr>
          </a:p>
        </p:txBody>
      </p:sp>
      <p:sp>
        <p:nvSpPr>
          <p:cNvPr id="3" name="Text Placeholder 2">
            <a:extLst>
              <a:ext uri="{FF2B5EF4-FFF2-40B4-BE49-F238E27FC236}">
                <a16:creationId xmlns:a16="http://schemas.microsoft.com/office/drawing/2014/main" id="{CF09B59B-15EB-4D16-B509-2D4D7D353553}"/>
              </a:ext>
            </a:extLst>
          </p:cNvPr>
          <p:cNvSpPr>
            <a:spLocks noGrp="1"/>
          </p:cNvSpPr>
          <p:nvPr>
            <p:ph type="body" sz="half" idx="2"/>
          </p:nvPr>
        </p:nvSpPr>
        <p:spPr>
          <a:xfrm>
            <a:off x="917888" y="3268133"/>
            <a:ext cx="8825659" cy="2455333"/>
          </a:xfrm>
        </p:spPr>
        <p:txBody>
          <a:bodyPr/>
          <a:lstStyle/>
          <a:p>
            <a:r>
              <a:rPr lang="en-US" dirty="0"/>
              <a:t>https://www.nejm.org/doi/do_file/10.1056/NEJMdo005819/NEJMdo005819_download.mp4?area=&amp;pubDoi=10.1056%2FNEJMvcm1913056</a:t>
            </a:r>
          </a:p>
        </p:txBody>
      </p:sp>
    </p:spTree>
    <p:extLst>
      <p:ext uri="{BB962C8B-B14F-4D97-AF65-F5344CB8AC3E}">
        <p14:creationId xmlns:p14="http://schemas.microsoft.com/office/powerpoint/2010/main" val="3028132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C0F3-DD54-43F5-9029-975E6C5A10FA}"/>
              </a:ext>
            </a:extLst>
          </p:cNvPr>
          <p:cNvSpPr>
            <a:spLocks noGrp="1"/>
          </p:cNvSpPr>
          <p:nvPr>
            <p:ph type="title"/>
          </p:nvPr>
        </p:nvSpPr>
        <p:spPr>
          <a:xfrm>
            <a:off x="3386667" y="406400"/>
            <a:ext cx="3539066" cy="728133"/>
          </a:xfrm>
        </p:spPr>
        <p:txBody>
          <a:bodyPr/>
          <a:lstStyle/>
          <a:p>
            <a:r>
              <a:rPr lang="en-US" dirty="0"/>
              <a:t>References</a:t>
            </a:r>
          </a:p>
        </p:txBody>
      </p:sp>
      <p:sp>
        <p:nvSpPr>
          <p:cNvPr id="3" name="Text Placeholder 2">
            <a:extLst>
              <a:ext uri="{FF2B5EF4-FFF2-40B4-BE49-F238E27FC236}">
                <a16:creationId xmlns:a16="http://schemas.microsoft.com/office/drawing/2014/main" id="{19D5BE4F-5575-45F1-B787-AD08E33DBBE7}"/>
              </a:ext>
            </a:extLst>
          </p:cNvPr>
          <p:cNvSpPr>
            <a:spLocks noGrp="1"/>
          </p:cNvSpPr>
          <p:nvPr>
            <p:ph type="body" sz="half" idx="2"/>
          </p:nvPr>
        </p:nvSpPr>
        <p:spPr>
          <a:xfrm>
            <a:off x="1154954" y="1447800"/>
            <a:ext cx="8691779" cy="5003800"/>
          </a:xfrm>
        </p:spPr>
        <p:txBody>
          <a:bodyPr>
            <a:normAutofit/>
          </a:bodyPr>
          <a:lstStyle/>
          <a:p>
            <a:r>
              <a:rPr lang="en-US" sz="1600" dirty="0"/>
              <a:t>Serious Conversations. © 2015 Ariadne Labs: A Joint Center for Health Systems Innovation (www.ariadnelabs.org)  and Dana-Farber Cancer Institute. Revised Feb 2016. Licensed under the Creative Commons Attribution Non Commercial-</a:t>
            </a:r>
            <a:r>
              <a:rPr lang="en-US" sz="1600" dirty="0" err="1"/>
              <a:t>ShareAlike</a:t>
            </a:r>
            <a:r>
              <a:rPr lang="en-US" sz="1600" dirty="0"/>
              <a:t> 4.0 International License, </a:t>
            </a:r>
            <a:r>
              <a:rPr lang="en-US" sz="1600" dirty="0">
                <a:hlinkClick r:id="rId2"/>
              </a:rPr>
              <a:t>http://creativecommons.org/licenses/by-nc-sa/4.0/</a:t>
            </a:r>
            <a:r>
              <a:rPr lang="en-US" sz="1600" dirty="0"/>
              <a:t>                      </a:t>
            </a:r>
            <a:r>
              <a:rPr lang="en-US" sz="1600" dirty="0">
                <a:hlinkClick r:id="rId3"/>
              </a:rPr>
              <a:t>http://www.instituteforhumancaring.org/documents/Providers/Serious-Illness-Guide-old.pdf</a:t>
            </a:r>
            <a:endParaRPr lang="en-US" sz="1600" dirty="0"/>
          </a:p>
          <a:p>
            <a:r>
              <a:rPr lang="en-US" sz="1600" dirty="0"/>
              <a:t>Pilot Study to Improve Goals of Care Conversations Among Hospitalists                                                                                                                                                       Kathryn I. Pollak, PhD, </a:t>
            </a:r>
            <a:r>
              <a:rPr lang="en-US" sz="1600" dirty="0" err="1"/>
              <a:t>Xiaomei</a:t>
            </a:r>
            <a:r>
              <a:rPr lang="en-US" sz="1600" dirty="0"/>
              <a:t> Gao, MA, Jessica Beliveau, MPH, Brian Griffith, MD, Danielle Kennedy, MPH, and David </a:t>
            </a:r>
            <a:r>
              <a:rPr lang="en-US" sz="1600" dirty="0" err="1"/>
              <a:t>Casarett</a:t>
            </a:r>
            <a:r>
              <a:rPr lang="en-US" sz="1600" dirty="0"/>
              <a:t>, MD                                                                                                                     </a:t>
            </a:r>
            <a:r>
              <a:rPr lang="en-US" sz="1600" dirty="0">
                <a:hlinkClick r:id="rId4"/>
              </a:rPr>
              <a:t>https://doi.org/10.1016/j.jpainsymman.2019.06.007</a:t>
            </a:r>
            <a:endParaRPr lang="en-US" sz="1600" dirty="0"/>
          </a:p>
          <a:p>
            <a:r>
              <a:rPr lang="en-US" sz="1600" dirty="0"/>
              <a:t>SPIKES-A Six-Step Protocol for Delivering Bad News: Application to the Patient with Cancer                                                                                                     Walter F. </a:t>
            </a:r>
            <a:r>
              <a:rPr lang="en-US" sz="1600" dirty="0" err="1"/>
              <a:t>Baile</a:t>
            </a:r>
            <a:r>
              <a:rPr lang="en-US" sz="1600" dirty="0"/>
              <a:t>, Robert Buckman, </a:t>
            </a:r>
            <a:r>
              <a:rPr lang="en-US" sz="1600" dirty="0" err="1"/>
              <a:t>Renalto</a:t>
            </a:r>
            <a:r>
              <a:rPr lang="en-US" sz="1600" dirty="0"/>
              <a:t> </a:t>
            </a:r>
            <a:r>
              <a:rPr lang="en-US" sz="1600" dirty="0" err="1"/>
              <a:t>Lenzi</a:t>
            </a:r>
            <a:r>
              <a:rPr lang="en-US" sz="1600" dirty="0"/>
              <a:t>, Gary </a:t>
            </a:r>
            <a:r>
              <a:rPr lang="en-US" sz="1600" dirty="0" err="1"/>
              <a:t>Glober</a:t>
            </a:r>
            <a:r>
              <a:rPr lang="en-US" sz="1600" dirty="0"/>
              <a:t>, Estela Beale, Andrzej, P. </a:t>
            </a:r>
            <a:r>
              <a:rPr lang="en-US" sz="1600" dirty="0" err="1"/>
              <a:t>Kudelka</a:t>
            </a:r>
            <a:r>
              <a:rPr lang="en-US" sz="1600" dirty="0"/>
              <a:t>                                                              </a:t>
            </a:r>
            <a:r>
              <a:rPr lang="en-US" sz="1600" dirty="0">
                <a:hlinkClick r:id="rId5"/>
              </a:rPr>
              <a:t>https://doi.org/10.1634/theoncologist.5-4-302</a:t>
            </a:r>
            <a:endParaRPr lang="en-US" sz="1600" dirty="0"/>
          </a:p>
          <a:p>
            <a:r>
              <a:rPr lang="en-US" sz="1600" dirty="0"/>
              <a:t>REMAP: A Framework for Goals of Care Conversations                                                                                                                                                                                   Julie W. Childers, Anthony L. Back, James A. </a:t>
            </a:r>
            <a:r>
              <a:rPr lang="en-US" sz="1600" dirty="0" err="1"/>
              <a:t>Tulsky</a:t>
            </a:r>
            <a:r>
              <a:rPr lang="en-US" sz="1600" dirty="0"/>
              <a:t>, and Robert M. Arnold                                                                                               </a:t>
            </a:r>
            <a:r>
              <a:rPr lang="en-US" sz="1600" dirty="0">
                <a:solidFill>
                  <a:schemeClr val="bg2">
                    <a:lumMod val="60000"/>
                    <a:lumOff val="40000"/>
                  </a:schemeClr>
                </a:solidFill>
              </a:rPr>
              <a:t>https://doi</a:t>
            </a:r>
            <a:r>
              <a:rPr lang="pt-BR" sz="1600" dirty="0">
                <a:solidFill>
                  <a:schemeClr val="bg2">
                    <a:lumMod val="60000"/>
                    <a:lumOff val="40000"/>
                  </a:schemeClr>
                </a:solidFill>
              </a:rPr>
              <a:t>: 10.1200/JOP.2016.018796. Epub 2017 Apr 26</a:t>
            </a:r>
            <a:endParaRPr lang="en-US" sz="1600" dirty="0"/>
          </a:p>
        </p:txBody>
      </p:sp>
    </p:spTree>
    <p:extLst>
      <p:ext uri="{BB962C8B-B14F-4D97-AF65-F5344CB8AC3E}">
        <p14:creationId xmlns:p14="http://schemas.microsoft.com/office/powerpoint/2010/main" val="85272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A02D-D5BB-4279-8A9E-3C674C2B8186}"/>
              </a:ext>
            </a:extLst>
          </p:cNvPr>
          <p:cNvSpPr>
            <a:spLocks noGrp="1"/>
          </p:cNvSpPr>
          <p:nvPr>
            <p:ph type="title"/>
          </p:nvPr>
        </p:nvSpPr>
        <p:spPr>
          <a:xfrm>
            <a:off x="1154952" y="151002"/>
            <a:ext cx="8092827" cy="981512"/>
          </a:xfrm>
        </p:spPr>
        <p:txBody>
          <a:bodyPr/>
          <a:lstStyle/>
          <a:p>
            <a:r>
              <a:rPr lang="en-US" dirty="0"/>
              <a:t>Key Objectives</a:t>
            </a:r>
          </a:p>
        </p:txBody>
      </p:sp>
      <p:pic>
        <p:nvPicPr>
          <p:cNvPr id="6" name="Content Placeholder 5">
            <a:extLst>
              <a:ext uri="{FF2B5EF4-FFF2-40B4-BE49-F238E27FC236}">
                <a16:creationId xmlns:a16="http://schemas.microsoft.com/office/drawing/2014/main" id="{2C92C37C-DC13-48DC-9C62-877314C1ECD3}"/>
              </a:ext>
            </a:extLst>
          </p:cNvPr>
          <p:cNvPicPr>
            <a:picLocks noGrp="1" noChangeAspect="1"/>
          </p:cNvPicPr>
          <p:nvPr>
            <p:ph idx="1"/>
          </p:nvPr>
        </p:nvPicPr>
        <p:blipFill>
          <a:blip r:embed="rId2"/>
          <a:stretch>
            <a:fillRect/>
          </a:stretch>
        </p:blipFill>
        <p:spPr>
          <a:xfrm>
            <a:off x="299605" y="1665914"/>
            <a:ext cx="3730223" cy="4572000"/>
          </a:xfrm>
        </p:spPr>
      </p:pic>
      <p:sp>
        <p:nvSpPr>
          <p:cNvPr id="4" name="Text Placeholder 3">
            <a:extLst>
              <a:ext uri="{FF2B5EF4-FFF2-40B4-BE49-F238E27FC236}">
                <a16:creationId xmlns:a16="http://schemas.microsoft.com/office/drawing/2014/main" id="{140A4188-3416-43E8-9784-3884E40EB162}"/>
              </a:ext>
            </a:extLst>
          </p:cNvPr>
          <p:cNvSpPr>
            <a:spLocks noGrp="1"/>
          </p:cNvSpPr>
          <p:nvPr>
            <p:ph type="body" sz="half" idx="2"/>
          </p:nvPr>
        </p:nvSpPr>
        <p:spPr>
          <a:xfrm>
            <a:off x="4748169" y="2290194"/>
            <a:ext cx="6182686" cy="3734685"/>
          </a:xfrm>
        </p:spPr>
        <p:txBody>
          <a:bodyPr/>
          <a:lstStyle/>
          <a:p>
            <a:r>
              <a:rPr lang="en-US" sz="3600" dirty="0"/>
              <a:t>Palliative Care Screening</a:t>
            </a:r>
          </a:p>
          <a:p>
            <a:r>
              <a:rPr lang="en-US" sz="3600" dirty="0"/>
              <a:t>Breaking Bad News</a:t>
            </a:r>
          </a:p>
          <a:p>
            <a:r>
              <a:rPr lang="en-US" sz="3600" dirty="0"/>
              <a:t>Goals of Care Discussion</a:t>
            </a:r>
          </a:p>
          <a:p>
            <a:endParaRPr lang="en-US" dirty="0"/>
          </a:p>
        </p:txBody>
      </p:sp>
    </p:spTree>
    <p:extLst>
      <p:ext uri="{BB962C8B-B14F-4D97-AF65-F5344CB8AC3E}">
        <p14:creationId xmlns:p14="http://schemas.microsoft.com/office/powerpoint/2010/main" val="422371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09056"/>
            <a:ext cx="9938734" cy="1635853"/>
          </a:xfrm>
        </p:spPr>
        <p:txBody>
          <a:bodyPr/>
          <a:lstStyle/>
          <a:p>
            <a:r>
              <a:rPr lang="en-US" sz="6000" dirty="0"/>
              <a:t>      Who to Consider:</a:t>
            </a:r>
            <a:br>
              <a:rPr lang="en-US" sz="6000" dirty="0"/>
            </a:br>
            <a:r>
              <a:rPr lang="en-US" sz="6000" dirty="0"/>
              <a:t>           </a:t>
            </a:r>
            <a:r>
              <a:rPr lang="en-US" sz="4400" dirty="0">
                <a:solidFill>
                  <a:schemeClr val="accent1">
                    <a:lumMod val="60000"/>
                    <a:lumOff val="40000"/>
                  </a:schemeClr>
                </a:solidFill>
              </a:rPr>
              <a:t>Trauma Patient</a:t>
            </a:r>
          </a:p>
        </p:txBody>
      </p:sp>
      <p:sp>
        <p:nvSpPr>
          <p:cNvPr id="3" name="Subtitle 2"/>
          <p:cNvSpPr>
            <a:spLocks noGrp="1"/>
          </p:cNvSpPr>
          <p:nvPr>
            <p:ph type="subTitle" idx="1"/>
          </p:nvPr>
        </p:nvSpPr>
        <p:spPr>
          <a:xfrm>
            <a:off x="570451" y="2189527"/>
            <a:ext cx="10570129" cy="3587818"/>
          </a:xfrm>
        </p:spPr>
        <p:txBody>
          <a:bodyPr>
            <a:normAutofit/>
          </a:bodyPr>
          <a:lstStyle/>
          <a:p>
            <a:r>
              <a:rPr lang="en-US" sz="2400" dirty="0"/>
              <a:t>Pre-exiting Frailty</a:t>
            </a:r>
          </a:p>
          <a:p>
            <a:r>
              <a:rPr lang="en-US" sz="2400" dirty="0"/>
              <a:t>Weight loss &gt; 10% in past 6 months</a:t>
            </a:r>
          </a:p>
          <a:p>
            <a:r>
              <a:rPr lang="en-US" sz="2400" dirty="0"/>
              <a:t>Frequent falls</a:t>
            </a:r>
          </a:p>
          <a:p>
            <a:r>
              <a:rPr lang="en-US" sz="2400" dirty="0"/>
              <a:t>Frequent recent hospitalizations</a:t>
            </a:r>
          </a:p>
          <a:p>
            <a:r>
              <a:rPr lang="en-US" sz="2400" dirty="0"/>
              <a:t>Decline in functional status, either acutely or chronically</a:t>
            </a:r>
          </a:p>
          <a:p>
            <a:endParaRPr lang="en-US" sz="2400" dirty="0"/>
          </a:p>
        </p:txBody>
      </p:sp>
    </p:spTree>
    <p:extLst>
      <p:ext uri="{BB962C8B-B14F-4D97-AF65-F5344CB8AC3E}">
        <p14:creationId xmlns:p14="http://schemas.microsoft.com/office/powerpoint/2010/main" val="107586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87037"/>
            <a:ext cx="9938734" cy="1683327"/>
          </a:xfrm>
        </p:spPr>
        <p:txBody>
          <a:bodyPr/>
          <a:lstStyle/>
          <a:p>
            <a:r>
              <a:rPr lang="en-US" sz="6000" dirty="0"/>
              <a:t>Pre-transfer Goals of Care</a:t>
            </a:r>
            <a:br>
              <a:rPr lang="en-US" sz="6000" dirty="0"/>
            </a:br>
            <a:r>
              <a:rPr lang="en-US" sz="6000" dirty="0"/>
              <a:t>              </a:t>
            </a:r>
            <a:r>
              <a:rPr lang="en-US" sz="4400" dirty="0">
                <a:solidFill>
                  <a:schemeClr val="accent1">
                    <a:lumMod val="60000"/>
                    <a:lumOff val="40000"/>
                  </a:schemeClr>
                </a:solidFill>
              </a:rPr>
              <a:t>Trauma Patient</a:t>
            </a:r>
          </a:p>
        </p:txBody>
      </p:sp>
      <p:sp>
        <p:nvSpPr>
          <p:cNvPr id="3" name="Subtitle 2"/>
          <p:cNvSpPr>
            <a:spLocks noGrp="1"/>
          </p:cNvSpPr>
          <p:nvPr>
            <p:ph type="subTitle" idx="1"/>
          </p:nvPr>
        </p:nvSpPr>
        <p:spPr>
          <a:xfrm>
            <a:off x="817991" y="2826327"/>
            <a:ext cx="10956836" cy="2951018"/>
          </a:xfrm>
        </p:spPr>
        <p:txBody>
          <a:bodyPr>
            <a:normAutofit/>
          </a:bodyPr>
          <a:lstStyle/>
          <a:p>
            <a:r>
              <a:rPr lang="en-US" sz="2400" dirty="0"/>
              <a:t>Resides in long-term care facility</a:t>
            </a:r>
          </a:p>
          <a:p>
            <a:r>
              <a:rPr lang="en-US" sz="2400" dirty="0"/>
              <a:t>Advanced Age</a:t>
            </a:r>
          </a:p>
          <a:p>
            <a:r>
              <a:rPr lang="en-US" sz="2400" dirty="0"/>
              <a:t>cognitively impaired </a:t>
            </a:r>
          </a:p>
          <a:p>
            <a:r>
              <a:rPr lang="en-US" sz="2400" dirty="0"/>
              <a:t>metastatic or locally advanced incurable Cancer</a:t>
            </a:r>
          </a:p>
          <a:p>
            <a:r>
              <a:rPr lang="en-US" sz="2400" dirty="0"/>
              <a:t>Chronic home oxygen use</a:t>
            </a:r>
          </a:p>
        </p:txBody>
      </p:sp>
    </p:spTree>
    <p:extLst>
      <p:ext uri="{BB962C8B-B14F-4D97-AF65-F5344CB8AC3E}">
        <p14:creationId xmlns:p14="http://schemas.microsoft.com/office/powerpoint/2010/main" val="20747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87037"/>
            <a:ext cx="9938734" cy="1566349"/>
          </a:xfrm>
        </p:spPr>
        <p:txBody>
          <a:bodyPr/>
          <a:lstStyle/>
          <a:p>
            <a:r>
              <a:rPr lang="en-US" sz="6000" dirty="0"/>
              <a:t>            Who Else…</a:t>
            </a:r>
            <a:br>
              <a:rPr lang="en-US" sz="6000" dirty="0"/>
            </a:br>
            <a:r>
              <a:rPr lang="en-US" sz="6000" dirty="0"/>
              <a:t>              </a:t>
            </a:r>
            <a:r>
              <a:rPr lang="en-US" sz="4000" dirty="0">
                <a:solidFill>
                  <a:schemeClr val="accent1">
                    <a:lumMod val="60000"/>
                    <a:lumOff val="40000"/>
                  </a:schemeClr>
                </a:solidFill>
              </a:rPr>
              <a:t>Trauma Patient</a:t>
            </a:r>
          </a:p>
        </p:txBody>
      </p:sp>
      <p:sp>
        <p:nvSpPr>
          <p:cNvPr id="3" name="Subtitle 2"/>
          <p:cNvSpPr>
            <a:spLocks noGrp="1"/>
          </p:cNvSpPr>
          <p:nvPr>
            <p:ph type="subTitle" idx="1"/>
          </p:nvPr>
        </p:nvSpPr>
        <p:spPr>
          <a:xfrm>
            <a:off x="817991" y="2111604"/>
            <a:ext cx="10956836" cy="3665741"/>
          </a:xfrm>
        </p:spPr>
        <p:txBody>
          <a:bodyPr>
            <a:normAutofit/>
          </a:bodyPr>
          <a:lstStyle/>
          <a:p>
            <a:r>
              <a:rPr lang="en-US" sz="2400" dirty="0"/>
              <a:t>Organ failure/dysfunction</a:t>
            </a:r>
          </a:p>
          <a:p>
            <a:r>
              <a:rPr lang="en-US" sz="2400" dirty="0"/>
              <a:t>COPD on Home O2</a:t>
            </a:r>
          </a:p>
          <a:p>
            <a:r>
              <a:rPr lang="en-US" sz="2400" dirty="0"/>
              <a:t>Advanced Peripheral/Coronary Vascular disease</a:t>
            </a:r>
          </a:p>
          <a:p>
            <a:r>
              <a:rPr lang="en-US" sz="2400" dirty="0"/>
              <a:t>Dialysis-especially if its not going well</a:t>
            </a:r>
          </a:p>
          <a:p>
            <a:r>
              <a:rPr lang="en-US" sz="2400" dirty="0"/>
              <a:t>End stage liver disease</a:t>
            </a:r>
          </a:p>
          <a:p>
            <a:r>
              <a:rPr lang="en-US" sz="2400" dirty="0"/>
              <a:t>Advanced cancer</a:t>
            </a:r>
          </a:p>
          <a:p>
            <a:endParaRPr lang="en-US" sz="2400" dirty="0"/>
          </a:p>
          <a:p>
            <a:endParaRPr lang="en-US" sz="2400" dirty="0"/>
          </a:p>
        </p:txBody>
      </p:sp>
    </p:spTree>
    <p:extLst>
      <p:ext uri="{BB962C8B-B14F-4D97-AF65-F5344CB8AC3E}">
        <p14:creationId xmlns:p14="http://schemas.microsoft.com/office/powerpoint/2010/main" val="308921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948C-3203-4530-B362-967CE0F891CE}"/>
              </a:ext>
            </a:extLst>
          </p:cNvPr>
          <p:cNvSpPr>
            <a:spLocks noGrp="1"/>
          </p:cNvSpPr>
          <p:nvPr>
            <p:ph type="title"/>
          </p:nvPr>
        </p:nvSpPr>
        <p:spPr>
          <a:xfrm>
            <a:off x="1057013" y="201337"/>
            <a:ext cx="9706062" cy="1442906"/>
          </a:xfrm>
        </p:spPr>
        <p:txBody>
          <a:bodyPr/>
          <a:lstStyle/>
          <a:p>
            <a:r>
              <a:rPr lang="en-US" sz="6600" dirty="0"/>
              <a:t>The “Surprise Question”</a:t>
            </a:r>
          </a:p>
        </p:txBody>
      </p:sp>
      <p:sp>
        <p:nvSpPr>
          <p:cNvPr id="3" name="Text Placeholder 2">
            <a:extLst>
              <a:ext uri="{FF2B5EF4-FFF2-40B4-BE49-F238E27FC236}">
                <a16:creationId xmlns:a16="http://schemas.microsoft.com/office/drawing/2014/main" id="{E1FE228D-5D96-46E5-8A9A-451D854EAA6F}"/>
              </a:ext>
            </a:extLst>
          </p:cNvPr>
          <p:cNvSpPr>
            <a:spLocks noGrp="1"/>
          </p:cNvSpPr>
          <p:nvPr>
            <p:ph type="body" sz="half" idx="2"/>
          </p:nvPr>
        </p:nvSpPr>
        <p:spPr>
          <a:xfrm>
            <a:off x="436418" y="2306781"/>
            <a:ext cx="10785764" cy="4156363"/>
          </a:xfrm>
        </p:spPr>
        <p:txBody>
          <a:bodyPr>
            <a:noAutofit/>
          </a:bodyPr>
          <a:lstStyle/>
          <a:p>
            <a:r>
              <a:rPr lang="en-US" sz="4400" dirty="0"/>
              <a:t>Would I be surprised if this patient died in the next 12 months?</a:t>
            </a:r>
          </a:p>
          <a:p>
            <a:r>
              <a:rPr lang="en-US" sz="4400" dirty="0"/>
              <a:t>Would I be surprised if the patient died during this hospitalization?</a:t>
            </a:r>
          </a:p>
          <a:p>
            <a:r>
              <a:rPr lang="en-US" sz="4400" dirty="0"/>
              <a:t>Would I be surprised if the patient LIVED through this hospitalization?</a:t>
            </a:r>
          </a:p>
        </p:txBody>
      </p:sp>
    </p:spTree>
    <p:extLst>
      <p:ext uri="{BB962C8B-B14F-4D97-AF65-F5344CB8AC3E}">
        <p14:creationId xmlns:p14="http://schemas.microsoft.com/office/powerpoint/2010/main" val="237912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8405-31C2-49B8-9EF9-64FA2BA88CAC}"/>
              </a:ext>
            </a:extLst>
          </p:cNvPr>
          <p:cNvSpPr>
            <a:spLocks noGrp="1"/>
          </p:cNvSpPr>
          <p:nvPr>
            <p:ph type="title"/>
          </p:nvPr>
        </p:nvSpPr>
        <p:spPr>
          <a:xfrm>
            <a:off x="2726421" y="159391"/>
            <a:ext cx="5914240" cy="1585520"/>
          </a:xfrm>
        </p:spPr>
        <p:txBody>
          <a:bodyPr/>
          <a:lstStyle/>
          <a:p>
            <a:r>
              <a:rPr lang="en-US" sz="8800" dirty="0"/>
              <a:t>Questions:</a:t>
            </a:r>
          </a:p>
        </p:txBody>
      </p:sp>
      <p:sp>
        <p:nvSpPr>
          <p:cNvPr id="3" name="Text Placeholder 2">
            <a:extLst>
              <a:ext uri="{FF2B5EF4-FFF2-40B4-BE49-F238E27FC236}">
                <a16:creationId xmlns:a16="http://schemas.microsoft.com/office/drawing/2014/main" id="{D341133C-D2F1-4AFC-A939-04D5B82B4572}"/>
              </a:ext>
            </a:extLst>
          </p:cNvPr>
          <p:cNvSpPr>
            <a:spLocks noGrp="1"/>
          </p:cNvSpPr>
          <p:nvPr>
            <p:ph type="body" sz="half" idx="2"/>
          </p:nvPr>
        </p:nvSpPr>
        <p:spPr>
          <a:xfrm>
            <a:off x="328569" y="2072081"/>
            <a:ext cx="11534861" cy="3372374"/>
          </a:xfrm>
        </p:spPr>
        <p:txBody>
          <a:bodyPr/>
          <a:lstStyle/>
          <a:p>
            <a:r>
              <a:rPr lang="en-US" dirty="0"/>
              <a:t>Is the patient at significant risk for death or serious prolonged disability even if he/she is transferred to a higher level of care?</a:t>
            </a:r>
          </a:p>
          <a:p>
            <a:r>
              <a:rPr lang="en-US" dirty="0"/>
              <a:t>Would the transfer be consistent with the patient's goals?</a:t>
            </a:r>
          </a:p>
          <a:p>
            <a:endParaRPr lang="en-US" dirty="0"/>
          </a:p>
        </p:txBody>
      </p:sp>
    </p:spTree>
    <p:extLst>
      <p:ext uri="{BB962C8B-B14F-4D97-AF65-F5344CB8AC3E}">
        <p14:creationId xmlns:p14="http://schemas.microsoft.com/office/powerpoint/2010/main" val="33587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4186</TotalTime>
  <Words>1420</Words>
  <Application>Microsoft Office PowerPoint</Application>
  <PresentationFormat>Widescreen</PresentationFormat>
  <Paragraphs>192</Paragraphs>
  <Slides>36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Century Gothic</vt:lpstr>
      <vt:lpstr>Franklin Gothic Demi Cond</vt:lpstr>
      <vt:lpstr>Wide Latin</vt:lpstr>
      <vt:lpstr>Wingdings 3</vt:lpstr>
      <vt:lpstr>Ion</vt:lpstr>
      <vt:lpstr> Goals of Care Conversation in the Trauma Patient</vt:lpstr>
      <vt:lpstr>Speaking of goals… Here are mine for this presentation</vt:lpstr>
      <vt:lpstr>PowerPoint Presentation</vt:lpstr>
      <vt:lpstr>Key Objectives</vt:lpstr>
      <vt:lpstr>      Who to Consider:            Trauma Patient</vt:lpstr>
      <vt:lpstr>Pre-transfer Goals of Care               Trauma Patient</vt:lpstr>
      <vt:lpstr>            Who Else…               Trauma Patient</vt:lpstr>
      <vt:lpstr>The “Surprise Question”</vt:lpstr>
      <vt:lpstr>Questions:</vt:lpstr>
      <vt:lpstr>PowerPoint Presentation</vt:lpstr>
      <vt:lpstr>Goals of Care Definition</vt:lpstr>
      <vt:lpstr>PowerPoint Presentation</vt:lpstr>
      <vt:lpstr>Goals of Care Conversation</vt:lpstr>
      <vt:lpstr>PowerPoint Presentation</vt:lpstr>
      <vt:lpstr>SPIKES Protocol</vt:lpstr>
      <vt:lpstr>What is the most difficult aspect of discussing bad news?</vt:lpstr>
      <vt:lpstr>SPIKES Protocol</vt:lpstr>
      <vt:lpstr>PowerPoint Presentation</vt:lpstr>
      <vt:lpstr>Set Up</vt:lpstr>
      <vt:lpstr>Perception</vt:lpstr>
      <vt:lpstr>Invitation</vt:lpstr>
      <vt:lpstr>Knowledge</vt:lpstr>
      <vt:lpstr>Knowledge</vt:lpstr>
      <vt:lpstr>Emotions</vt:lpstr>
      <vt:lpstr>Strategy-Summary</vt:lpstr>
      <vt:lpstr>Goals of care-pathways</vt:lpstr>
      <vt:lpstr>Goals of care-pathway</vt:lpstr>
      <vt:lpstr>Goals of care pathway</vt:lpstr>
      <vt:lpstr>Basic Principles of Communication</vt:lpstr>
      <vt:lpstr>Communication tips Do: </vt:lpstr>
      <vt:lpstr>Communication tips Don’t</vt:lpstr>
      <vt:lpstr>Things NOT to say:  </vt:lpstr>
      <vt:lpstr>AVOID</vt:lpstr>
      <vt:lpstr>PowerPoint Presentation</vt:lpstr>
      <vt:lpstr>Family Meetings on Behalf of Patients with Serious Illness Video link: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Having an Effective Goals of Care Conversation</dc:title>
  <dc:creator>Gates, Stephen</dc:creator>
  <cp:lastModifiedBy>Gates, Stephen</cp:lastModifiedBy>
  <cp:revision>58</cp:revision>
  <dcterms:created xsi:type="dcterms:W3CDTF">2023-08-17T15:19:12Z</dcterms:created>
  <dcterms:modified xsi:type="dcterms:W3CDTF">2023-09-26T17:07:49Z</dcterms:modified>
</cp:coreProperties>
</file>