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40"/>
  </p:notesMasterIdLst>
  <p:sldIdLst>
    <p:sldId id="256" r:id="rId2"/>
    <p:sldId id="257" r:id="rId3"/>
    <p:sldId id="258" r:id="rId4"/>
    <p:sldId id="266" r:id="rId5"/>
    <p:sldId id="268" r:id="rId6"/>
    <p:sldId id="259" r:id="rId7"/>
    <p:sldId id="260" r:id="rId8"/>
    <p:sldId id="269" r:id="rId9"/>
    <p:sldId id="270" r:id="rId10"/>
    <p:sldId id="271" r:id="rId11"/>
    <p:sldId id="290" r:id="rId12"/>
    <p:sldId id="272" r:id="rId13"/>
    <p:sldId id="274" r:id="rId14"/>
    <p:sldId id="275" r:id="rId15"/>
    <p:sldId id="276" r:id="rId16"/>
    <p:sldId id="277" r:id="rId17"/>
    <p:sldId id="278" r:id="rId18"/>
    <p:sldId id="295" r:id="rId19"/>
    <p:sldId id="273" r:id="rId20"/>
    <p:sldId id="261" r:id="rId21"/>
    <p:sldId id="262" r:id="rId22"/>
    <p:sldId id="292" r:id="rId23"/>
    <p:sldId id="263" r:id="rId24"/>
    <p:sldId id="279" r:id="rId25"/>
    <p:sldId id="280" r:id="rId26"/>
    <p:sldId id="281" r:id="rId27"/>
    <p:sldId id="282" r:id="rId28"/>
    <p:sldId id="293" r:id="rId29"/>
    <p:sldId id="283" r:id="rId30"/>
    <p:sldId id="284" r:id="rId31"/>
    <p:sldId id="285" r:id="rId32"/>
    <p:sldId id="286" r:id="rId33"/>
    <p:sldId id="287" r:id="rId34"/>
    <p:sldId id="294" r:id="rId35"/>
    <p:sldId id="288" r:id="rId36"/>
    <p:sldId id="267" r:id="rId37"/>
    <p:sldId id="289" r:id="rId38"/>
    <p:sldId id="291" r:id="rId39"/>
  </p:sldIdLst>
  <p:sldSz cx="9144000" cy="5143500" type="screen16x9"/>
  <p:notesSz cx="6858000" cy="9144000"/>
  <p:embeddedFontLst>
    <p:embeddedFont>
      <p:font typeface="EB Garamond" pitchFamily="2" charset="0"/>
      <p:regular r:id="rId41"/>
      <p:bold r:id="rId42"/>
      <p:italic r:id="rId43"/>
      <p:boldItalic r:id="rId44"/>
    </p:embeddedFont>
    <p:embeddedFont>
      <p:font typeface="Helvetica Neue" panose="02000503000000020004" pitchFamily="2" charset="0"/>
      <p:regular r:id="rId45"/>
      <p:bold r:id="rId46"/>
      <p:italic r:id="rId47"/>
      <p:boldItalic r:id="rId48"/>
    </p:embeddedFont>
    <p:embeddedFont>
      <p:font typeface="Lora" pitchFamily="2" charset="77"/>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41"/>
    <p:restoredTop sz="95903"/>
  </p:normalViewPr>
  <p:slideViewPr>
    <p:cSldViewPr snapToGrid="0">
      <p:cViewPr varScale="1">
        <p:scale>
          <a:sx n="98" d="100"/>
          <a:sy n="98" d="100"/>
        </p:scale>
        <p:origin x="192" y="11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1"/>
              </a:spcBef>
              <a:spcAft>
                <a:spcPts val="0"/>
              </a:spcAft>
              <a:buClr>
                <a:srgbClr val="000000"/>
              </a:buClr>
              <a:buSzPts val="1400"/>
              <a:buFont typeface="Arial"/>
              <a:buNone/>
              <a:defRPr sz="1071" b="0" i="0" u="none" strike="noStrike" cap="none">
                <a:solidFill>
                  <a:schemeClr val="dk1"/>
                </a:solidFill>
                <a:latin typeface="Arial"/>
                <a:ea typeface="Arial"/>
                <a:cs typeface="Arial"/>
                <a:sym typeface="Arial"/>
              </a:defRPr>
            </a:lvl1pPr>
            <a:lvl2pPr marL="914400" marR="0" lvl="1" indent="-228600" algn="l" rtl="0">
              <a:lnSpc>
                <a:spcPct val="100000"/>
              </a:lnSpc>
              <a:spcBef>
                <a:spcPts val="321"/>
              </a:spcBef>
              <a:spcAft>
                <a:spcPts val="0"/>
              </a:spcAft>
              <a:buClr>
                <a:srgbClr val="000000"/>
              </a:buClr>
              <a:buSzPts val="1400"/>
              <a:buFont typeface="Arial"/>
              <a:buNone/>
              <a:defRPr sz="1071" b="0" i="0" u="none" strike="noStrike" cap="none">
                <a:solidFill>
                  <a:schemeClr val="dk1"/>
                </a:solidFill>
                <a:latin typeface="Arial"/>
                <a:ea typeface="Arial"/>
                <a:cs typeface="Arial"/>
                <a:sym typeface="Arial"/>
              </a:defRPr>
            </a:lvl2pPr>
            <a:lvl3pPr marL="1371600" marR="0" lvl="2" indent="-228600" algn="l" rtl="0">
              <a:lnSpc>
                <a:spcPct val="100000"/>
              </a:lnSpc>
              <a:spcBef>
                <a:spcPts val="321"/>
              </a:spcBef>
              <a:spcAft>
                <a:spcPts val="0"/>
              </a:spcAft>
              <a:buClr>
                <a:srgbClr val="000000"/>
              </a:buClr>
              <a:buSzPts val="1400"/>
              <a:buFont typeface="Arial"/>
              <a:buNone/>
              <a:defRPr sz="1071" b="0" i="0" u="none" strike="noStrike" cap="none">
                <a:solidFill>
                  <a:schemeClr val="dk1"/>
                </a:solidFill>
                <a:latin typeface="Arial"/>
                <a:ea typeface="Arial"/>
                <a:cs typeface="Arial"/>
                <a:sym typeface="Arial"/>
              </a:defRPr>
            </a:lvl3pPr>
            <a:lvl4pPr marL="1828800" marR="0" lvl="3" indent="-228600" algn="l" rtl="0">
              <a:lnSpc>
                <a:spcPct val="100000"/>
              </a:lnSpc>
              <a:spcBef>
                <a:spcPts val="321"/>
              </a:spcBef>
              <a:spcAft>
                <a:spcPts val="0"/>
              </a:spcAft>
              <a:buClr>
                <a:srgbClr val="000000"/>
              </a:buClr>
              <a:buSzPts val="1400"/>
              <a:buFont typeface="Arial"/>
              <a:buNone/>
              <a:defRPr sz="1071" b="0" i="0" u="none" strike="noStrike" cap="none">
                <a:solidFill>
                  <a:schemeClr val="dk1"/>
                </a:solidFill>
                <a:latin typeface="Arial"/>
                <a:ea typeface="Arial"/>
                <a:cs typeface="Arial"/>
                <a:sym typeface="Arial"/>
              </a:defRPr>
            </a:lvl4pPr>
            <a:lvl5pPr marL="2286000" marR="0" lvl="4" indent="-228600" algn="l" rtl="0">
              <a:lnSpc>
                <a:spcPct val="100000"/>
              </a:lnSpc>
              <a:spcBef>
                <a:spcPts val="321"/>
              </a:spcBef>
              <a:spcAft>
                <a:spcPts val="0"/>
              </a:spcAft>
              <a:buClr>
                <a:srgbClr val="000000"/>
              </a:buClr>
              <a:buSzPts val="1400"/>
              <a:buFont typeface="Arial"/>
              <a:buNone/>
              <a:defRPr sz="1071"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071"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071"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071"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071"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
        <p:cNvGrpSpPr/>
        <p:nvPr/>
      </p:nvGrpSpPr>
      <p:grpSpPr>
        <a:xfrm>
          <a:off x="0" y="0"/>
          <a:ext cx="0" cy="0"/>
          <a:chOff x="0" y="0"/>
          <a:chExt cx="0" cy="0"/>
        </a:xfrm>
      </p:grpSpPr>
      <p:sp>
        <p:nvSpPr>
          <p:cNvPr id="19" name="Google Shape;1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1"/>
              </a:spcBef>
              <a:spcAft>
                <a:spcPts val="0"/>
              </a:spcAft>
              <a:buSzPts val="1400"/>
              <a:buNone/>
            </a:pPr>
            <a:endParaRPr/>
          </a:p>
        </p:txBody>
      </p:sp>
      <p:sp>
        <p:nvSpPr>
          <p:cNvPr id="20" name="Google Shape;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
        <p:nvSpPr>
          <p:cNvPr id="47" name="Google Shape;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690439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
        <p:nvSpPr>
          <p:cNvPr id="47" name="Google Shape;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28949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
        <p:nvSpPr>
          <p:cNvPr id="47" name="Google Shape;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218348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
        <p:nvSpPr>
          <p:cNvPr id="47" name="Google Shape;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87422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
        <p:nvSpPr>
          <p:cNvPr id="47" name="Google Shape;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253936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
        <p:nvSpPr>
          <p:cNvPr id="47" name="Google Shape;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90312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
        <p:nvSpPr>
          <p:cNvPr id="47" name="Google Shape;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027581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
        <p:nvSpPr>
          <p:cNvPr id="47" name="Google Shape;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944370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
        <p:nvSpPr>
          <p:cNvPr id="47" name="Google Shape;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65905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
        <p:nvSpPr>
          <p:cNvPr id="47" name="Google Shape;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997136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
        <p:nvSpPr>
          <p:cNvPr id="26" name="Google Shape;2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 name="Google Shape;2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
        <p:nvSpPr>
          <p:cNvPr id="54" name="Google Shape;5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 name="Google Shape;5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21</a:t>
            </a:fld>
            <a:endParaRPr sz="1200" b="0" i="0" u="none" strike="noStrike" cap="none">
              <a:solidFill>
                <a:schemeClr val="dk1"/>
              </a:solidFill>
              <a:latin typeface="Arial"/>
              <a:ea typeface="Arial"/>
              <a:cs typeface="Arial"/>
              <a:sym typeface="Arial"/>
            </a:endParaRPr>
          </a:p>
        </p:txBody>
      </p:sp>
      <p:sp>
        <p:nvSpPr>
          <p:cNvPr id="61" name="Google Shape;6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 name="Google Shape;6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7b734fa6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22</a:t>
            </a:fld>
            <a:endParaRPr sz="1200" b="0" i="0" u="none" strike="noStrike" cap="none">
              <a:solidFill>
                <a:schemeClr val="dk1"/>
              </a:solidFill>
              <a:latin typeface="Arial"/>
              <a:ea typeface="Arial"/>
              <a:cs typeface="Arial"/>
              <a:sym typeface="Arial"/>
            </a:endParaRPr>
          </a:p>
        </p:txBody>
      </p:sp>
      <p:sp>
        <p:nvSpPr>
          <p:cNvPr id="68" name="Google Shape;68;gf7b734fa6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 name="Google Shape;69;gf7b734fa6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103605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7b734fa6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23</a:t>
            </a:fld>
            <a:endParaRPr sz="1200" b="0" i="0" u="none" strike="noStrike" cap="none">
              <a:solidFill>
                <a:schemeClr val="dk1"/>
              </a:solidFill>
              <a:latin typeface="Arial"/>
              <a:ea typeface="Arial"/>
              <a:cs typeface="Arial"/>
              <a:sym typeface="Arial"/>
            </a:endParaRPr>
          </a:p>
        </p:txBody>
      </p:sp>
      <p:sp>
        <p:nvSpPr>
          <p:cNvPr id="68" name="Google Shape;68;gf7b734fa6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 name="Google Shape;69;gf7b734fa6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7b734fa6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
        <p:nvSpPr>
          <p:cNvPr id="68" name="Google Shape;68;gf7b734fa6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 name="Google Shape;69;gf7b734fa6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061899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7b734fa6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
        <p:nvSpPr>
          <p:cNvPr id="68" name="Google Shape;68;gf7b734fa6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 name="Google Shape;69;gf7b734fa6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730557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7b734fa6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
        <p:nvSpPr>
          <p:cNvPr id="68" name="Google Shape;68;gf7b734fa6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 name="Google Shape;69;gf7b734fa6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21898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7b734fa6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
        <p:nvSpPr>
          <p:cNvPr id="68" name="Google Shape;68;gf7b734fa6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 name="Google Shape;69;gf7b734fa6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854686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7b734fa6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28</a:t>
            </a:fld>
            <a:endParaRPr sz="1200" b="0" i="0" u="none" strike="noStrike" cap="none">
              <a:solidFill>
                <a:schemeClr val="dk1"/>
              </a:solidFill>
              <a:latin typeface="Arial"/>
              <a:ea typeface="Arial"/>
              <a:cs typeface="Arial"/>
              <a:sym typeface="Arial"/>
            </a:endParaRPr>
          </a:p>
        </p:txBody>
      </p:sp>
      <p:sp>
        <p:nvSpPr>
          <p:cNvPr id="68" name="Google Shape;68;gf7b734fa6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 name="Google Shape;69;gf7b734fa6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007191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7b734fa6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29</a:t>
            </a:fld>
            <a:endParaRPr sz="1200" b="0" i="0" u="none" strike="noStrike" cap="none">
              <a:solidFill>
                <a:schemeClr val="dk1"/>
              </a:solidFill>
              <a:latin typeface="Arial"/>
              <a:ea typeface="Arial"/>
              <a:cs typeface="Arial"/>
              <a:sym typeface="Arial"/>
            </a:endParaRPr>
          </a:p>
        </p:txBody>
      </p:sp>
      <p:sp>
        <p:nvSpPr>
          <p:cNvPr id="68" name="Google Shape;68;gf7b734fa6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 name="Google Shape;69;gf7b734fa6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78269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
        <p:nvSpPr>
          <p:cNvPr id="33" name="Google Shape;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 name="Google Shape;3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7b734fa6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30</a:t>
            </a:fld>
            <a:endParaRPr sz="1200" b="0" i="0" u="none" strike="noStrike" cap="none">
              <a:solidFill>
                <a:schemeClr val="dk1"/>
              </a:solidFill>
              <a:latin typeface="Arial"/>
              <a:ea typeface="Arial"/>
              <a:cs typeface="Arial"/>
              <a:sym typeface="Arial"/>
            </a:endParaRPr>
          </a:p>
        </p:txBody>
      </p:sp>
      <p:sp>
        <p:nvSpPr>
          <p:cNvPr id="68" name="Google Shape;68;gf7b734fa6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 name="Google Shape;69;gf7b734fa6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259566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7b734fa6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31</a:t>
            </a:fld>
            <a:endParaRPr sz="1200" b="0" i="0" u="none" strike="noStrike" cap="none">
              <a:solidFill>
                <a:schemeClr val="dk1"/>
              </a:solidFill>
              <a:latin typeface="Arial"/>
              <a:ea typeface="Arial"/>
              <a:cs typeface="Arial"/>
              <a:sym typeface="Arial"/>
            </a:endParaRPr>
          </a:p>
        </p:txBody>
      </p:sp>
      <p:sp>
        <p:nvSpPr>
          <p:cNvPr id="68" name="Google Shape;68;gf7b734fa6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 name="Google Shape;69;gf7b734fa6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53127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7b734fa6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32</a:t>
            </a:fld>
            <a:endParaRPr sz="1200" b="0" i="0" u="none" strike="noStrike" cap="none">
              <a:solidFill>
                <a:schemeClr val="dk1"/>
              </a:solidFill>
              <a:latin typeface="Arial"/>
              <a:ea typeface="Arial"/>
              <a:cs typeface="Arial"/>
              <a:sym typeface="Arial"/>
            </a:endParaRPr>
          </a:p>
        </p:txBody>
      </p:sp>
      <p:sp>
        <p:nvSpPr>
          <p:cNvPr id="68" name="Google Shape;68;gf7b734fa6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 name="Google Shape;69;gf7b734fa6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07777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7b734fa6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33</a:t>
            </a:fld>
            <a:endParaRPr sz="1200" b="0" i="0" u="none" strike="noStrike" cap="none">
              <a:solidFill>
                <a:schemeClr val="dk1"/>
              </a:solidFill>
              <a:latin typeface="Arial"/>
              <a:ea typeface="Arial"/>
              <a:cs typeface="Arial"/>
              <a:sym typeface="Arial"/>
            </a:endParaRPr>
          </a:p>
        </p:txBody>
      </p:sp>
      <p:sp>
        <p:nvSpPr>
          <p:cNvPr id="68" name="Google Shape;68;gf7b734fa6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 name="Google Shape;69;gf7b734fa6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052666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7b734fa6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34</a:t>
            </a:fld>
            <a:endParaRPr sz="1200" b="0" i="0" u="none" strike="noStrike" cap="none">
              <a:solidFill>
                <a:schemeClr val="dk1"/>
              </a:solidFill>
              <a:latin typeface="Arial"/>
              <a:ea typeface="Arial"/>
              <a:cs typeface="Arial"/>
              <a:sym typeface="Arial"/>
            </a:endParaRPr>
          </a:p>
        </p:txBody>
      </p:sp>
      <p:sp>
        <p:nvSpPr>
          <p:cNvPr id="68" name="Google Shape;68;gf7b734fa6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 name="Google Shape;69;gf7b734fa6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447789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7b734fa6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35</a:t>
            </a:fld>
            <a:endParaRPr sz="1200" b="0" i="0" u="none" strike="noStrike" cap="none">
              <a:solidFill>
                <a:schemeClr val="dk1"/>
              </a:solidFill>
              <a:latin typeface="Arial"/>
              <a:ea typeface="Arial"/>
              <a:cs typeface="Arial"/>
              <a:sym typeface="Arial"/>
            </a:endParaRPr>
          </a:p>
        </p:txBody>
      </p:sp>
      <p:sp>
        <p:nvSpPr>
          <p:cNvPr id="68" name="Google Shape;68;gf7b734fa6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 name="Google Shape;69;gf7b734fa6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009904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7b734fa6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36</a:t>
            </a:fld>
            <a:endParaRPr sz="1200" b="0" i="0" u="none" strike="noStrike" cap="none">
              <a:solidFill>
                <a:schemeClr val="dk1"/>
              </a:solidFill>
              <a:latin typeface="Arial"/>
              <a:ea typeface="Arial"/>
              <a:cs typeface="Arial"/>
              <a:sym typeface="Arial"/>
            </a:endParaRPr>
          </a:p>
        </p:txBody>
      </p:sp>
      <p:sp>
        <p:nvSpPr>
          <p:cNvPr id="68" name="Google Shape;68;gf7b734fa6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 name="Google Shape;69;gf7b734fa6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29122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7b734fa6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37</a:t>
            </a:fld>
            <a:endParaRPr sz="1200" b="0" i="0" u="none" strike="noStrike" cap="none">
              <a:solidFill>
                <a:schemeClr val="dk1"/>
              </a:solidFill>
              <a:latin typeface="Arial"/>
              <a:ea typeface="Arial"/>
              <a:cs typeface="Arial"/>
              <a:sym typeface="Arial"/>
            </a:endParaRPr>
          </a:p>
        </p:txBody>
      </p:sp>
      <p:sp>
        <p:nvSpPr>
          <p:cNvPr id="68" name="Google Shape;68;gf7b734fa6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 name="Google Shape;69;gf7b734fa6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693973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7b734fa6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38</a:t>
            </a:fld>
            <a:endParaRPr sz="1200" b="0" i="0" u="none" strike="noStrike" cap="none">
              <a:solidFill>
                <a:schemeClr val="dk1"/>
              </a:solidFill>
              <a:latin typeface="Arial"/>
              <a:ea typeface="Arial"/>
              <a:cs typeface="Arial"/>
              <a:sym typeface="Arial"/>
            </a:endParaRPr>
          </a:p>
        </p:txBody>
      </p:sp>
      <p:sp>
        <p:nvSpPr>
          <p:cNvPr id="68" name="Google Shape;68;gf7b734fa6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 name="Google Shape;69;gf7b734fa6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24263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
        <p:nvSpPr>
          <p:cNvPr id="33" name="Google Shape;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 name="Google Shape;3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24322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
        <p:nvSpPr>
          <p:cNvPr id="33" name="Google Shape;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 name="Google Shape;3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07474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
        <p:nvSpPr>
          <p:cNvPr id="40" name="Google Shape;4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 name="Google Shape;4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
        <p:nvSpPr>
          <p:cNvPr id="47" name="Google Shape;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
        <p:nvSpPr>
          <p:cNvPr id="47" name="Google Shape;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95475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
        <p:nvSpPr>
          <p:cNvPr id="47" name="Google Shape;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985725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bg>
      <p:bgPr>
        <a:blipFill>
          <a:blip r:embed="rId2">
            <a:alphaModFix/>
          </a:blip>
          <a:stretch>
            <a:fillRect/>
          </a:stretch>
        </a:blipFill>
        <a:effectLst/>
      </p:bgPr>
    </p:bg>
    <p:spTree>
      <p:nvGrpSpPr>
        <p:cNvPr id="1" name="Shape 1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bg>
      <p:bgPr>
        <a:blipFill>
          <a:blip r:embed="rId2">
            <a:alphaModFix/>
          </a:blip>
          <a:stretch>
            <a:fillRect/>
          </a:stretch>
        </a:blipFill>
        <a:effectLst/>
      </p:bgPr>
    </p:bg>
    <p:spTree>
      <p:nvGrpSpPr>
        <p:cNvPr id="1" name="Shape 1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1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a:alphaModFix/>
          </a:blip>
          <a:stretch>
            <a:fillRect/>
          </a:stretch>
        </a:blipFill>
        <a:effectLst/>
      </p:bgPr>
    </p:bg>
    <p:spTree>
      <p:nvGrpSpPr>
        <p:cNvPr id="1" name="Shape 1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1"/>
        <p:cNvGrpSpPr/>
        <p:nvPr/>
      </p:nvGrpSpPr>
      <p:grpSpPr>
        <a:xfrm>
          <a:off x="0" y="0"/>
          <a:ext cx="0" cy="0"/>
          <a:chOff x="0" y="0"/>
          <a:chExt cx="0" cy="0"/>
        </a:xfrm>
      </p:grpSpPr>
      <p:sp>
        <p:nvSpPr>
          <p:cNvPr id="22" name="Google Shape;22;p10"/>
          <p:cNvSpPr txBox="1"/>
          <p:nvPr/>
        </p:nvSpPr>
        <p:spPr>
          <a:xfrm>
            <a:off x="1520250" y="2638060"/>
            <a:ext cx="5832900" cy="12984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750"/>
              </a:spcBef>
              <a:spcAft>
                <a:spcPts val="0"/>
              </a:spcAft>
              <a:buClr>
                <a:srgbClr val="000000"/>
              </a:buClr>
              <a:buSzPts val="1800"/>
              <a:buFont typeface="Arial"/>
              <a:buNone/>
            </a:pPr>
            <a:r>
              <a:rPr lang="en-US" sz="1800" b="0" i="0" u="none" strike="noStrike" cap="none" dirty="0">
                <a:solidFill>
                  <a:schemeClr val="lt1"/>
                </a:solidFill>
                <a:latin typeface="EB Garamond"/>
                <a:ea typeface="EB Garamond"/>
                <a:cs typeface="EB Garamond"/>
                <a:sym typeface="EB Garamond"/>
              </a:rPr>
              <a:t>Erin Burton, MD PGY4</a:t>
            </a:r>
            <a:endParaRPr sz="1800" b="0" i="0" u="none" strike="noStrike" cap="none" dirty="0">
              <a:solidFill>
                <a:schemeClr val="lt1"/>
              </a:solidFill>
              <a:latin typeface="EB Garamond"/>
              <a:ea typeface="EB Garamond"/>
              <a:cs typeface="EB Garamond"/>
              <a:sym typeface="EB Garamond"/>
            </a:endParaRPr>
          </a:p>
          <a:p>
            <a:pPr marL="0" marR="0" lvl="0" indent="0" algn="ctr" rtl="0">
              <a:lnSpc>
                <a:spcPct val="70000"/>
              </a:lnSpc>
              <a:spcBef>
                <a:spcPts val="750"/>
              </a:spcBef>
              <a:spcAft>
                <a:spcPts val="0"/>
              </a:spcAft>
              <a:buClr>
                <a:srgbClr val="000000"/>
              </a:buClr>
              <a:buSzPts val="1800"/>
              <a:buFont typeface="Arial"/>
              <a:buNone/>
            </a:pPr>
            <a:r>
              <a:rPr lang="en-US" sz="1800" b="0" i="0" u="none" strike="noStrike" cap="none" dirty="0">
                <a:solidFill>
                  <a:schemeClr val="lt1"/>
                </a:solidFill>
                <a:latin typeface="EB Garamond"/>
                <a:ea typeface="EB Garamond"/>
                <a:cs typeface="EB Garamond"/>
                <a:sym typeface="EB Garamond"/>
              </a:rPr>
              <a:t>TTUHSC Department of Surgery</a:t>
            </a:r>
            <a:endParaRPr dirty="0"/>
          </a:p>
          <a:p>
            <a:pPr marL="0" marR="0" lvl="0" indent="0" algn="ctr" rtl="0">
              <a:lnSpc>
                <a:spcPct val="70000"/>
              </a:lnSpc>
              <a:spcBef>
                <a:spcPts val="750"/>
              </a:spcBef>
              <a:spcAft>
                <a:spcPts val="0"/>
              </a:spcAft>
              <a:buClr>
                <a:srgbClr val="000000"/>
              </a:buClr>
              <a:buSzPts val="1800"/>
              <a:buFont typeface="Arial"/>
              <a:buNone/>
            </a:pPr>
            <a:r>
              <a:rPr lang="en-US" sz="1800" b="0" i="0" u="none" strike="noStrike" cap="none" dirty="0">
                <a:solidFill>
                  <a:schemeClr val="lt1"/>
                </a:solidFill>
                <a:latin typeface="EB Garamond"/>
                <a:ea typeface="EB Garamond"/>
                <a:cs typeface="EB Garamond"/>
                <a:sym typeface="EB Garamond"/>
              </a:rPr>
              <a:t>Trauma Symposium</a:t>
            </a:r>
            <a:endParaRPr dirty="0"/>
          </a:p>
          <a:p>
            <a:pPr marL="0" marR="0" lvl="0" indent="0" algn="ctr" rtl="0">
              <a:lnSpc>
                <a:spcPct val="70000"/>
              </a:lnSpc>
              <a:spcBef>
                <a:spcPts val="750"/>
              </a:spcBef>
              <a:spcAft>
                <a:spcPts val="0"/>
              </a:spcAft>
              <a:buClr>
                <a:srgbClr val="000000"/>
              </a:buClr>
              <a:buSzPts val="1800"/>
              <a:buFont typeface="Arial"/>
              <a:buNone/>
            </a:pPr>
            <a:r>
              <a:rPr lang="en-US" sz="1800" dirty="0">
                <a:solidFill>
                  <a:schemeClr val="lt1"/>
                </a:solidFill>
                <a:latin typeface="EB Garamond"/>
                <a:ea typeface="EB Garamond"/>
                <a:cs typeface="EB Garamond"/>
                <a:sym typeface="EB Garamond"/>
              </a:rPr>
              <a:t>10/07/2023</a:t>
            </a:r>
            <a:endParaRPr dirty="0"/>
          </a:p>
        </p:txBody>
      </p:sp>
      <p:sp>
        <p:nvSpPr>
          <p:cNvPr id="23" name="Google Shape;23;p10"/>
          <p:cNvSpPr/>
          <p:nvPr/>
        </p:nvSpPr>
        <p:spPr>
          <a:xfrm>
            <a:off x="1520250" y="1724902"/>
            <a:ext cx="6093300" cy="148890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0000"/>
              </a:buClr>
              <a:buSzPts val="2700"/>
              <a:buFont typeface="Arial"/>
              <a:buNone/>
            </a:pPr>
            <a:r>
              <a:rPr lang="en-US" sz="2700" b="1" dirty="0">
                <a:solidFill>
                  <a:schemeClr val="lt1"/>
                </a:solidFill>
                <a:latin typeface="Helvetica Neue"/>
                <a:ea typeface="Helvetica Neue"/>
                <a:cs typeface="Helvetica Neue"/>
                <a:sym typeface="Helvetica Neue"/>
              </a:rPr>
              <a:t>Catastrophic Head Injury</a:t>
            </a:r>
            <a:endParaRPr sz="2700" b="1" i="0" u="none" strike="noStrike" cap="none" dirty="0">
              <a:solidFill>
                <a:schemeClr val="lt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Google Shape;50;p14"/>
          <p:cNvSpPr txBox="1"/>
          <p:nvPr/>
        </p:nvSpPr>
        <p:spPr>
          <a:xfrm>
            <a:off x="631825" y="1020551"/>
            <a:ext cx="7712100" cy="4403700"/>
          </a:xfrm>
          <a:prstGeom prst="rect">
            <a:avLst/>
          </a:prstGeom>
          <a:noFill/>
          <a:ln>
            <a:noFill/>
          </a:ln>
        </p:spPr>
        <p:txBody>
          <a:bodyPr spcFirstLastPara="1" wrap="square" lIns="91425" tIns="45700" rIns="91425" bIns="45700" anchor="t" anchorCtr="0">
            <a:noAutofit/>
          </a:bodyPr>
          <a:lstStyle/>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Mildest form of TBI</a:t>
            </a:r>
          </a:p>
          <a:p>
            <a:pPr marL="133350" lvl="0" algn="l" rtl="0">
              <a:spcBef>
                <a:spcPts val="0"/>
              </a:spcBef>
              <a:spcAft>
                <a:spcPts val="0"/>
              </a:spcAft>
              <a:buClr>
                <a:schemeClr val="lt1"/>
              </a:buClr>
              <a:buSzPts val="1500"/>
            </a:pPr>
            <a:endParaRPr lang="en-US" sz="1500" dirty="0">
              <a:solidFill>
                <a:schemeClr val="lt1"/>
              </a:solidFill>
              <a:latin typeface="Lora"/>
              <a:ea typeface="Lora"/>
              <a:cs typeface="Lora"/>
              <a:sym typeface="Lora"/>
            </a:endParaRP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Defined as transient alteration of neurological function caused by nonpenetrating injury with normal imaging studies</a:t>
            </a:r>
          </a:p>
          <a:p>
            <a:pPr marL="133350" lvl="0" algn="l" rtl="0">
              <a:spcBef>
                <a:spcPts val="0"/>
              </a:spcBef>
              <a:spcAft>
                <a:spcPts val="0"/>
              </a:spcAft>
              <a:buClr>
                <a:schemeClr val="lt1"/>
              </a:buClr>
              <a:buSzPts val="1500"/>
            </a:pPr>
            <a:endParaRPr lang="en-US" sz="1500" dirty="0">
              <a:solidFill>
                <a:schemeClr val="lt1"/>
              </a:solidFill>
              <a:latin typeface="Lora"/>
              <a:ea typeface="Lora"/>
              <a:cs typeface="Lora"/>
              <a:sym typeface="Lora"/>
            </a:endParaRP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Symptoms: confusion, headache, irritability, amnesia, nausea, vomiting, balance issues, vertigo</a:t>
            </a:r>
          </a:p>
          <a:p>
            <a:pPr marL="133350" lvl="0" algn="l" rtl="0">
              <a:spcBef>
                <a:spcPts val="0"/>
              </a:spcBef>
              <a:spcAft>
                <a:spcPts val="0"/>
              </a:spcAft>
              <a:buClr>
                <a:schemeClr val="lt1"/>
              </a:buClr>
              <a:buSzPts val="1500"/>
            </a:pPr>
            <a:endParaRPr lang="en-US" sz="1500" dirty="0">
              <a:solidFill>
                <a:schemeClr val="lt1"/>
              </a:solidFill>
              <a:latin typeface="Lora"/>
              <a:ea typeface="Lora"/>
              <a:cs typeface="Lora"/>
              <a:sym typeface="Lora"/>
            </a:endParaRP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Usually no LOC or very brief LOC</a:t>
            </a:r>
          </a:p>
          <a:p>
            <a:pPr marL="133350" lvl="0" algn="l" rtl="0">
              <a:spcBef>
                <a:spcPts val="0"/>
              </a:spcBef>
              <a:spcAft>
                <a:spcPts val="0"/>
              </a:spcAft>
              <a:buClr>
                <a:schemeClr val="lt1"/>
              </a:buClr>
              <a:buSzPts val="1500"/>
            </a:pPr>
            <a:endParaRPr lang="en-US" sz="1500" dirty="0">
              <a:solidFill>
                <a:schemeClr val="lt1"/>
              </a:solidFill>
              <a:latin typeface="Lora"/>
              <a:ea typeface="Lora"/>
              <a:cs typeface="Lora"/>
              <a:sym typeface="Lora"/>
            </a:endParaRP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Do not let patient return to any type of contact activity until symptoms have completely cleared</a:t>
            </a:r>
          </a:p>
          <a:p>
            <a:pPr marL="133350" lvl="0" algn="l" rtl="0">
              <a:spcBef>
                <a:spcPts val="0"/>
              </a:spcBef>
              <a:spcAft>
                <a:spcPts val="0"/>
              </a:spcAft>
              <a:buClr>
                <a:schemeClr val="lt1"/>
              </a:buClr>
              <a:buSzPts val="1500"/>
            </a:pPr>
            <a:endParaRPr lang="en-US" sz="1500" dirty="0">
              <a:solidFill>
                <a:schemeClr val="lt1"/>
              </a:solidFill>
              <a:latin typeface="Lora"/>
              <a:ea typeface="Lora"/>
              <a:cs typeface="Lora"/>
              <a:sym typeface="Lora"/>
            </a:endParaRPr>
          </a:p>
        </p:txBody>
      </p:sp>
      <p:sp>
        <p:nvSpPr>
          <p:cNvPr id="51" name="Google Shape;51;p14"/>
          <p:cNvSpPr txBox="1"/>
          <p:nvPr/>
        </p:nvSpPr>
        <p:spPr>
          <a:xfrm>
            <a:off x="6318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i="0" u="none" strike="noStrike" cap="none" dirty="0">
                <a:solidFill>
                  <a:schemeClr val="lt1"/>
                </a:solidFill>
                <a:latin typeface="Helvetica Neue"/>
                <a:ea typeface="Helvetica Neue"/>
                <a:cs typeface="Helvetica Neue"/>
                <a:sym typeface="Helvetica Neue"/>
              </a:rPr>
              <a:t>Concussion	</a:t>
            </a:r>
            <a:endParaRPr sz="1519" b="1" i="0" u="none" strike="noStrike" cap="none" dirty="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499967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Google Shape;50;p14"/>
          <p:cNvSpPr txBox="1"/>
          <p:nvPr/>
        </p:nvSpPr>
        <p:spPr>
          <a:xfrm>
            <a:off x="555625" y="968300"/>
            <a:ext cx="7712100" cy="4403700"/>
          </a:xfrm>
          <a:prstGeom prst="rect">
            <a:avLst/>
          </a:prstGeom>
          <a:noFill/>
          <a:ln>
            <a:noFill/>
          </a:ln>
        </p:spPr>
        <p:txBody>
          <a:bodyPr spcFirstLastPara="1" wrap="square" lIns="91425" tIns="45700" rIns="91425" bIns="45700" anchor="t" anchorCtr="0">
            <a:noAutofit/>
          </a:bodyPr>
          <a:lstStyle/>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NAT – deliberately inflicted injury to child or infant </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“Shaken baby syndrome” – triad of long bone metaphyseal fractures, subdural hematomas, retinal hemorrhages; primary case of brain injury death in children under 2 </a:t>
            </a:r>
            <a:r>
              <a:rPr lang="en-US" sz="1500" dirty="0" err="1">
                <a:solidFill>
                  <a:schemeClr val="lt1"/>
                </a:solidFill>
                <a:latin typeface="Lora"/>
                <a:ea typeface="Lora"/>
                <a:cs typeface="Lora"/>
                <a:sym typeface="Lora"/>
              </a:rPr>
              <a:t>yrs</a:t>
            </a:r>
            <a:r>
              <a:rPr lang="en-US" sz="1500" dirty="0">
                <a:solidFill>
                  <a:schemeClr val="lt1"/>
                </a:solidFill>
                <a:latin typeface="Lora"/>
                <a:ea typeface="Lora"/>
                <a:cs typeface="Lora"/>
                <a:sym typeface="Lora"/>
              </a:rPr>
              <a:t> </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Requires high index of suspicion </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Commonly provided stories – fall from short height/counter/changing table or else will initially deny any trauma at all </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Patient can present with lethargy, apnea, unresponsiveness, seizures, irritability, abnormal movements</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Imaging usually shows more severe injuries than the story told should result in</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Imaging patterns to raise suspicion – multiple </a:t>
            </a:r>
            <a:r>
              <a:rPr lang="en-US" sz="1500" dirty="0" err="1">
                <a:solidFill>
                  <a:schemeClr val="lt1"/>
                </a:solidFill>
                <a:latin typeface="Lora"/>
                <a:ea typeface="Lora"/>
                <a:cs typeface="Lora"/>
                <a:sym typeface="Lora"/>
              </a:rPr>
              <a:t>fx</a:t>
            </a:r>
            <a:r>
              <a:rPr lang="en-US" sz="1500" dirty="0">
                <a:solidFill>
                  <a:schemeClr val="lt1"/>
                </a:solidFill>
                <a:latin typeface="Lora"/>
                <a:ea typeface="Lora"/>
                <a:cs typeface="Lora"/>
                <a:sym typeface="Lora"/>
              </a:rPr>
              <a:t>, compound </a:t>
            </a:r>
            <a:r>
              <a:rPr lang="en-US" sz="1500" dirty="0" err="1">
                <a:solidFill>
                  <a:schemeClr val="lt1"/>
                </a:solidFill>
                <a:latin typeface="Lora"/>
                <a:ea typeface="Lora"/>
                <a:cs typeface="Lora"/>
                <a:sym typeface="Lora"/>
              </a:rPr>
              <a:t>fx</a:t>
            </a:r>
            <a:r>
              <a:rPr lang="en-US" sz="1500" dirty="0">
                <a:solidFill>
                  <a:schemeClr val="lt1"/>
                </a:solidFill>
                <a:latin typeface="Lora"/>
                <a:ea typeface="Lora"/>
                <a:cs typeface="Lora"/>
                <a:sym typeface="Lora"/>
              </a:rPr>
              <a:t>, midline </a:t>
            </a:r>
            <a:r>
              <a:rPr lang="en-US" sz="1500" dirty="0" err="1">
                <a:solidFill>
                  <a:schemeClr val="lt1"/>
                </a:solidFill>
                <a:latin typeface="Lora"/>
                <a:ea typeface="Lora"/>
                <a:cs typeface="Lora"/>
                <a:sym typeface="Lora"/>
              </a:rPr>
              <a:t>fx</a:t>
            </a:r>
            <a:r>
              <a:rPr lang="en-US" sz="1500" dirty="0">
                <a:solidFill>
                  <a:schemeClr val="lt1"/>
                </a:solidFill>
                <a:latin typeface="Lora"/>
                <a:ea typeface="Lora"/>
                <a:cs typeface="Lora"/>
                <a:sym typeface="Lora"/>
              </a:rPr>
              <a:t>, </a:t>
            </a:r>
            <a:r>
              <a:rPr lang="en-US" sz="1500" dirty="0" err="1">
                <a:solidFill>
                  <a:schemeClr val="lt1"/>
                </a:solidFill>
                <a:latin typeface="Lora"/>
                <a:ea typeface="Lora"/>
                <a:cs typeface="Lora"/>
                <a:sym typeface="Lora"/>
              </a:rPr>
              <a:t>nonparietal</a:t>
            </a:r>
            <a:r>
              <a:rPr lang="en-US" sz="1500" dirty="0">
                <a:solidFill>
                  <a:schemeClr val="lt1"/>
                </a:solidFill>
                <a:latin typeface="Lora"/>
                <a:ea typeface="Lora"/>
                <a:cs typeface="Lora"/>
                <a:sym typeface="Lora"/>
              </a:rPr>
              <a:t> </a:t>
            </a:r>
            <a:r>
              <a:rPr lang="en-US" sz="1500" dirty="0" err="1">
                <a:solidFill>
                  <a:schemeClr val="lt1"/>
                </a:solidFill>
                <a:latin typeface="Lora"/>
                <a:ea typeface="Lora"/>
                <a:cs typeface="Lora"/>
                <a:sym typeface="Lora"/>
              </a:rPr>
              <a:t>fx</a:t>
            </a:r>
            <a:r>
              <a:rPr lang="en-US" sz="1500" dirty="0">
                <a:solidFill>
                  <a:schemeClr val="lt1"/>
                </a:solidFill>
                <a:latin typeface="Lora"/>
                <a:ea typeface="Lora"/>
                <a:cs typeface="Lora"/>
                <a:sym typeface="Lora"/>
              </a:rPr>
              <a:t>, </a:t>
            </a:r>
            <a:r>
              <a:rPr lang="en-US" sz="1500" dirty="0" err="1">
                <a:solidFill>
                  <a:schemeClr val="lt1"/>
                </a:solidFill>
                <a:latin typeface="Lora"/>
                <a:ea typeface="Lora"/>
                <a:cs typeface="Lora"/>
                <a:sym typeface="Lora"/>
              </a:rPr>
              <a:t>fx</a:t>
            </a:r>
            <a:r>
              <a:rPr lang="en-US" sz="1500" dirty="0">
                <a:solidFill>
                  <a:schemeClr val="lt1"/>
                </a:solidFill>
                <a:latin typeface="Lora"/>
                <a:ea typeface="Lora"/>
                <a:cs typeface="Lora"/>
                <a:sym typeface="Lora"/>
              </a:rPr>
              <a:t> cross suture lines, </a:t>
            </a:r>
            <a:r>
              <a:rPr lang="en-US" sz="1500" dirty="0" err="1">
                <a:solidFill>
                  <a:schemeClr val="lt1"/>
                </a:solidFill>
                <a:latin typeface="Lora"/>
                <a:ea typeface="Lora"/>
                <a:cs typeface="Lora"/>
                <a:sym typeface="Lora"/>
              </a:rPr>
              <a:t>intersphincteric</a:t>
            </a:r>
            <a:r>
              <a:rPr lang="en-US" sz="1500" dirty="0">
                <a:solidFill>
                  <a:schemeClr val="lt1"/>
                </a:solidFill>
                <a:latin typeface="Lora"/>
                <a:ea typeface="Lora"/>
                <a:cs typeface="Lora"/>
                <a:sym typeface="Lora"/>
              </a:rPr>
              <a:t> SDH</a:t>
            </a:r>
          </a:p>
        </p:txBody>
      </p:sp>
      <p:sp>
        <p:nvSpPr>
          <p:cNvPr id="51" name="Google Shape;51;p14"/>
          <p:cNvSpPr txBox="1"/>
          <p:nvPr/>
        </p:nvSpPr>
        <p:spPr>
          <a:xfrm>
            <a:off x="6318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i="0" u="none" strike="noStrike" cap="none" dirty="0">
                <a:solidFill>
                  <a:schemeClr val="lt1"/>
                </a:solidFill>
                <a:latin typeface="Helvetica Neue"/>
                <a:ea typeface="Helvetica Neue"/>
                <a:cs typeface="Helvetica Neue"/>
                <a:sym typeface="Helvetica Neue"/>
              </a:rPr>
              <a:t>Abusive Head Trauma/ Non accidental Trauma</a:t>
            </a:r>
            <a:endParaRPr sz="1519" b="1" i="0" u="none" strike="noStrike" cap="none" dirty="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482367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Google Shape;50;p14"/>
          <p:cNvSpPr txBox="1"/>
          <p:nvPr/>
        </p:nvSpPr>
        <p:spPr>
          <a:xfrm>
            <a:off x="555626" y="968300"/>
            <a:ext cx="5257346" cy="4403700"/>
          </a:xfrm>
          <a:prstGeom prst="rect">
            <a:avLst/>
          </a:prstGeom>
          <a:noFill/>
          <a:ln>
            <a:noFill/>
          </a:ln>
        </p:spPr>
        <p:txBody>
          <a:bodyPr spcFirstLastPara="1" wrap="square" lIns="91425" tIns="45700" rIns="91425" bIns="45700" anchor="t" anchorCtr="0">
            <a:noAutofit/>
          </a:bodyPr>
          <a:lstStyle/>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Classification – state of scalp (open or closed), number of bone fragments (simple or compound), relationship of bone fragments to each other (displaced/depressed or not), widening into existing cranial suture (diastatic), and involvement of the skull base</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Clinical signs – gross deformity, palpable step off, basilar skull fracture (postauricular or periorbital ecchymosis), hemotympanum, CSF rhinorrhea or otorrhea</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When to intervene? Closed usually don’t require treatment, open may need debridement, those with </a:t>
            </a:r>
            <a:r>
              <a:rPr lang="en-US" sz="1500" dirty="0" err="1">
                <a:solidFill>
                  <a:schemeClr val="lt1"/>
                </a:solidFill>
                <a:latin typeface="Lora"/>
                <a:ea typeface="Lora"/>
                <a:cs typeface="Lora"/>
                <a:sym typeface="Lora"/>
              </a:rPr>
              <a:t>dural</a:t>
            </a:r>
            <a:r>
              <a:rPr lang="en-US" sz="1500" dirty="0">
                <a:solidFill>
                  <a:schemeClr val="lt1"/>
                </a:solidFill>
                <a:latin typeface="Lora"/>
                <a:ea typeface="Lora"/>
                <a:cs typeface="Lora"/>
                <a:sym typeface="Lora"/>
              </a:rPr>
              <a:t> laceration or CSF leak require surgical repair to reduce risk of meningitis and herniation through a </a:t>
            </a:r>
            <a:r>
              <a:rPr lang="en-US" sz="1500" dirty="0" err="1">
                <a:solidFill>
                  <a:schemeClr val="lt1"/>
                </a:solidFill>
                <a:latin typeface="Lora"/>
                <a:ea typeface="Lora"/>
                <a:cs typeface="Lora"/>
                <a:sym typeface="Lora"/>
              </a:rPr>
              <a:t>dural</a:t>
            </a:r>
            <a:r>
              <a:rPr lang="en-US" sz="1500" dirty="0">
                <a:solidFill>
                  <a:schemeClr val="lt1"/>
                </a:solidFill>
                <a:latin typeface="Lora"/>
                <a:ea typeface="Lora"/>
                <a:cs typeface="Lora"/>
                <a:sym typeface="Lora"/>
              </a:rPr>
              <a:t> defect, depressed skull fracture with more than 8-10mm depression or more than the thickness of the adjacent skull</a:t>
            </a:r>
          </a:p>
        </p:txBody>
      </p:sp>
      <p:sp>
        <p:nvSpPr>
          <p:cNvPr id="51" name="Google Shape;51;p14"/>
          <p:cNvSpPr txBox="1"/>
          <p:nvPr/>
        </p:nvSpPr>
        <p:spPr>
          <a:xfrm>
            <a:off x="6318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i="0" u="none" strike="noStrike" cap="none" dirty="0">
                <a:solidFill>
                  <a:schemeClr val="lt1"/>
                </a:solidFill>
                <a:latin typeface="Helvetica Neue"/>
                <a:ea typeface="Helvetica Neue"/>
                <a:cs typeface="Helvetica Neue"/>
                <a:sym typeface="Helvetica Neue"/>
              </a:rPr>
              <a:t>Skull Fractures</a:t>
            </a:r>
            <a:endParaRPr sz="1519" b="1" i="0" u="none" strike="noStrike" cap="none" dirty="0">
              <a:solidFill>
                <a:schemeClr val="lt1"/>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D328D536-B974-004D-B389-EAC32C6A114B}"/>
              </a:ext>
            </a:extLst>
          </p:cNvPr>
          <p:cNvPicPr>
            <a:picLocks noChangeAspect="1"/>
          </p:cNvPicPr>
          <p:nvPr/>
        </p:nvPicPr>
        <p:blipFill>
          <a:blip r:embed="rId4"/>
          <a:stretch>
            <a:fillRect/>
          </a:stretch>
        </p:blipFill>
        <p:spPr>
          <a:xfrm>
            <a:off x="5915297" y="1337287"/>
            <a:ext cx="3124200" cy="3467100"/>
          </a:xfrm>
          <a:prstGeom prst="rect">
            <a:avLst/>
          </a:prstGeom>
        </p:spPr>
      </p:pic>
    </p:spTree>
    <p:extLst>
      <p:ext uri="{BB962C8B-B14F-4D97-AF65-F5344CB8AC3E}">
        <p14:creationId xmlns:p14="http://schemas.microsoft.com/office/powerpoint/2010/main" val="545964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Google Shape;50;p14"/>
          <p:cNvSpPr txBox="1"/>
          <p:nvPr/>
        </p:nvSpPr>
        <p:spPr>
          <a:xfrm>
            <a:off x="555625" y="968300"/>
            <a:ext cx="4656455" cy="4403700"/>
          </a:xfrm>
          <a:prstGeom prst="rect">
            <a:avLst/>
          </a:prstGeom>
          <a:noFill/>
          <a:ln>
            <a:noFill/>
          </a:ln>
        </p:spPr>
        <p:txBody>
          <a:bodyPr spcFirstLastPara="1" wrap="square" lIns="91425" tIns="45700" rIns="91425" bIns="45700" anchor="t" anchorCtr="0">
            <a:noAutofit/>
          </a:bodyPr>
          <a:lstStyle/>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Occurs when blood collects in the potential space between the dura and inner table of the skull </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Classically due to arterial bleeding from disruption of the middle meningeal artery</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Patient has brief loss of conscious, followed by a lucid interval, then collapses (obtunded, contralateral hemiparesis, ipsilateral pupillary dilation) </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CT: hyperintense, biconvex (lenticular) mass </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Can rapidly increase in size </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Mortality rate of 5-12%</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Surgical guidelines: EDH &gt; 10-15mm of thickness and &gt;5mm shift or if neurologic symptoms present or GCS &lt;/- 8</a:t>
            </a:r>
          </a:p>
        </p:txBody>
      </p:sp>
      <p:sp>
        <p:nvSpPr>
          <p:cNvPr id="51" name="Google Shape;51;p14"/>
          <p:cNvSpPr txBox="1"/>
          <p:nvPr/>
        </p:nvSpPr>
        <p:spPr>
          <a:xfrm>
            <a:off x="6318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i="0" u="none" strike="noStrike" cap="none" dirty="0">
                <a:solidFill>
                  <a:schemeClr val="lt1"/>
                </a:solidFill>
                <a:latin typeface="Helvetica Neue"/>
                <a:ea typeface="Helvetica Neue"/>
                <a:cs typeface="Helvetica Neue"/>
                <a:sym typeface="Helvetica Neue"/>
              </a:rPr>
              <a:t>Epidural Hematoma</a:t>
            </a:r>
            <a:endParaRPr sz="1519" b="1" i="0" u="none" strike="noStrike" cap="none" dirty="0">
              <a:solidFill>
                <a:schemeClr val="lt1"/>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9D4E0F1D-6BFA-9945-A0C3-754EB026ADB1}"/>
              </a:ext>
            </a:extLst>
          </p:cNvPr>
          <p:cNvPicPr>
            <a:picLocks noChangeAspect="1"/>
          </p:cNvPicPr>
          <p:nvPr/>
        </p:nvPicPr>
        <p:blipFill>
          <a:blip r:embed="rId4"/>
          <a:stretch>
            <a:fillRect/>
          </a:stretch>
        </p:blipFill>
        <p:spPr>
          <a:xfrm>
            <a:off x="5806440" y="814773"/>
            <a:ext cx="3200400" cy="4114800"/>
          </a:xfrm>
          <a:prstGeom prst="rect">
            <a:avLst/>
          </a:prstGeom>
        </p:spPr>
      </p:pic>
    </p:spTree>
    <p:extLst>
      <p:ext uri="{BB962C8B-B14F-4D97-AF65-F5344CB8AC3E}">
        <p14:creationId xmlns:p14="http://schemas.microsoft.com/office/powerpoint/2010/main" val="4045440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Google Shape;50;p14"/>
          <p:cNvSpPr txBox="1"/>
          <p:nvPr/>
        </p:nvSpPr>
        <p:spPr>
          <a:xfrm>
            <a:off x="555625" y="968300"/>
            <a:ext cx="5322661" cy="4403700"/>
          </a:xfrm>
          <a:prstGeom prst="rect">
            <a:avLst/>
          </a:prstGeom>
          <a:noFill/>
          <a:ln>
            <a:noFill/>
          </a:ln>
        </p:spPr>
        <p:txBody>
          <a:bodyPr spcFirstLastPara="1" wrap="square" lIns="91425" tIns="45700" rIns="91425" bIns="45700" anchor="t" anchorCtr="0">
            <a:noAutofit/>
          </a:bodyPr>
          <a:lstStyle/>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Occurs when blood collects between the arachnoid matter and inner layers of the meninges </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Due to traumatic stretching and tearing of cortical bridging veins that cross the subdural space and drain into the dura or </a:t>
            </a:r>
            <a:r>
              <a:rPr lang="en-US" sz="1500" dirty="0" err="1">
                <a:solidFill>
                  <a:schemeClr val="lt1"/>
                </a:solidFill>
                <a:latin typeface="Lora"/>
                <a:ea typeface="Lora"/>
                <a:cs typeface="Lora"/>
                <a:sym typeface="Lora"/>
              </a:rPr>
              <a:t>dural</a:t>
            </a:r>
            <a:r>
              <a:rPr lang="en-US" sz="1500" dirty="0">
                <a:solidFill>
                  <a:schemeClr val="lt1"/>
                </a:solidFill>
                <a:latin typeface="Lora"/>
                <a:ea typeface="Lora"/>
                <a:cs typeface="Lora"/>
                <a:sym typeface="Lora"/>
              </a:rPr>
              <a:t> sinus</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CT: crescent shaped, can cross suture lines, and layer around the falx or tentorium</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Worse outcomes compared to EDH – as venous and not arterial take more time to grow and become symptomatic, usually require higher impact to result in </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OR: evacuate if &gt; 1 cm in thickness or a midline shift of &gt;5 mm or if GCS decreases by 2, fixed or asymmetric pupil, or if ICP &gt;20 mm Hg </a:t>
            </a:r>
          </a:p>
        </p:txBody>
      </p:sp>
      <p:sp>
        <p:nvSpPr>
          <p:cNvPr id="51" name="Google Shape;51;p14"/>
          <p:cNvSpPr txBox="1"/>
          <p:nvPr/>
        </p:nvSpPr>
        <p:spPr>
          <a:xfrm>
            <a:off x="6318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i="0" u="none" strike="noStrike" cap="none" dirty="0">
                <a:solidFill>
                  <a:schemeClr val="lt1"/>
                </a:solidFill>
                <a:latin typeface="Helvetica Neue"/>
                <a:ea typeface="Helvetica Neue"/>
                <a:cs typeface="Helvetica Neue"/>
                <a:sym typeface="Helvetica Neue"/>
              </a:rPr>
              <a:t>Subdural Hematoma</a:t>
            </a:r>
            <a:endParaRPr sz="1519" b="1" i="0" u="none" strike="noStrike" cap="none" dirty="0">
              <a:solidFill>
                <a:schemeClr val="lt1"/>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6A922697-BFA8-A049-9CFA-AD53D4950DB0}"/>
              </a:ext>
            </a:extLst>
          </p:cNvPr>
          <p:cNvPicPr>
            <a:picLocks noChangeAspect="1"/>
          </p:cNvPicPr>
          <p:nvPr/>
        </p:nvPicPr>
        <p:blipFill>
          <a:blip r:embed="rId4"/>
          <a:stretch>
            <a:fillRect/>
          </a:stretch>
        </p:blipFill>
        <p:spPr>
          <a:xfrm>
            <a:off x="5878286" y="968300"/>
            <a:ext cx="3276600" cy="3873500"/>
          </a:xfrm>
          <a:prstGeom prst="rect">
            <a:avLst/>
          </a:prstGeom>
        </p:spPr>
      </p:pic>
    </p:spTree>
    <p:extLst>
      <p:ext uri="{BB962C8B-B14F-4D97-AF65-F5344CB8AC3E}">
        <p14:creationId xmlns:p14="http://schemas.microsoft.com/office/powerpoint/2010/main" val="1376765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Google Shape;50;p14"/>
          <p:cNvSpPr txBox="1"/>
          <p:nvPr/>
        </p:nvSpPr>
        <p:spPr>
          <a:xfrm>
            <a:off x="555625" y="968300"/>
            <a:ext cx="3258729" cy="4403700"/>
          </a:xfrm>
          <a:prstGeom prst="rect">
            <a:avLst/>
          </a:prstGeom>
          <a:noFill/>
          <a:ln>
            <a:noFill/>
          </a:ln>
        </p:spPr>
        <p:txBody>
          <a:bodyPr spcFirstLastPara="1" wrap="square" lIns="91425" tIns="45700" rIns="91425" bIns="45700" anchor="t" anchorCtr="0">
            <a:noAutofit/>
          </a:bodyPr>
          <a:lstStyle/>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IPH and contusions can expand rapidly and result in significant mass effect with neurological deterioration </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Operative guidelines are usually based off of volume of bleed (&gt; 50 mm3 or &gt;20 mm3 and shift of at least 5mm in GCS 6-8 patient)</a:t>
            </a:r>
          </a:p>
        </p:txBody>
      </p:sp>
      <p:sp>
        <p:nvSpPr>
          <p:cNvPr id="51" name="Google Shape;51;p14"/>
          <p:cNvSpPr txBox="1"/>
          <p:nvPr/>
        </p:nvSpPr>
        <p:spPr>
          <a:xfrm>
            <a:off x="6318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i="0" u="none" strike="noStrike" cap="none" dirty="0">
                <a:solidFill>
                  <a:schemeClr val="lt1"/>
                </a:solidFill>
                <a:latin typeface="Helvetica Neue"/>
                <a:ea typeface="Helvetica Neue"/>
                <a:cs typeface="Helvetica Neue"/>
                <a:sym typeface="Helvetica Neue"/>
              </a:rPr>
              <a:t>Intraparenchymal Hemorrhage</a:t>
            </a:r>
            <a:endParaRPr sz="1519" b="1" i="0" u="none" strike="noStrike" cap="none" dirty="0">
              <a:solidFill>
                <a:schemeClr val="lt1"/>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F234A12D-EB19-624A-A785-2235F1AC5256}"/>
              </a:ext>
            </a:extLst>
          </p:cNvPr>
          <p:cNvPicPr>
            <a:picLocks noChangeAspect="1"/>
          </p:cNvPicPr>
          <p:nvPr/>
        </p:nvPicPr>
        <p:blipFill>
          <a:blip r:embed="rId4"/>
          <a:stretch>
            <a:fillRect/>
          </a:stretch>
        </p:blipFill>
        <p:spPr>
          <a:xfrm>
            <a:off x="4963886" y="814773"/>
            <a:ext cx="4180114" cy="4180114"/>
          </a:xfrm>
          <a:prstGeom prst="rect">
            <a:avLst/>
          </a:prstGeom>
        </p:spPr>
      </p:pic>
    </p:spTree>
    <p:extLst>
      <p:ext uri="{BB962C8B-B14F-4D97-AF65-F5344CB8AC3E}">
        <p14:creationId xmlns:p14="http://schemas.microsoft.com/office/powerpoint/2010/main" val="2312726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Google Shape;50;p14"/>
          <p:cNvSpPr txBox="1"/>
          <p:nvPr/>
        </p:nvSpPr>
        <p:spPr>
          <a:xfrm>
            <a:off x="555625" y="968300"/>
            <a:ext cx="3859621" cy="4403700"/>
          </a:xfrm>
          <a:prstGeom prst="rect">
            <a:avLst/>
          </a:prstGeom>
          <a:noFill/>
          <a:ln>
            <a:noFill/>
          </a:ln>
        </p:spPr>
        <p:txBody>
          <a:bodyPr spcFirstLastPara="1" wrap="square" lIns="91425" tIns="45700" rIns="91425" bIns="45700" anchor="t" anchorCtr="0">
            <a:noAutofit/>
          </a:bodyPr>
          <a:lstStyle/>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Occurs when blood collects between the arachnoid and </a:t>
            </a:r>
            <a:r>
              <a:rPr lang="en-US" sz="1500" dirty="0" err="1">
                <a:solidFill>
                  <a:schemeClr val="lt1"/>
                </a:solidFill>
                <a:latin typeface="Lora"/>
                <a:ea typeface="Lora"/>
                <a:cs typeface="Lora"/>
                <a:sym typeface="Lora"/>
              </a:rPr>
              <a:t>pial</a:t>
            </a:r>
            <a:r>
              <a:rPr lang="en-US" sz="1500" dirty="0">
                <a:solidFill>
                  <a:schemeClr val="lt1"/>
                </a:solidFill>
                <a:latin typeface="Lora"/>
                <a:ea typeface="Lora"/>
                <a:cs typeface="Lora"/>
                <a:sym typeface="Lora"/>
              </a:rPr>
              <a:t> membranes</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Results from venous tears in the subarachnoid space</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CT: thin, diffuse </a:t>
            </a:r>
            <a:r>
              <a:rPr lang="en-US" sz="1500" dirty="0" err="1">
                <a:solidFill>
                  <a:schemeClr val="lt1"/>
                </a:solidFill>
                <a:latin typeface="Lora"/>
                <a:ea typeface="Lora"/>
                <a:cs typeface="Lora"/>
                <a:sym typeface="Lora"/>
              </a:rPr>
              <a:t>hyperdensity</a:t>
            </a:r>
            <a:r>
              <a:rPr lang="en-US" sz="1500" dirty="0">
                <a:solidFill>
                  <a:schemeClr val="lt1"/>
                </a:solidFill>
                <a:latin typeface="Lora"/>
                <a:ea typeface="Lora"/>
                <a:cs typeface="Lora"/>
                <a:sym typeface="Lora"/>
              </a:rPr>
              <a:t> over the sulci and gyri of the cerebral convexity</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Can have post bleed vasospasm which can lead to ischemia or infarction 3-14 days after injury</a:t>
            </a:r>
          </a:p>
        </p:txBody>
      </p:sp>
      <p:sp>
        <p:nvSpPr>
          <p:cNvPr id="51" name="Google Shape;51;p14"/>
          <p:cNvSpPr txBox="1"/>
          <p:nvPr/>
        </p:nvSpPr>
        <p:spPr>
          <a:xfrm>
            <a:off x="6318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i="0" u="none" strike="noStrike" cap="none" dirty="0">
                <a:solidFill>
                  <a:schemeClr val="lt1"/>
                </a:solidFill>
                <a:latin typeface="Helvetica Neue"/>
                <a:ea typeface="Helvetica Neue"/>
                <a:cs typeface="Helvetica Neue"/>
                <a:sym typeface="Helvetica Neue"/>
              </a:rPr>
              <a:t>Subarachnoid Hemorrhage</a:t>
            </a:r>
            <a:endParaRPr sz="1519" b="1" i="0" u="none" strike="noStrike" cap="none" dirty="0">
              <a:solidFill>
                <a:schemeClr val="lt1"/>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C1C0B8EF-96B6-D74E-957D-E2F9579C34CC}"/>
              </a:ext>
            </a:extLst>
          </p:cNvPr>
          <p:cNvPicPr>
            <a:picLocks noChangeAspect="1"/>
          </p:cNvPicPr>
          <p:nvPr/>
        </p:nvPicPr>
        <p:blipFill>
          <a:blip r:embed="rId4"/>
          <a:stretch>
            <a:fillRect/>
          </a:stretch>
        </p:blipFill>
        <p:spPr>
          <a:xfrm>
            <a:off x="5316583" y="889922"/>
            <a:ext cx="3722914" cy="4254759"/>
          </a:xfrm>
          <a:prstGeom prst="rect">
            <a:avLst/>
          </a:prstGeom>
        </p:spPr>
      </p:pic>
    </p:spTree>
    <p:extLst>
      <p:ext uri="{BB962C8B-B14F-4D97-AF65-F5344CB8AC3E}">
        <p14:creationId xmlns:p14="http://schemas.microsoft.com/office/powerpoint/2010/main" val="4000728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Google Shape;50;p14"/>
          <p:cNvSpPr txBox="1"/>
          <p:nvPr/>
        </p:nvSpPr>
        <p:spPr>
          <a:xfrm>
            <a:off x="555625" y="968300"/>
            <a:ext cx="7712100" cy="4403700"/>
          </a:xfrm>
          <a:prstGeom prst="rect">
            <a:avLst/>
          </a:prstGeom>
          <a:noFill/>
          <a:ln>
            <a:noFill/>
          </a:ln>
        </p:spPr>
        <p:txBody>
          <a:bodyPr spcFirstLastPara="1" wrap="square" lIns="91425" tIns="45700" rIns="91425" bIns="45700" anchor="t" anchorCtr="0">
            <a:noAutofit/>
          </a:bodyPr>
          <a:lstStyle/>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Post traumatic stroke can result from injuries to the internal carotid artery, common carotid artery, or vertebral artery</a:t>
            </a:r>
          </a:p>
          <a:p>
            <a:pPr marL="133350" lvl="0" algn="l" rtl="0">
              <a:spcBef>
                <a:spcPts val="0"/>
              </a:spcBef>
              <a:spcAft>
                <a:spcPts val="0"/>
              </a:spcAft>
              <a:buClr>
                <a:schemeClr val="lt1"/>
              </a:buClr>
              <a:buSzPts val="1500"/>
            </a:pPr>
            <a:endParaRPr lang="en-US" sz="1500" dirty="0">
              <a:solidFill>
                <a:schemeClr val="lt1"/>
              </a:solidFill>
              <a:latin typeface="Lora"/>
              <a:ea typeface="Lora"/>
              <a:cs typeface="Lora"/>
              <a:sym typeface="Lora"/>
            </a:endParaRP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Can be due to direct penetrating trauma vs traumatic dissection</a:t>
            </a:r>
          </a:p>
          <a:p>
            <a:pPr marL="133350" lvl="0" algn="l" rtl="0">
              <a:spcBef>
                <a:spcPts val="0"/>
              </a:spcBef>
              <a:spcAft>
                <a:spcPts val="0"/>
              </a:spcAft>
              <a:buClr>
                <a:schemeClr val="lt1"/>
              </a:buClr>
              <a:buSzPts val="1500"/>
            </a:pPr>
            <a:endParaRPr lang="en-US" sz="1500" dirty="0">
              <a:solidFill>
                <a:schemeClr val="lt1"/>
              </a:solidFill>
              <a:latin typeface="Lora"/>
              <a:ea typeface="Lora"/>
              <a:cs typeface="Lora"/>
              <a:sym typeface="Lora"/>
            </a:endParaRP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Traumatic dissection can lead to a pseudoaneurysm if blood collects between the adventitia and media layers of the vessel or luminal stenosis if blood collects between the intima and media layers of the vessel </a:t>
            </a:r>
          </a:p>
          <a:p>
            <a:pPr marL="133350" lvl="0" algn="l" rtl="0">
              <a:spcBef>
                <a:spcPts val="0"/>
              </a:spcBef>
              <a:spcAft>
                <a:spcPts val="0"/>
              </a:spcAft>
              <a:buClr>
                <a:schemeClr val="lt1"/>
              </a:buClr>
              <a:buSzPts val="1500"/>
            </a:pPr>
            <a:endParaRPr lang="en-US" sz="1500" dirty="0">
              <a:solidFill>
                <a:schemeClr val="lt1"/>
              </a:solidFill>
              <a:latin typeface="Lora"/>
              <a:ea typeface="Lora"/>
              <a:cs typeface="Lora"/>
              <a:sym typeface="Lora"/>
            </a:endParaRP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Presentation: headache, neck pain, TIA or stroke, carotid bruits</a:t>
            </a:r>
          </a:p>
          <a:p>
            <a:pPr marL="133350" lvl="0" algn="l" rtl="0">
              <a:spcBef>
                <a:spcPts val="0"/>
              </a:spcBef>
              <a:spcAft>
                <a:spcPts val="0"/>
              </a:spcAft>
              <a:buClr>
                <a:schemeClr val="lt1"/>
              </a:buClr>
              <a:buSzPts val="1500"/>
            </a:pPr>
            <a:endParaRPr lang="en-US" sz="1500" dirty="0">
              <a:solidFill>
                <a:schemeClr val="lt1"/>
              </a:solidFill>
              <a:latin typeface="Lora"/>
              <a:ea typeface="Lora"/>
              <a:cs typeface="Lora"/>
              <a:sym typeface="Lora"/>
            </a:endParaRP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Treatment: anticoagulation as able based off of other injuries</a:t>
            </a:r>
          </a:p>
        </p:txBody>
      </p:sp>
      <p:sp>
        <p:nvSpPr>
          <p:cNvPr id="51" name="Google Shape;51;p14"/>
          <p:cNvSpPr txBox="1"/>
          <p:nvPr/>
        </p:nvSpPr>
        <p:spPr>
          <a:xfrm>
            <a:off x="6318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i="0" u="none" strike="noStrike" cap="none" dirty="0">
                <a:solidFill>
                  <a:schemeClr val="lt1"/>
                </a:solidFill>
                <a:latin typeface="Helvetica Neue"/>
                <a:ea typeface="Helvetica Neue"/>
                <a:cs typeface="Helvetica Neue"/>
                <a:sym typeface="Helvetica Neue"/>
              </a:rPr>
              <a:t>Vascular Injury </a:t>
            </a:r>
            <a:endParaRPr sz="1519" b="1" i="0" u="none" strike="noStrike" cap="none" dirty="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967391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Google Shape;50;p14"/>
          <p:cNvSpPr txBox="1"/>
          <p:nvPr/>
        </p:nvSpPr>
        <p:spPr>
          <a:xfrm>
            <a:off x="555625" y="968300"/>
            <a:ext cx="7712100" cy="4403700"/>
          </a:xfrm>
          <a:prstGeom prst="rect">
            <a:avLst/>
          </a:prstGeom>
          <a:noFill/>
          <a:ln>
            <a:noFill/>
          </a:ln>
        </p:spPr>
        <p:txBody>
          <a:bodyPr spcFirstLastPara="1" wrap="square" lIns="91425" tIns="45700" rIns="91425" bIns="45700" anchor="t" anchorCtr="0">
            <a:noAutofit/>
          </a:bodyPr>
          <a:lstStyle/>
          <a:p>
            <a:pPr marL="457200" lvl="0" indent="-323850" algn="l" rtl="0">
              <a:spcBef>
                <a:spcPts val="0"/>
              </a:spcBef>
              <a:spcAft>
                <a:spcPts val="0"/>
              </a:spcAft>
              <a:buClr>
                <a:schemeClr val="lt1"/>
              </a:buClr>
              <a:buSzPts val="1500"/>
              <a:buFont typeface="Lora"/>
              <a:buChar char="●"/>
            </a:pPr>
            <a:endParaRPr lang="en-US" sz="1500" dirty="0">
              <a:solidFill>
                <a:schemeClr val="lt1"/>
              </a:solidFill>
              <a:latin typeface="Lora"/>
              <a:ea typeface="Lora"/>
              <a:cs typeface="Lora"/>
              <a:sym typeface="Lora"/>
            </a:endParaRPr>
          </a:p>
        </p:txBody>
      </p:sp>
      <p:sp>
        <p:nvSpPr>
          <p:cNvPr id="51" name="Google Shape;51;p14"/>
          <p:cNvSpPr txBox="1"/>
          <p:nvPr/>
        </p:nvSpPr>
        <p:spPr>
          <a:xfrm>
            <a:off x="6318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i="0" u="none" strike="noStrike" cap="none" dirty="0">
                <a:solidFill>
                  <a:schemeClr val="lt1"/>
                </a:solidFill>
                <a:latin typeface="Helvetica Neue"/>
                <a:ea typeface="Helvetica Neue"/>
                <a:cs typeface="Helvetica Neue"/>
                <a:sym typeface="Helvetica Neue"/>
              </a:rPr>
              <a:t>Vascular Injury – who to CTA? </a:t>
            </a:r>
            <a:endParaRPr sz="1519" b="1" i="0" u="none" strike="noStrike" cap="none" dirty="0">
              <a:solidFill>
                <a:schemeClr val="lt1"/>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C19D5964-BEF9-7C43-95F0-1118DADB9514}"/>
              </a:ext>
            </a:extLst>
          </p:cNvPr>
          <p:cNvPicPr>
            <a:picLocks noChangeAspect="1"/>
          </p:cNvPicPr>
          <p:nvPr/>
        </p:nvPicPr>
        <p:blipFill>
          <a:blip r:embed="rId4"/>
          <a:stretch>
            <a:fillRect/>
          </a:stretch>
        </p:blipFill>
        <p:spPr>
          <a:xfrm>
            <a:off x="153125" y="1359988"/>
            <a:ext cx="8890000" cy="3416300"/>
          </a:xfrm>
          <a:prstGeom prst="rect">
            <a:avLst/>
          </a:prstGeom>
        </p:spPr>
      </p:pic>
    </p:spTree>
    <p:extLst>
      <p:ext uri="{BB962C8B-B14F-4D97-AF65-F5344CB8AC3E}">
        <p14:creationId xmlns:p14="http://schemas.microsoft.com/office/powerpoint/2010/main" val="99250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Google Shape;50;p14"/>
          <p:cNvSpPr txBox="1"/>
          <p:nvPr/>
        </p:nvSpPr>
        <p:spPr>
          <a:xfrm>
            <a:off x="555625" y="968299"/>
            <a:ext cx="4734832" cy="4439723"/>
          </a:xfrm>
          <a:prstGeom prst="rect">
            <a:avLst/>
          </a:prstGeom>
          <a:noFill/>
          <a:ln>
            <a:noFill/>
          </a:ln>
        </p:spPr>
        <p:txBody>
          <a:bodyPr spcFirstLastPara="1" wrap="square" lIns="91425" tIns="45700" rIns="91425" bIns="45700" anchor="t" anchorCtr="0">
            <a:noAutofit/>
          </a:bodyPr>
          <a:lstStyle/>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GCS score – helps classify severity of brain injury:</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GCS 13-15: mild TBI</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GCS 9-12: moderate TBI</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GCS &lt;8: severe TBI</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GCS score for children</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Pupillary Exam – size and reactivity (ex: fixed dilated pupil sign of </a:t>
            </a:r>
            <a:r>
              <a:rPr lang="en-US" sz="1500" dirty="0" err="1">
                <a:solidFill>
                  <a:schemeClr val="lt1"/>
                </a:solidFill>
                <a:latin typeface="Lora"/>
                <a:ea typeface="Lora"/>
                <a:cs typeface="Lora"/>
                <a:sym typeface="Lora"/>
              </a:rPr>
              <a:t>uncal</a:t>
            </a:r>
            <a:r>
              <a:rPr lang="en-US" sz="1500" dirty="0">
                <a:solidFill>
                  <a:schemeClr val="lt1"/>
                </a:solidFill>
                <a:latin typeface="Lora"/>
                <a:ea typeface="Lora"/>
                <a:cs typeface="Lora"/>
                <a:sym typeface="Lora"/>
              </a:rPr>
              <a:t> herniation) </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Neurologic Exam</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Systemic evaluation – evaluating for other injuries, obtaining medical history, neurologic baseline, presence of substance use </a:t>
            </a:r>
            <a:endParaRPr sz="1500" dirty="0">
              <a:solidFill>
                <a:schemeClr val="lt1"/>
              </a:solidFill>
              <a:latin typeface="Lora"/>
              <a:ea typeface="Lora"/>
              <a:cs typeface="Lora"/>
              <a:sym typeface="Lora"/>
            </a:endParaRPr>
          </a:p>
        </p:txBody>
      </p:sp>
      <p:sp>
        <p:nvSpPr>
          <p:cNvPr id="51" name="Google Shape;51;p14"/>
          <p:cNvSpPr txBox="1"/>
          <p:nvPr/>
        </p:nvSpPr>
        <p:spPr>
          <a:xfrm>
            <a:off x="6318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i="0" u="none" strike="noStrike" cap="none" dirty="0">
                <a:solidFill>
                  <a:schemeClr val="lt1"/>
                </a:solidFill>
                <a:latin typeface="Helvetica Neue"/>
                <a:ea typeface="Helvetica Neue"/>
                <a:cs typeface="Helvetica Neue"/>
                <a:sym typeface="Helvetica Neue"/>
              </a:rPr>
              <a:t>Clinical Assessment </a:t>
            </a:r>
            <a:endParaRPr sz="1519" b="1" i="0" u="none" strike="noStrike" cap="none" dirty="0">
              <a:solidFill>
                <a:schemeClr val="lt1"/>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35D49969-74DA-8E42-9F76-EBB0187679F6}"/>
              </a:ext>
            </a:extLst>
          </p:cNvPr>
          <p:cNvPicPr>
            <a:picLocks noChangeAspect="1"/>
          </p:cNvPicPr>
          <p:nvPr/>
        </p:nvPicPr>
        <p:blipFill>
          <a:blip r:embed="rId4"/>
          <a:stretch>
            <a:fillRect/>
          </a:stretch>
        </p:blipFill>
        <p:spPr>
          <a:xfrm>
            <a:off x="5776348" y="2794000"/>
            <a:ext cx="3327400" cy="2349500"/>
          </a:xfrm>
          <a:prstGeom prst="rect">
            <a:avLst/>
          </a:prstGeom>
        </p:spPr>
      </p:pic>
      <p:pic>
        <p:nvPicPr>
          <p:cNvPr id="5" name="Picture 4">
            <a:extLst>
              <a:ext uri="{FF2B5EF4-FFF2-40B4-BE49-F238E27FC236}">
                <a16:creationId xmlns:a16="http://schemas.microsoft.com/office/drawing/2014/main" id="{92581B4D-C688-B943-87BE-2B1ADE03D3E8}"/>
              </a:ext>
            </a:extLst>
          </p:cNvPr>
          <p:cNvPicPr>
            <a:picLocks noChangeAspect="1"/>
          </p:cNvPicPr>
          <p:nvPr/>
        </p:nvPicPr>
        <p:blipFill>
          <a:blip r:embed="rId5"/>
          <a:stretch>
            <a:fillRect/>
          </a:stretch>
        </p:blipFill>
        <p:spPr>
          <a:xfrm>
            <a:off x="5777800" y="825863"/>
            <a:ext cx="3378200" cy="1981200"/>
          </a:xfrm>
          <a:prstGeom prst="rect">
            <a:avLst/>
          </a:prstGeom>
        </p:spPr>
      </p:pic>
    </p:spTree>
    <p:extLst>
      <p:ext uri="{BB962C8B-B14F-4D97-AF65-F5344CB8AC3E}">
        <p14:creationId xmlns:p14="http://schemas.microsoft.com/office/powerpoint/2010/main" val="1811280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8"/>
        <p:cNvGrpSpPr/>
        <p:nvPr/>
      </p:nvGrpSpPr>
      <p:grpSpPr>
        <a:xfrm>
          <a:off x="0" y="0"/>
          <a:ext cx="0" cy="0"/>
          <a:chOff x="0" y="0"/>
          <a:chExt cx="0" cy="0"/>
        </a:xfrm>
      </p:grpSpPr>
      <p:sp>
        <p:nvSpPr>
          <p:cNvPr id="29" name="Google Shape;29;p11"/>
          <p:cNvSpPr txBox="1"/>
          <p:nvPr/>
        </p:nvSpPr>
        <p:spPr>
          <a:xfrm>
            <a:off x="555625" y="1424000"/>
            <a:ext cx="7712100" cy="3719400"/>
          </a:xfrm>
          <a:prstGeom prst="rect">
            <a:avLst/>
          </a:prstGeom>
          <a:noFill/>
          <a:ln>
            <a:noFill/>
          </a:ln>
        </p:spPr>
        <p:txBody>
          <a:bodyPr spcFirstLastPara="1" wrap="square" lIns="91425" tIns="45700" rIns="91425" bIns="45700" anchor="t" anchorCtr="0">
            <a:noAutofit/>
          </a:bodyPr>
          <a:lstStyle/>
          <a:p>
            <a:pPr marL="457200" marR="0" lvl="0" indent="-330200" algn="l" rtl="0">
              <a:lnSpc>
                <a:spcPct val="100000"/>
              </a:lnSpc>
              <a:spcBef>
                <a:spcPts val="0"/>
              </a:spcBef>
              <a:spcAft>
                <a:spcPts val="0"/>
              </a:spcAft>
              <a:buClr>
                <a:srgbClr val="FFFFFF"/>
              </a:buClr>
              <a:buSzPts val="1600"/>
              <a:buFont typeface="Lora"/>
              <a:buChar char="●"/>
            </a:pPr>
            <a:r>
              <a:rPr lang="en-US" sz="1600" dirty="0">
                <a:solidFill>
                  <a:srgbClr val="FFFFFF"/>
                </a:solidFill>
                <a:latin typeface="Lora"/>
                <a:ea typeface="Lora"/>
                <a:cs typeface="Lora"/>
                <a:sym typeface="Lora"/>
              </a:rPr>
              <a:t>Identify catastrophic head injuries</a:t>
            </a:r>
          </a:p>
          <a:p>
            <a:pPr marL="457200" marR="0" lvl="0" indent="-330200" algn="l" rtl="0">
              <a:lnSpc>
                <a:spcPct val="100000"/>
              </a:lnSpc>
              <a:spcBef>
                <a:spcPts val="0"/>
              </a:spcBef>
              <a:spcAft>
                <a:spcPts val="0"/>
              </a:spcAft>
              <a:buClr>
                <a:srgbClr val="FFFFFF"/>
              </a:buClr>
              <a:buSzPts val="1600"/>
              <a:buFont typeface="Lora"/>
              <a:buChar char="●"/>
            </a:pPr>
            <a:r>
              <a:rPr lang="en-US" sz="1600" dirty="0">
                <a:solidFill>
                  <a:srgbClr val="FFFFFF"/>
                </a:solidFill>
                <a:latin typeface="Lora"/>
                <a:ea typeface="Lora"/>
                <a:cs typeface="Lora"/>
                <a:sym typeface="Lora"/>
              </a:rPr>
              <a:t>Describe Treatments/Procedures that can be done prior to transfer of a higher level of care</a:t>
            </a:r>
          </a:p>
          <a:p>
            <a:pPr marL="457200" marR="0" lvl="0" indent="-330200" algn="l" rtl="0">
              <a:lnSpc>
                <a:spcPct val="100000"/>
              </a:lnSpc>
              <a:spcBef>
                <a:spcPts val="0"/>
              </a:spcBef>
              <a:spcAft>
                <a:spcPts val="0"/>
              </a:spcAft>
              <a:buClr>
                <a:srgbClr val="FFFFFF"/>
              </a:buClr>
              <a:buSzPts val="1600"/>
              <a:buFont typeface="Lora"/>
              <a:buChar char="●"/>
            </a:pPr>
            <a:r>
              <a:rPr lang="en-US" sz="1600" dirty="0">
                <a:solidFill>
                  <a:srgbClr val="FFFFFF"/>
                </a:solidFill>
                <a:latin typeface="Lora"/>
                <a:ea typeface="Lora"/>
                <a:cs typeface="Lora"/>
                <a:sym typeface="Lora"/>
              </a:rPr>
              <a:t>Discuss management in the level 1 trauma center</a:t>
            </a:r>
          </a:p>
          <a:p>
            <a:pPr marL="457200" marR="0" lvl="0" indent="-330200" algn="l" rtl="0">
              <a:lnSpc>
                <a:spcPct val="100000"/>
              </a:lnSpc>
              <a:spcBef>
                <a:spcPts val="0"/>
              </a:spcBef>
              <a:spcAft>
                <a:spcPts val="0"/>
              </a:spcAft>
              <a:buClr>
                <a:srgbClr val="FFFFFF"/>
              </a:buClr>
              <a:buSzPts val="1600"/>
              <a:buFont typeface="Lora"/>
              <a:buChar char="●"/>
            </a:pPr>
            <a:endParaRPr lang="en-US" sz="1600" dirty="0">
              <a:solidFill>
                <a:srgbClr val="FFFFFF"/>
              </a:solidFill>
              <a:latin typeface="Lora"/>
              <a:ea typeface="Lora"/>
              <a:cs typeface="Lora"/>
              <a:sym typeface="Lora"/>
            </a:endParaRPr>
          </a:p>
          <a:p>
            <a:pPr marL="127000" marR="0" lvl="0" algn="l" rtl="0">
              <a:lnSpc>
                <a:spcPct val="100000"/>
              </a:lnSpc>
              <a:spcBef>
                <a:spcPts val="0"/>
              </a:spcBef>
              <a:spcAft>
                <a:spcPts val="0"/>
              </a:spcAft>
              <a:buClr>
                <a:srgbClr val="FFFFFF"/>
              </a:buClr>
              <a:buSzPts val="1600"/>
            </a:pPr>
            <a:endParaRPr lang="en-US" sz="1600" dirty="0">
              <a:solidFill>
                <a:srgbClr val="FFFFFF"/>
              </a:solidFill>
              <a:latin typeface="Lora"/>
              <a:ea typeface="Lora"/>
              <a:cs typeface="Lora"/>
              <a:sym typeface="Lora"/>
            </a:endParaRPr>
          </a:p>
          <a:p>
            <a:pPr marL="457200" marR="0" lvl="0" indent="-330200" algn="l" rtl="0">
              <a:lnSpc>
                <a:spcPct val="100000"/>
              </a:lnSpc>
              <a:spcBef>
                <a:spcPts val="0"/>
              </a:spcBef>
              <a:spcAft>
                <a:spcPts val="0"/>
              </a:spcAft>
              <a:buClr>
                <a:srgbClr val="FFFFFF"/>
              </a:buClr>
              <a:buSzPts val="1600"/>
              <a:buFont typeface="Lora"/>
              <a:buChar char="●"/>
            </a:pPr>
            <a:r>
              <a:rPr lang="en-US" sz="1600" dirty="0">
                <a:solidFill>
                  <a:srgbClr val="FFFFFF"/>
                </a:solidFill>
                <a:latin typeface="Lora"/>
                <a:ea typeface="Lora"/>
                <a:cs typeface="Lora"/>
                <a:sym typeface="Lora"/>
              </a:rPr>
              <a:t>No Disclosures</a:t>
            </a:r>
            <a:endParaRPr sz="1600" dirty="0">
              <a:solidFill>
                <a:srgbClr val="FFFFFF"/>
              </a:solidFill>
              <a:latin typeface="Lora"/>
              <a:ea typeface="Lora"/>
              <a:cs typeface="Lora"/>
              <a:sym typeface="Lora"/>
            </a:endParaRPr>
          </a:p>
        </p:txBody>
      </p:sp>
      <p:sp>
        <p:nvSpPr>
          <p:cNvPr id="30" name="Google Shape;30;p11"/>
          <p:cNvSpPr txBox="1"/>
          <p:nvPr/>
        </p:nvSpPr>
        <p:spPr>
          <a:xfrm>
            <a:off x="555625" y="99273"/>
            <a:ext cx="4807743" cy="715455"/>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i="0" u="none" strike="noStrike" cap="none" dirty="0">
                <a:solidFill>
                  <a:schemeClr val="lt1"/>
                </a:solidFill>
                <a:latin typeface="Helvetica Neue"/>
                <a:ea typeface="Helvetica Neue"/>
                <a:cs typeface="Helvetica Neue"/>
                <a:sym typeface="Helvetica Neue"/>
              </a:rPr>
              <a:t>Objectives/Disclosures</a:t>
            </a:r>
            <a:endParaRPr sz="1519" b="1" i="0" u="none" strike="noStrike" cap="none" dirty="0">
              <a:solidFill>
                <a:schemeClr val="lt1"/>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7" name="Google Shape;57;p15"/>
          <p:cNvSpPr txBox="1"/>
          <p:nvPr/>
        </p:nvSpPr>
        <p:spPr>
          <a:xfrm>
            <a:off x="555625" y="882825"/>
            <a:ext cx="7712100" cy="4260600"/>
          </a:xfrm>
          <a:prstGeom prst="rect">
            <a:avLst/>
          </a:prstGeom>
          <a:noFill/>
          <a:ln>
            <a:noFill/>
          </a:ln>
        </p:spPr>
        <p:txBody>
          <a:bodyPr spcFirstLastPara="1" wrap="square" lIns="91425" tIns="45700" rIns="91425" bIns="45700" anchor="t" anchorCtr="0">
            <a:noAutofit/>
          </a:bodyPr>
          <a:lstStyle/>
          <a:p>
            <a:pPr marL="457200" marR="0" lvl="0" indent="-323850" algn="l" rtl="0">
              <a:lnSpc>
                <a:spcPct val="100000"/>
              </a:lnSpc>
              <a:spcBef>
                <a:spcPts val="0"/>
              </a:spcBef>
              <a:spcAft>
                <a:spcPts val="0"/>
              </a:spcAft>
              <a:buClr>
                <a:schemeClr val="lt1"/>
              </a:buClr>
              <a:buSzPts val="1500"/>
              <a:buFont typeface="Lora"/>
              <a:buChar char="●"/>
            </a:pPr>
            <a:r>
              <a:rPr lang="en-US" sz="1500" b="0" i="0" u="none" strike="noStrike" cap="none" dirty="0">
                <a:solidFill>
                  <a:schemeClr val="lt1"/>
                </a:solidFill>
                <a:latin typeface="Lora"/>
                <a:ea typeface="Lora"/>
                <a:cs typeface="Lora"/>
                <a:sym typeface="Lora"/>
              </a:rPr>
              <a:t>CT scan </a:t>
            </a:r>
          </a:p>
          <a:p>
            <a:pPr marL="133350" marR="0" lvl="0" algn="l" rtl="0">
              <a:lnSpc>
                <a:spcPct val="100000"/>
              </a:lnSpc>
              <a:spcBef>
                <a:spcPts val="0"/>
              </a:spcBef>
              <a:spcAft>
                <a:spcPts val="0"/>
              </a:spcAft>
              <a:buClr>
                <a:schemeClr val="lt1"/>
              </a:buClr>
              <a:buSzPts val="1500"/>
            </a:pPr>
            <a:endParaRPr lang="en-US" sz="1500" b="0" i="0" u="none" strike="noStrike" cap="none" dirty="0">
              <a:solidFill>
                <a:schemeClr val="lt1"/>
              </a:solidFill>
              <a:latin typeface="Lora"/>
              <a:ea typeface="Lora"/>
              <a:cs typeface="Lora"/>
              <a:sym typeface="Lora"/>
            </a:endParaRPr>
          </a:p>
          <a:p>
            <a:pPr marL="457200" marR="0" lvl="0" indent="-323850" algn="l" rtl="0">
              <a:lnSpc>
                <a:spcPct val="100000"/>
              </a:lnSpc>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MRI</a:t>
            </a:r>
          </a:p>
          <a:p>
            <a:pPr marL="133350" marR="0" lvl="0" algn="l" rtl="0">
              <a:lnSpc>
                <a:spcPct val="100000"/>
              </a:lnSpc>
              <a:spcBef>
                <a:spcPts val="0"/>
              </a:spcBef>
              <a:spcAft>
                <a:spcPts val="0"/>
              </a:spcAft>
              <a:buClr>
                <a:schemeClr val="lt1"/>
              </a:buClr>
              <a:buSzPts val="1500"/>
            </a:pPr>
            <a:endParaRPr lang="en-US" sz="1500" dirty="0">
              <a:solidFill>
                <a:schemeClr val="lt1"/>
              </a:solidFill>
              <a:latin typeface="Lora"/>
              <a:ea typeface="Lora"/>
              <a:cs typeface="Lora"/>
              <a:sym typeface="Lora"/>
            </a:endParaRPr>
          </a:p>
          <a:p>
            <a:pPr marL="457200" marR="0" lvl="0" indent="-323850" algn="l" rtl="0">
              <a:lnSpc>
                <a:spcPct val="100000"/>
              </a:lnSpc>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Angiography</a:t>
            </a:r>
          </a:p>
          <a:p>
            <a:pPr marL="133350" marR="0" lvl="0" algn="l" rtl="0">
              <a:lnSpc>
                <a:spcPct val="100000"/>
              </a:lnSpc>
              <a:spcBef>
                <a:spcPts val="0"/>
              </a:spcBef>
              <a:spcAft>
                <a:spcPts val="0"/>
              </a:spcAft>
              <a:buClr>
                <a:schemeClr val="lt1"/>
              </a:buClr>
              <a:buSzPts val="1500"/>
            </a:pPr>
            <a:endParaRPr sz="1500" dirty="0">
              <a:solidFill>
                <a:schemeClr val="lt1"/>
              </a:solidFill>
              <a:latin typeface="Lora"/>
              <a:ea typeface="Lora"/>
              <a:cs typeface="Lora"/>
              <a:sym typeface="Lora"/>
            </a:endParaRPr>
          </a:p>
        </p:txBody>
      </p:sp>
      <p:sp>
        <p:nvSpPr>
          <p:cNvPr id="58" name="Google Shape;58;p15"/>
          <p:cNvSpPr txBox="1"/>
          <p:nvPr/>
        </p:nvSpPr>
        <p:spPr>
          <a:xfrm>
            <a:off x="5556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i="0" u="none" strike="noStrike" cap="none" dirty="0">
                <a:solidFill>
                  <a:schemeClr val="lt1"/>
                </a:solidFill>
                <a:latin typeface="Helvetica Neue"/>
                <a:ea typeface="Helvetica Neue"/>
                <a:cs typeface="Helvetica Neue"/>
                <a:sym typeface="Helvetica Neue"/>
              </a:rPr>
              <a:t>Imaging</a:t>
            </a:r>
            <a:endParaRPr sz="1519" b="1" i="0" u="none" strike="noStrike" cap="none" dirty="0">
              <a:solidFill>
                <a:schemeClr val="lt1"/>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p16"/>
          <p:cNvSpPr txBox="1"/>
          <p:nvPr/>
        </p:nvSpPr>
        <p:spPr>
          <a:xfrm>
            <a:off x="555625" y="1157145"/>
            <a:ext cx="7712100" cy="4260600"/>
          </a:xfrm>
          <a:prstGeom prst="rect">
            <a:avLst/>
          </a:prstGeom>
          <a:noFill/>
          <a:ln>
            <a:noFill/>
          </a:ln>
        </p:spPr>
        <p:txBody>
          <a:bodyPr spcFirstLastPara="1" wrap="square" lIns="91425" tIns="45700" rIns="91425" bIns="45700" anchor="t" anchorCtr="0">
            <a:noAutofit/>
          </a:bodyPr>
          <a:lstStyle/>
          <a:p>
            <a:pPr marL="457200" indent="-330200">
              <a:buClr>
                <a:schemeClr val="lt1"/>
              </a:buClr>
              <a:buSzPts val="1600"/>
              <a:buFont typeface="Lora"/>
              <a:buChar char="●"/>
            </a:pPr>
            <a:r>
              <a:rPr lang="en-US" sz="1600" dirty="0">
                <a:solidFill>
                  <a:schemeClr val="lt1"/>
                </a:solidFill>
                <a:latin typeface="Lora"/>
                <a:ea typeface="Lora"/>
                <a:cs typeface="Lora"/>
                <a:sym typeface="Lora"/>
              </a:rPr>
              <a:t>MAJOR GOAL – PREVENT SECONDARY BRAIN INJURY </a:t>
            </a: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Blood pressure and oxygenation</a:t>
            </a: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Nutrition</a:t>
            </a: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Prophylaxis – seizures, infections, hemorrhage, DVT</a:t>
            </a: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Intracranial pressure and how to measure and manage</a:t>
            </a:r>
          </a:p>
          <a:p>
            <a:pPr marL="457200" lvl="1" indent="-330200">
              <a:buClr>
                <a:schemeClr val="lt1"/>
              </a:buClr>
              <a:buSzPts val="1600"/>
              <a:buFont typeface="Lora"/>
              <a:buChar char="●"/>
            </a:pPr>
            <a:r>
              <a:rPr lang="en-US" sz="1600" dirty="0">
                <a:solidFill>
                  <a:schemeClr val="lt1"/>
                </a:solidFill>
                <a:latin typeface="Lora"/>
                <a:ea typeface="Lora"/>
                <a:cs typeface="Lora"/>
                <a:sym typeface="Lora"/>
              </a:rPr>
              <a:t>-analgesics and sedatives</a:t>
            </a:r>
          </a:p>
          <a:p>
            <a:pPr marL="457200" lvl="1" indent="-330200">
              <a:buClr>
                <a:schemeClr val="lt1"/>
              </a:buClr>
              <a:buSzPts val="1600"/>
              <a:buFont typeface="Lora"/>
              <a:buChar char="●"/>
            </a:pPr>
            <a:r>
              <a:rPr lang="en-US" sz="1600" dirty="0">
                <a:solidFill>
                  <a:schemeClr val="lt1"/>
                </a:solidFill>
                <a:latin typeface="Lora"/>
                <a:ea typeface="Lora"/>
                <a:cs typeface="Lora"/>
                <a:sym typeface="Lora"/>
              </a:rPr>
              <a:t>-hyperosmolar therapy</a:t>
            </a:r>
          </a:p>
          <a:p>
            <a:pPr marL="457200" lvl="1" indent="-330200">
              <a:buClr>
                <a:schemeClr val="lt1"/>
              </a:buClr>
              <a:buSzPts val="1600"/>
              <a:buFont typeface="Lora"/>
              <a:buChar char="●"/>
            </a:pPr>
            <a:r>
              <a:rPr lang="en-US" sz="1600" dirty="0">
                <a:solidFill>
                  <a:schemeClr val="lt1"/>
                </a:solidFill>
                <a:latin typeface="Lora"/>
                <a:ea typeface="Lora"/>
                <a:cs typeface="Lora"/>
                <a:sym typeface="Lora"/>
              </a:rPr>
              <a:t>-hyperventilation</a:t>
            </a:r>
          </a:p>
          <a:p>
            <a:pPr marL="457200" lvl="1" indent="-330200">
              <a:buClr>
                <a:schemeClr val="lt1"/>
              </a:buClr>
              <a:buSzPts val="1600"/>
              <a:buFont typeface="Lora"/>
              <a:buChar char="●"/>
            </a:pPr>
            <a:r>
              <a:rPr lang="en-US" sz="1600" dirty="0">
                <a:solidFill>
                  <a:schemeClr val="lt1"/>
                </a:solidFill>
                <a:latin typeface="Lora"/>
                <a:ea typeface="Lora"/>
                <a:cs typeface="Lora"/>
                <a:sym typeface="Lora"/>
              </a:rPr>
              <a:t>-barbiturate therapy</a:t>
            </a:r>
          </a:p>
          <a:p>
            <a:pPr marL="457200" lvl="1" indent="-330200">
              <a:buClr>
                <a:schemeClr val="lt1"/>
              </a:buClr>
              <a:buSzPts val="1600"/>
              <a:buFont typeface="Lora"/>
              <a:buChar char="●"/>
            </a:pPr>
            <a:r>
              <a:rPr lang="en-US" sz="1600" dirty="0">
                <a:solidFill>
                  <a:schemeClr val="lt1"/>
                </a:solidFill>
                <a:latin typeface="Lora"/>
                <a:ea typeface="Lora"/>
                <a:cs typeface="Lora"/>
                <a:sym typeface="Lora"/>
              </a:rPr>
              <a:t>-hypothermia</a:t>
            </a:r>
          </a:p>
          <a:p>
            <a:pPr marL="457200" lvl="1" indent="-330200">
              <a:buClr>
                <a:schemeClr val="lt1"/>
              </a:buClr>
              <a:buSzPts val="1600"/>
              <a:buFont typeface="Lora"/>
              <a:buChar char="●"/>
            </a:pPr>
            <a:r>
              <a:rPr lang="en-US" sz="1600" dirty="0">
                <a:solidFill>
                  <a:schemeClr val="lt1"/>
                </a:solidFill>
                <a:latin typeface="Lora"/>
                <a:ea typeface="Lora"/>
                <a:cs typeface="Lora"/>
                <a:sym typeface="Lora"/>
              </a:rPr>
              <a:t>-steroids</a:t>
            </a:r>
          </a:p>
          <a:p>
            <a:pPr marL="457200" lvl="1" indent="-330200">
              <a:buClr>
                <a:schemeClr val="lt1"/>
              </a:buClr>
              <a:buSzPts val="1600"/>
              <a:buFont typeface="Lora"/>
              <a:buChar char="●"/>
            </a:pPr>
            <a:r>
              <a:rPr lang="en-US" sz="1600" dirty="0">
                <a:solidFill>
                  <a:schemeClr val="lt1"/>
                </a:solidFill>
                <a:latin typeface="Lora"/>
                <a:ea typeface="Lora"/>
                <a:cs typeface="Lora"/>
                <a:sym typeface="Lora"/>
              </a:rPr>
              <a:t>-decompressive craniectomy</a:t>
            </a:r>
          </a:p>
          <a:p>
            <a:pPr marL="127000" lvl="1">
              <a:buClr>
                <a:schemeClr val="lt1"/>
              </a:buClr>
              <a:buSzPts val="1600"/>
            </a:pPr>
            <a:r>
              <a:rPr lang="en-US" sz="1600" dirty="0">
                <a:solidFill>
                  <a:schemeClr val="lt1"/>
                </a:solidFill>
                <a:latin typeface="Lora"/>
                <a:ea typeface="Lora"/>
                <a:cs typeface="Lora"/>
                <a:sym typeface="Lora"/>
              </a:rPr>
              <a:t> </a:t>
            </a:r>
            <a:endParaRPr sz="1600" dirty="0">
              <a:solidFill>
                <a:schemeClr val="lt1"/>
              </a:solidFill>
              <a:latin typeface="Lora"/>
              <a:ea typeface="Lora"/>
              <a:cs typeface="Lora"/>
              <a:sym typeface="Lora"/>
            </a:endParaRPr>
          </a:p>
        </p:txBody>
      </p:sp>
      <p:sp>
        <p:nvSpPr>
          <p:cNvPr id="65" name="Google Shape;65;p16"/>
          <p:cNvSpPr txBox="1"/>
          <p:nvPr/>
        </p:nvSpPr>
        <p:spPr>
          <a:xfrm>
            <a:off x="5556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dirty="0">
                <a:solidFill>
                  <a:schemeClr val="lt1"/>
                </a:solidFill>
                <a:latin typeface="Helvetica Neue"/>
                <a:ea typeface="Helvetica Neue"/>
                <a:cs typeface="Helvetica Neue"/>
                <a:sym typeface="Helvetica Neue"/>
              </a:rPr>
              <a:t>Management – General Principles</a:t>
            </a:r>
            <a:endParaRPr sz="1519" b="1" i="0" u="none" strike="noStrike" cap="none" dirty="0">
              <a:solidFill>
                <a:schemeClr val="lt1"/>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p:nvPr/>
        </p:nvSpPr>
        <p:spPr>
          <a:xfrm>
            <a:off x="517450" y="882900"/>
            <a:ext cx="7712100" cy="4260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Head of bed &gt; 30*</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Neck midline</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Check C collar to ensure not causing jugular compression</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err="1">
                <a:solidFill>
                  <a:schemeClr val="lt1"/>
                </a:solidFill>
                <a:latin typeface="Lora"/>
                <a:ea typeface="Lora"/>
                <a:cs typeface="Lora"/>
                <a:sym typeface="Lora"/>
              </a:rPr>
              <a:t>Euvolemia</a:t>
            </a:r>
            <a:r>
              <a:rPr lang="en-US" sz="1600" dirty="0">
                <a:solidFill>
                  <a:schemeClr val="lt1"/>
                </a:solidFill>
                <a:latin typeface="Lora"/>
                <a:ea typeface="Lora"/>
                <a:cs typeface="Lora"/>
                <a:sym typeface="Lora"/>
              </a:rPr>
              <a:t> - Avoid dextrose containing fluids (worsens cerebral edema)</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err="1">
                <a:solidFill>
                  <a:schemeClr val="lt1"/>
                </a:solidFill>
                <a:latin typeface="Lora"/>
                <a:ea typeface="Lora"/>
                <a:cs typeface="Lora"/>
                <a:sym typeface="Lora"/>
              </a:rPr>
              <a:t>Normotheria</a:t>
            </a:r>
            <a:r>
              <a:rPr lang="en-US" sz="1600" dirty="0">
                <a:solidFill>
                  <a:schemeClr val="lt1"/>
                </a:solidFill>
                <a:latin typeface="Lora"/>
                <a:ea typeface="Lora"/>
                <a:cs typeface="Lora"/>
                <a:sym typeface="Lora"/>
              </a:rPr>
              <a:t> </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Frequent neurologic assessments </a:t>
            </a:r>
          </a:p>
          <a:p>
            <a:pPr marL="127000">
              <a:buClr>
                <a:schemeClr val="lt1"/>
              </a:buClr>
              <a:buSzPts val="1600"/>
            </a:pPr>
            <a:endParaRPr sz="1600" dirty="0">
              <a:solidFill>
                <a:schemeClr val="lt1"/>
              </a:solidFill>
              <a:latin typeface="Lora"/>
              <a:ea typeface="Lora"/>
              <a:cs typeface="Lora"/>
              <a:sym typeface="Lora"/>
            </a:endParaRPr>
          </a:p>
        </p:txBody>
      </p:sp>
      <p:sp>
        <p:nvSpPr>
          <p:cNvPr id="72" name="Google Shape;72;p17"/>
          <p:cNvSpPr txBox="1"/>
          <p:nvPr/>
        </p:nvSpPr>
        <p:spPr>
          <a:xfrm>
            <a:off x="5556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dirty="0">
                <a:solidFill>
                  <a:schemeClr val="lt1"/>
                </a:solidFill>
                <a:latin typeface="Helvetica Neue"/>
                <a:ea typeface="Helvetica Neue"/>
                <a:cs typeface="Helvetica Neue"/>
                <a:sym typeface="Helvetica Neue"/>
              </a:rPr>
              <a:t>When patient arrives:</a:t>
            </a:r>
            <a:endParaRPr sz="1519" b="1" i="0" u="none" strike="noStrike" cap="none" dirty="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848460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p:nvPr/>
        </p:nvSpPr>
        <p:spPr>
          <a:xfrm>
            <a:off x="517450" y="882900"/>
            <a:ext cx="7712100" cy="4260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The two key components to preventing secondary brain injury</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Occurrence of a single episode of hypoxemia or hypotension is an independent predictor of worse outcomes after TBI</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Blood pressure: use crystalloid, blood products, vasopressors as needed</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Oxygenation: start empiric oxygen, consider intubation as needed </a:t>
            </a:r>
          </a:p>
          <a:p>
            <a:pPr marL="457200" indent="-330200">
              <a:buClr>
                <a:schemeClr val="lt1"/>
              </a:buClr>
              <a:buSzPts val="1600"/>
              <a:buFont typeface="Lora"/>
              <a:buChar char="●"/>
            </a:pPr>
            <a:endParaRPr sz="1600" dirty="0">
              <a:solidFill>
                <a:schemeClr val="lt1"/>
              </a:solidFill>
              <a:latin typeface="Lora"/>
              <a:ea typeface="Lora"/>
              <a:cs typeface="Lora"/>
              <a:sym typeface="Lora"/>
            </a:endParaRPr>
          </a:p>
        </p:txBody>
      </p:sp>
      <p:sp>
        <p:nvSpPr>
          <p:cNvPr id="72" name="Google Shape;72;p17"/>
          <p:cNvSpPr txBox="1"/>
          <p:nvPr/>
        </p:nvSpPr>
        <p:spPr>
          <a:xfrm>
            <a:off x="5556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dirty="0">
                <a:solidFill>
                  <a:schemeClr val="lt1"/>
                </a:solidFill>
                <a:latin typeface="Helvetica Neue"/>
                <a:ea typeface="Helvetica Neue"/>
                <a:cs typeface="Helvetica Neue"/>
                <a:sym typeface="Helvetica Neue"/>
              </a:rPr>
              <a:t>Blood pressure and oxygenation</a:t>
            </a:r>
            <a:endParaRPr sz="1519" b="1" i="0" u="none" strike="noStrike" cap="none" dirty="0">
              <a:solidFill>
                <a:schemeClr val="lt1"/>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p:nvPr/>
        </p:nvSpPr>
        <p:spPr>
          <a:xfrm>
            <a:off x="517450" y="882900"/>
            <a:ext cx="7712100" cy="4260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TBI patients have increased basal energy expenditure to 120-130% of baseline</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Mortality is reduced in patients who receive full caloric replacement by one week post injury </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15% of calories should be protein </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Enteral &gt; Parenteral nutrition </a:t>
            </a:r>
          </a:p>
          <a:p>
            <a:pPr marL="457200" lvl="0" indent="-330200" algn="l" rtl="0">
              <a:spcBef>
                <a:spcPts val="0"/>
              </a:spcBef>
              <a:spcAft>
                <a:spcPts val="0"/>
              </a:spcAft>
              <a:buClr>
                <a:schemeClr val="lt1"/>
              </a:buClr>
              <a:buSzPts val="1600"/>
              <a:buFont typeface="Lora"/>
              <a:buChar char="●"/>
            </a:pPr>
            <a:endParaRPr sz="1600" dirty="0">
              <a:solidFill>
                <a:schemeClr val="lt1"/>
              </a:solidFill>
              <a:latin typeface="Lora"/>
              <a:ea typeface="Lora"/>
              <a:cs typeface="Lora"/>
              <a:sym typeface="Lora"/>
            </a:endParaRPr>
          </a:p>
        </p:txBody>
      </p:sp>
      <p:sp>
        <p:nvSpPr>
          <p:cNvPr id="72" name="Google Shape;72;p17"/>
          <p:cNvSpPr txBox="1"/>
          <p:nvPr/>
        </p:nvSpPr>
        <p:spPr>
          <a:xfrm>
            <a:off x="5556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dirty="0">
                <a:solidFill>
                  <a:schemeClr val="lt1"/>
                </a:solidFill>
                <a:latin typeface="Helvetica Neue"/>
                <a:ea typeface="Helvetica Neue"/>
                <a:cs typeface="Helvetica Neue"/>
                <a:sym typeface="Helvetica Neue"/>
              </a:rPr>
              <a:t>Nutrition</a:t>
            </a:r>
            <a:endParaRPr sz="1519" b="1" i="0" u="none" strike="noStrike" cap="none" dirty="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070477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p:nvPr/>
        </p:nvSpPr>
        <p:spPr>
          <a:xfrm>
            <a:off x="517450" y="882900"/>
            <a:ext cx="7712100" cy="4260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Post traumatic seizures: can lead to increased ICP and elevated </a:t>
            </a:r>
            <a:r>
              <a:rPr lang="en-US" sz="1600" dirty="0" err="1">
                <a:solidFill>
                  <a:schemeClr val="lt1"/>
                </a:solidFill>
                <a:latin typeface="Lora"/>
                <a:ea typeface="Lora"/>
                <a:cs typeface="Lora"/>
                <a:sym typeface="Lora"/>
              </a:rPr>
              <a:t>meatabolic</a:t>
            </a:r>
            <a:r>
              <a:rPr lang="en-US" sz="1600" dirty="0">
                <a:solidFill>
                  <a:schemeClr val="lt1"/>
                </a:solidFill>
                <a:latin typeface="Lora"/>
                <a:ea typeface="Lora"/>
                <a:cs typeface="Lora"/>
                <a:sym typeface="Lora"/>
              </a:rPr>
              <a:t> demand that may exacerbate the effects of the ischemia. Anticonvulsants have been shown to reduce the risk of post traumatic seizures in the first 8 days of injury but not after (7 day course of Keppra at our institution – loading dose followed by BID)</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Stress Gastric ulcers (Cushing’s) – famotidine or </a:t>
            </a:r>
            <a:r>
              <a:rPr lang="en-US" sz="1600" dirty="0" err="1">
                <a:solidFill>
                  <a:schemeClr val="lt1"/>
                </a:solidFill>
                <a:latin typeface="Lora"/>
                <a:ea typeface="Lora"/>
                <a:cs typeface="Lora"/>
                <a:sym typeface="Lora"/>
              </a:rPr>
              <a:t>protonix</a:t>
            </a:r>
            <a:endParaRPr lang="en-US" sz="1600" dirty="0">
              <a:solidFill>
                <a:schemeClr val="lt1"/>
              </a:solidFill>
              <a:latin typeface="Lora"/>
              <a:ea typeface="Lora"/>
              <a:cs typeface="Lora"/>
              <a:sym typeface="Lora"/>
            </a:endParaRP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Hemorrhage – TBI patients have </a:t>
            </a:r>
            <a:r>
              <a:rPr lang="en-US" sz="1600" dirty="0" err="1">
                <a:solidFill>
                  <a:schemeClr val="lt1"/>
                </a:solidFill>
                <a:latin typeface="Lora"/>
                <a:ea typeface="Lora"/>
                <a:cs typeface="Lora"/>
                <a:sym typeface="Lora"/>
              </a:rPr>
              <a:t>supranormal</a:t>
            </a:r>
            <a:r>
              <a:rPr lang="en-US" sz="1600" dirty="0">
                <a:solidFill>
                  <a:schemeClr val="lt1"/>
                </a:solidFill>
                <a:latin typeface="Lora"/>
                <a:ea typeface="Lora"/>
                <a:cs typeface="Lora"/>
                <a:sym typeface="Lora"/>
              </a:rPr>
              <a:t> activity of antithrombin activity which leads to increased rates of coagulopathy which can lead to DIC as well as expansion of existing head bleeds</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DVT – mechanical and chemical </a:t>
            </a:r>
          </a:p>
          <a:p>
            <a:pPr marL="457200" lvl="0" indent="-330200" algn="l" rtl="0">
              <a:spcBef>
                <a:spcPts val="0"/>
              </a:spcBef>
              <a:spcAft>
                <a:spcPts val="0"/>
              </a:spcAft>
              <a:buClr>
                <a:schemeClr val="lt1"/>
              </a:buClr>
              <a:buSzPts val="1600"/>
              <a:buFont typeface="Lora"/>
              <a:buChar char="●"/>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endParaRPr sz="1600" dirty="0">
              <a:solidFill>
                <a:schemeClr val="lt1"/>
              </a:solidFill>
              <a:latin typeface="Lora"/>
              <a:ea typeface="Lora"/>
              <a:cs typeface="Lora"/>
              <a:sym typeface="Lora"/>
            </a:endParaRPr>
          </a:p>
        </p:txBody>
      </p:sp>
      <p:sp>
        <p:nvSpPr>
          <p:cNvPr id="72" name="Google Shape;72;p17"/>
          <p:cNvSpPr txBox="1"/>
          <p:nvPr/>
        </p:nvSpPr>
        <p:spPr>
          <a:xfrm>
            <a:off x="5556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dirty="0">
                <a:solidFill>
                  <a:schemeClr val="lt1"/>
                </a:solidFill>
                <a:latin typeface="Helvetica Neue"/>
                <a:ea typeface="Helvetica Neue"/>
                <a:cs typeface="Helvetica Neue"/>
                <a:sym typeface="Helvetica Neue"/>
              </a:rPr>
              <a:t>Prophylaxis</a:t>
            </a:r>
            <a:endParaRPr sz="1519" b="1" i="0" u="none" strike="noStrike" cap="none" dirty="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55334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p:nvPr/>
        </p:nvSpPr>
        <p:spPr>
          <a:xfrm>
            <a:off x="517450" y="882900"/>
            <a:ext cx="7712100" cy="4260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Monroe-Kellie Doctrine: Assumes that the skull is inelastic, the ventricular space is confluent and that pressures are equally and readily transmitted throughout the intracranial space</a:t>
            </a: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Balance between the brain, intravascular blood, and CSF contained in the intracranial space – increases in one compartment require compensatory decreases in the others to maintain constant ICP </a:t>
            </a: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Significant increases in pressure can result in transtentorial herniation, that can cause compression at the level of the brainstem, direct tissue to the midbrain, occlusion of the arteries, infarction, and death </a:t>
            </a: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Normal ICP varies by age: adults 10- 15 mm Hg, children 3-7 mm Hg, and 1.5-6 mm Hg in infants</a:t>
            </a: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Recommended monitoring in severe TBI and abnormal CT in a mild TBI or in a severe TBI with a normal head CT scan with selective criteria (age &gt; 40, SBP &gt; 90m Hg, unilateral or bilateral abnormal motor posturing)</a:t>
            </a:r>
          </a:p>
          <a:p>
            <a:pPr marL="457200" lvl="0" indent="-330200" algn="l" rtl="0">
              <a:spcBef>
                <a:spcPts val="0"/>
              </a:spcBef>
              <a:spcAft>
                <a:spcPts val="0"/>
              </a:spcAft>
              <a:buClr>
                <a:schemeClr val="lt1"/>
              </a:buClr>
              <a:buSzPts val="1600"/>
              <a:buFont typeface="Lora"/>
              <a:buChar char="●"/>
            </a:pPr>
            <a:endParaRPr sz="1600" dirty="0">
              <a:solidFill>
                <a:schemeClr val="lt1"/>
              </a:solidFill>
              <a:latin typeface="Lora"/>
              <a:ea typeface="Lora"/>
              <a:cs typeface="Lora"/>
              <a:sym typeface="Lora"/>
            </a:endParaRPr>
          </a:p>
        </p:txBody>
      </p:sp>
      <p:sp>
        <p:nvSpPr>
          <p:cNvPr id="72" name="Google Shape;72;p17"/>
          <p:cNvSpPr txBox="1"/>
          <p:nvPr/>
        </p:nvSpPr>
        <p:spPr>
          <a:xfrm>
            <a:off x="660127" y="0"/>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dirty="0">
                <a:solidFill>
                  <a:schemeClr val="lt1"/>
                </a:solidFill>
                <a:latin typeface="Helvetica Neue"/>
                <a:ea typeface="Helvetica Neue"/>
                <a:cs typeface="Helvetica Neue"/>
                <a:sym typeface="Helvetica Neue"/>
              </a:rPr>
              <a:t>Intracranial Pressure </a:t>
            </a:r>
            <a:endParaRPr sz="1519" b="1" i="0" u="none" strike="noStrike" cap="none" dirty="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851746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p:nvPr/>
        </p:nvSpPr>
        <p:spPr>
          <a:xfrm>
            <a:off x="517450" y="882900"/>
            <a:ext cx="3388344" cy="4260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EVD – ventriculostomy catheter; have advantage of being able to drain CSF</a:t>
            </a: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Parenchymal ICP monitors- do not penetrate as much tissue and do not require localization of the ventricle </a:t>
            </a: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For neural tissue to function normally, must have adequate cerebral blood flow that can meet the metabolic demand. Cerebral Perfusion Pressure (CPP):  MAP- ICP ; goal of 50-60 mmHg </a:t>
            </a:r>
          </a:p>
          <a:p>
            <a:pPr marL="457200" lvl="0" indent="-330200" algn="l" rtl="0">
              <a:spcBef>
                <a:spcPts val="0"/>
              </a:spcBef>
              <a:spcAft>
                <a:spcPts val="0"/>
              </a:spcAft>
              <a:buClr>
                <a:schemeClr val="lt1"/>
              </a:buClr>
              <a:buSzPts val="1600"/>
              <a:buFont typeface="Lora"/>
              <a:buChar char="●"/>
            </a:pPr>
            <a:endParaRPr sz="1600" dirty="0">
              <a:solidFill>
                <a:schemeClr val="lt1"/>
              </a:solidFill>
              <a:latin typeface="Lora"/>
              <a:ea typeface="Lora"/>
              <a:cs typeface="Lora"/>
              <a:sym typeface="Lora"/>
            </a:endParaRPr>
          </a:p>
        </p:txBody>
      </p:sp>
      <p:sp>
        <p:nvSpPr>
          <p:cNvPr id="72" name="Google Shape;72;p17"/>
          <p:cNvSpPr txBox="1"/>
          <p:nvPr/>
        </p:nvSpPr>
        <p:spPr>
          <a:xfrm>
            <a:off x="5556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dirty="0">
                <a:solidFill>
                  <a:schemeClr val="lt1"/>
                </a:solidFill>
                <a:latin typeface="Helvetica Neue"/>
                <a:ea typeface="Helvetica Neue"/>
                <a:cs typeface="Helvetica Neue"/>
                <a:sym typeface="Helvetica Neue"/>
              </a:rPr>
              <a:t>How to Monitor  ICP</a:t>
            </a:r>
            <a:endParaRPr sz="1519" b="1" i="0" u="none" strike="noStrike" cap="none" dirty="0">
              <a:solidFill>
                <a:schemeClr val="lt1"/>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5AB38266-9DCD-844E-BB83-27E5A05E3013}"/>
              </a:ext>
            </a:extLst>
          </p:cNvPr>
          <p:cNvPicPr>
            <a:picLocks noChangeAspect="1"/>
          </p:cNvPicPr>
          <p:nvPr/>
        </p:nvPicPr>
        <p:blipFill>
          <a:blip r:embed="rId4"/>
          <a:stretch>
            <a:fillRect/>
          </a:stretch>
        </p:blipFill>
        <p:spPr>
          <a:xfrm>
            <a:off x="3905794" y="944593"/>
            <a:ext cx="5327910" cy="4163340"/>
          </a:xfrm>
          <a:prstGeom prst="rect">
            <a:avLst/>
          </a:prstGeom>
        </p:spPr>
      </p:pic>
    </p:spTree>
    <p:extLst>
      <p:ext uri="{BB962C8B-B14F-4D97-AF65-F5344CB8AC3E}">
        <p14:creationId xmlns:p14="http://schemas.microsoft.com/office/powerpoint/2010/main" val="404639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p:nvPr/>
        </p:nvSpPr>
        <p:spPr>
          <a:xfrm>
            <a:off x="517450" y="882900"/>
            <a:ext cx="7712100" cy="4260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TBI patients have increased levels of stress, agitation, and discomfort which cause increased sympathetic tone, temperature, and blood pressure and increased ICP, metabolic demand, and resistance to controlled ventilation </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Medication selection – need to avoid masking neurologic exam and hypotension and rebound ICP elevation after discontinuation </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Consider ICP monitors in patients that are heavily sedated/unable to obtain neurologic examination </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Short acting agents - Propofol and fentanyl</a:t>
            </a:r>
          </a:p>
          <a:p>
            <a:pPr marL="457200" lvl="0" indent="-330200" algn="l" rtl="0">
              <a:spcBef>
                <a:spcPts val="0"/>
              </a:spcBef>
              <a:spcAft>
                <a:spcPts val="0"/>
              </a:spcAft>
              <a:buClr>
                <a:schemeClr val="lt1"/>
              </a:buClr>
              <a:buSzPts val="1600"/>
              <a:buFont typeface="Lora"/>
              <a:buChar char="●"/>
            </a:pPr>
            <a:endParaRPr sz="1600" dirty="0">
              <a:solidFill>
                <a:schemeClr val="lt1"/>
              </a:solidFill>
              <a:latin typeface="Lora"/>
              <a:ea typeface="Lora"/>
              <a:cs typeface="Lora"/>
              <a:sym typeface="Lora"/>
            </a:endParaRPr>
          </a:p>
        </p:txBody>
      </p:sp>
      <p:sp>
        <p:nvSpPr>
          <p:cNvPr id="72" name="Google Shape;72;p17"/>
          <p:cNvSpPr txBox="1"/>
          <p:nvPr/>
        </p:nvSpPr>
        <p:spPr>
          <a:xfrm>
            <a:off x="5556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dirty="0">
                <a:solidFill>
                  <a:schemeClr val="lt1"/>
                </a:solidFill>
                <a:latin typeface="Helvetica Neue"/>
                <a:ea typeface="Helvetica Neue"/>
                <a:cs typeface="Helvetica Neue"/>
                <a:sym typeface="Helvetica Neue"/>
              </a:rPr>
              <a:t>What we can do when patient presents with TBI – Analgesia and Sedatives</a:t>
            </a:r>
            <a:endParaRPr sz="1519" b="1" i="0" u="none" strike="noStrike" cap="none" dirty="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755898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p:nvPr/>
        </p:nvSpPr>
        <p:spPr>
          <a:xfrm>
            <a:off x="517450" y="882900"/>
            <a:ext cx="7712100" cy="4260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Mannitol – osmotic diuretic – initial bolus of 1g/kg followed by 0/25-0/5 g/kg every 6 hours. Caution in patients with renal failure as can result in ATN</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Hypertonic saline – lowers ICP through oncotic pressure gradient; bolus vs continue flow at small rate (ex: 30 ml/</a:t>
            </a:r>
            <a:r>
              <a:rPr lang="en-US" sz="1600" dirty="0" err="1">
                <a:solidFill>
                  <a:schemeClr val="lt1"/>
                </a:solidFill>
                <a:latin typeface="Lora"/>
                <a:ea typeface="Lora"/>
                <a:cs typeface="Lora"/>
                <a:sym typeface="Lora"/>
              </a:rPr>
              <a:t>hr</a:t>
            </a:r>
            <a:r>
              <a:rPr lang="en-US" sz="1600" dirty="0">
                <a:solidFill>
                  <a:schemeClr val="lt1"/>
                </a:solidFill>
                <a:latin typeface="Lora"/>
                <a:ea typeface="Lora"/>
                <a:cs typeface="Lora"/>
                <a:sym typeface="Lora"/>
              </a:rPr>
              <a:t>). Target serum sodium goal of 145-160 </a:t>
            </a:r>
            <a:r>
              <a:rPr lang="en-US" sz="1600" dirty="0" err="1">
                <a:solidFill>
                  <a:schemeClr val="lt1"/>
                </a:solidFill>
                <a:latin typeface="Lora"/>
                <a:ea typeface="Lora"/>
                <a:cs typeface="Lora"/>
                <a:sym typeface="Lora"/>
              </a:rPr>
              <a:t>mEq</a:t>
            </a:r>
            <a:r>
              <a:rPr lang="en-US" sz="1600" dirty="0">
                <a:solidFill>
                  <a:schemeClr val="lt1"/>
                </a:solidFill>
                <a:latin typeface="Lora"/>
                <a:ea typeface="Lora"/>
                <a:cs typeface="Lora"/>
                <a:sym typeface="Lora"/>
              </a:rPr>
              <a:t>/L; monitor frequently to avoid central pontine myelinolysis. Be careful in patient’s with underlying cardiac or pulmonary deficits as can worsen pulmonary edema</a:t>
            </a:r>
          </a:p>
          <a:p>
            <a:pPr marL="457200" lvl="0" indent="-330200" algn="l" rtl="0">
              <a:spcBef>
                <a:spcPts val="0"/>
              </a:spcBef>
              <a:spcAft>
                <a:spcPts val="0"/>
              </a:spcAft>
              <a:buClr>
                <a:schemeClr val="lt1"/>
              </a:buClr>
              <a:buSzPts val="1600"/>
              <a:buFont typeface="Lora"/>
              <a:buChar char="●"/>
            </a:pPr>
            <a:endParaRPr sz="1600" dirty="0">
              <a:solidFill>
                <a:schemeClr val="lt1"/>
              </a:solidFill>
              <a:latin typeface="Lora"/>
              <a:ea typeface="Lora"/>
              <a:cs typeface="Lora"/>
              <a:sym typeface="Lora"/>
            </a:endParaRPr>
          </a:p>
        </p:txBody>
      </p:sp>
      <p:sp>
        <p:nvSpPr>
          <p:cNvPr id="72" name="Google Shape;72;p17"/>
          <p:cNvSpPr txBox="1"/>
          <p:nvPr/>
        </p:nvSpPr>
        <p:spPr>
          <a:xfrm>
            <a:off x="555625" y="99273"/>
            <a:ext cx="4807800" cy="715500"/>
          </a:xfrm>
          <a:prstGeom prst="rect">
            <a:avLst/>
          </a:prstGeom>
          <a:noFill/>
          <a:ln>
            <a:noFill/>
          </a:ln>
        </p:spPr>
        <p:txBody>
          <a:bodyPr spcFirstLastPara="1" wrap="square" lIns="38575" tIns="19275" rIns="38575" bIns="19275" anchor="ctr" anchorCtr="0">
            <a:noAutofit/>
          </a:bodyPr>
          <a:lstStyle/>
          <a:p>
            <a:pPr lvl="0">
              <a:buSzPts val="1519"/>
            </a:pPr>
            <a:r>
              <a:rPr lang="en-US" sz="1519" b="1" dirty="0">
                <a:solidFill>
                  <a:schemeClr val="lt1"/>
                </a:solidFill>
                <a:latin typeface="Helvetica Neue"/>
                <a:ea typeface="Helvetica Neue"/>
                <a:cs typeface="Helvetica Neue"/>
                <a:sym typeface="Helvetica Neue"/>
              </a:rPr>
              <a:t>What we can do when patient presents with TBI – Hyperosmolar Therapy</a:t>
            </a:r>
          </a:p>
        </p:txBody>
      </p:sp>
    </p:spTree>
    <p:extLst>
      <p:ext uri="{BB962C8B-B14F-4D97-AF65-F5344CB8AC3E}">
        <p14:creationId xmlns:p14="http://schemas.microsoft.com/office/powerpoint/2010/main" val="3319932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5"/>
        <p:cNvGrpSpPr/>
        <p:nvPr/>
      </p:nvGrpSpPr>
      <p:grpSpPr>
        <a:xfrm>
          <a:off x="0" y="0"/>
          <a:ext cx="0" cy="0"/>
          <a:chOff x="0" y="0"/>
          <a:chExt cx="0" cy="0"/>
        </a:xfrm>
      </p:grpSpPr>
      <p:sp>
        <p:nvSpPr>
          <p:cNvPr id="36" name="Google Shape;36;p12"/>
          <p:cNvSpPr txBox="1"/>
          <p:nvPr/>
        </p:nvSpPr>
        <p:spPr>
          <a:xfrm>
            <a:off x="555624" y="918250"/>
            <a:ext cx="6638277" cy="37194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Traumatic brain injury (TBI) – disruption or alteration of brain structure or function caused by external mechanical forces</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Can be variable in severity, can be transient or permanent</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What can cause a TBI? Rapid acceleration or deceleration, direct compression, penetration and physical disruption of brain tissue, blast injuries, </a:t>
            </a:r>
            <a:r>
              <a:rPr lang="en-US" sz="1600" dirty="0" err="1">
                <a:solidFill>
                  <a:schemeClr val="lt1"/>
                </a:solidFill>
                <a:latin typeface="Lora"/>
                <a:ea typeface="Lora"/>
                <a:cs typeface="Lora"/>
                <a:sym typeface="Lora"/>
              </a:rPr>
              <a:t>etc</a:t>
            </a:r>
            <a:r>
              <a:rPr lang="en-US" sz="1600" dirty="0">
                <a:solidFill>
                  <a:schemeClr val="lt1"/>
                </a:solidFill>
                <a:latin typeface="Lora"/>
                <a:ea typeface="Lora"/>
                <a:cs typeface="Lora"/>
                <a:sym typeface="Lora"/>
              </a:rPr>
              <a:t> </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What type of trauma will these patients typically present with? MVC, pedestrian impact, falls, and assault</a:t>
            </a:r>
          </a:p>
          <a:p>
            <a:pPr marL="457200" lvl="0" indent="-330200" algn="l" rtl="0">
              <a:spcBef>
                <a:spcPts val="0"/>
              </a:spcBef>
              <a:spcAft>
                <a:spcPts val="0"/>
              </a:spcAft>
              <a:buClr>
                <a:schemeClr val="lt1"/>
              </a:buClr>
              <a:buSzPts val="1600"/>
              <a:buFont typeface="Lora"/>
              <a:buChar char="●"/>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Epidemiology: approximately 1.4 million people per year in US; 1.1 million treated and released from hospital, 240,000 are hospitalized, and 50,000 die</a:t>
            </a:r>
          </a:p>
          <a:p>
            <a:pPr marL="457200" lvl="0" indent="-330200" algn="l" rtl="0">
              <a:spcBef>
                <a:spcPts val="0"/>
              </a:spcBef>
              <a:spcAft>
                <a:spcPts val="0"/>
              </a:spcAft>
              <a:buClr>
                <a:schemeClr val="lt1"/>
              </a:buClr>
              <a:buSzPts val="1600"/>
              <a:buFont typeface="Lora"/>
              <a:buChar char="●"/>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endParaRPr lang="en-US" sz="1600" dirty="0">
              <a:solidFill>
                <a:schemeClr val="lt1"/>
              </a:solidFill>
              <a:latin typeface="Lora"/>
              <a:ea typeface="Lora"/>
              <a:cs typeface="Lora"/>
              <a:sym typeface="Lora"/>
            </a:endParaRPr>
          </a:p>
        </p:txBody>
      </p:sp>
      <p:sp>
        <p:nvSpPr>
          <p:cNvPr id="37" name="Google Shape;37;p12"/>
          <p:cNvSpPr txBox="1"/>
          <p:nvPr/>
        </p:nvSpPr>
        <p:spPr>
          <a:xfrm>
            <a:off x="5556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i="0" u="none" strike="noStrike" cap="none" dirty="0">
                <a:solidFill>
                  <a:schemeClr val="lt1"/>
                </a:solidFill>
                <a:latin typeface="Helvetica Neue"/>
                <a:ea typeface="Helvetica Neue"/>
                <a:cs typeface="Helvetica Neue"/>
                <a:sym typeface="Helvetica Neue"/>
              </a:rPr>
              <a:t>What is a catastrophic head injury?</a:t>
            </a:r>
            <a:endParaRPr sz="1519" b="1" i="0" u="none" strike="noStrike" cap="none" dirty="0">
              <a:solidFill>
                <a:schemeClr val="lt1"/>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p:nvPr/>
        </p:nvSpPr>
        <p:spPr>
          <a:xfrm>
            <a:off x="517450" y="882900"/>
            <a:ext cx="7712100" cy="4260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Hyperventilation induces vasoconstriction, reduction in cerebral blood volume, and reduction in ICP</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Have to be careful because do not want to lower cerebral blood flow as up to 50% of patients will have cerebral ischemia from the injury itself in the first 24 hours</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Use in brief periods</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Goal pCO2 of 30-35 mm Hg</a:t>
            </a:r>
          </a:p>
        </p:txBody>
      </p:sp>
      <p:sp>
        <p:nvSpPr>
          <p:cNvPr id="72" name="Google Shape;72;p17"/>
          <p:cNvSpPr txBox="1"/>
          <p:nvPr/>
        </p:nvSpPr>
        <p:spPr>
          <a:xfrm>
            <a:off x="555625" y="99273"/>
            <a:ext cx="4807800" cy="715500"/>
          </a:xfrm>
          <a:prstGeom prst="rect">
            <a:avLst/>
          </a:prstGeom>
          <a:noFill/>
          <a:ln>
            <a:noFill/>
          </a:ln>
        </p:spPr>
        <p:txBody>
          <a:bodyPr spcFirstLastPara="1" wrap="square" lIns="38575" tIns="19275" rIns="38575" bIns="19275" anchor="ctr" anchorCtr="0">
            <a:noAutofit/>
          </a:bodyPr>
          <a:lstStyle/>
          <a:p>
            <a:pPr lvl="0">
              <a:buSzPts val="1519"/>
            </a:pPr>
            <a:r>
              <a:rPr lang="en-US" sz="1519" b="1" dirty="0">
                <a:solidFill>
                  <a:schemeClr val="lt1"/>
                </a:solidFill>
                <a:latin typeface="Helvetica Neue"/>
                <a:ea typeface="Helvetica Neue"/>
                <a:cs typeface="Helvetica Neue"/>
                <a:sym typeface="Helvetica Neue"/>
              </a:rPr>
              <a:t>What we can do when patient presents with TBI – Hyperventilation</a:t>
            </a:r>
          </a:p>
        </p:txBody>
      </p:sp>
    </p:spTree>
    <p:extLst>
      <p:ext uri="{BB962C8B-B14F-4D97-AF65-F5344CB8AC3E}">
        <p14:creationId xmlns:p14="http://schemas.microsoft.com/office/powerpoint/2010/main" val="1005954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p:nvPr/>
        </p:nvSpPr>
        <p:spPr>
          <a:xfrm>
            <a:off x="517450" y="882900"/>
            <a:ext cx="7712100" cy="4260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Benefit TBI patients by decreasing the cerebral metabolic rate of oxygen, decreasing formation of free radicals and intracellular calcium influx, and lowering ICP </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Side effects – immunosuppression, hypotension, mild myocardial depression, infectious and respiratory complications</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No role for prophylactic barbiturate therapy as it increases hypotension without significantly improving outcomes, therefore use as a last resort medical therapy </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Pentobarbital – 10mg/kg loading dose over 30 min, followed by 5mg/kg/h infusion for 3 hours, followed by maintenance dose of 1 mg/kg/h</a:t>
            </a:r>
          </a:p>
          <a:p>
            <a:pPr marL="457200" lvl="0" indent="-330200" algn="l" rtl="0">
              <a:spcBef>
                <a:spcPts val="0"/>
              </a:spcBef>
              <a:spcAft>
                <a:spcPts val="0"/>
              </a:spcAft>
              <a:buClr>
                <a:schemeClr val="lt1"/>
              </a:buClr>
              <a:buSzPts val="1600"/>
              <a:buFont typeface="Lora"/>
              <a:buChar char="●"/>
            </a:pPr>
            <a:endParaRPr sz="1600" dirty="0">
              <a:solidFill>
                <a:schemeClr val="lt1"/>
              </a:solidFill>
              <a:latin typeface="Lora"/>
              <a:ea typeface="Lora"/>
              <a:cs typeface="Lora"/>
              <a:sym typeface="Lora"/>
            </a:endParaRPr>
          </a:p>
        </p:txBody>
      </p:sp>
      <p:sp>
        <p:nvSpPr>
          <p:cNvPr id="72" name="Google Shape;72;p17"/>
          <p:cNvSpPr txBox="1"/>
          <p:nvPr/>
        </p:nvSpPr>
        <p:spPr>
          <a:xfrm>
            <a:off x="555625" y="99273"/>
            <a:ext cx="4807800" cy="715500"/>
          </a:xfrm>
          <a:prstGeom prst="rect">
            <a:avLst/>
          </a:prstGeom>
          <a:noFill/>
          <a:ln>
            <a:noFill/>
          </a:ln>
        </p:spPr>
        <p:txBody>
          <a:bodyPr spcFirstLastPara="1" wrap="square" lIns="38575" tIns="19275" rIns="38575" bIns="19275" anchor="ctr" anchorCtr="0">
            <a:noAutofit/>
          </a:bodyPr>
          <a:lstStyle/>
          <a:p>
            <a:pPr lvl="0">
              <a:buSzPts val="1519"/>
            </a:pPr>
            <a:r>
              <a:rPr lang="en-US" sz="1519" b="1" dirty="0">
                <a:solidFill>
                  <a:schemeClr val="lt1"/>
                </a:solidFill>
                <a:latin typeface="Helvetica Neue"/>
                <a:ea typeface="Helvetica Neue"/>
                <a:cs typeface="Helvetica Neue"/>
                <a:sym typeface="Helvetica Neue"/>
              </a:rPr>
              <a:t>What we can do when patient presents with TBI – Barbiturate Therapy </a:t>
            </a:r>
          </a:p>
        </p:txBody>
      </p:sp>
    </p:spTree>
    <p:extLst>
      <p:ext uri="{BB962C8B-B14F-4D97-AF65-F5344CB8AC3E}">
        <p14:creationId xmlns:p14="http://schemas.microsoft.com/office/powerpoint/2010/main" val="2894546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p:nvPr/>
        </p:nvSpPr>
        <p:spPr>
          <a:xfrm>
            <a:off x="517450" y="882900"/>
            <a:ext cx="7712100" cy="4260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Induced hypothermia may result in </a:t>
            </a:r>
            <a:r>
              <a:rPr lang="en-US" sz="1600" dirty="0" err="1">
                <a:solidFill>
                  <a:schemeClr val="lt1"/>
                </a:solidFill>
                <a:latin typeface="Lora"/>
                <a:ea typeface="Lora"/>
                <a:cs typeface="Lora"/>
                <a:sym typeface="Lora"/>
              </a:rPr>
              <a:t>decreasd</a:t>
            </a:r>
            <a:r>
              <a:rPr lang="en-US" sz="1600" dirty="0">
                <a:solidFill>
                  <a:schemeClr val="lt1"/>
                </a:solidFill>
                <a:latin typeface="Lora"/>
                <a:ea typeface="Lora"/>
                <a:cs typeface="Lora"/>
                <a:sym typeface="Lora"/>
              </a:rPr>
              <a:t> cerebral metabolism, ICP, inflammation, lipid peroxidation, excitotoxicity, cell death, and seizures</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Adverse effects include cardiac function, thrombocytopenia, elevated creatinine clearance, pancreatitis, and shivering with associated elevations in ICP</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Clinical trials have not shown significant improvement in outcomes</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If going to do, do for at least 48hrs and then rewarm at a rate of 1*C every 4-6hrs</a:t>
            </a:r>
          </a:p>
          <a:p>
            <a:pPr marL="457200" lvl="0" indent="-330200" algn="l" rtl="0">
              <a:spcBef>
                <a:spcPts val="0"/>
              </a:spcBef>
              <a:spcAft>
                <a:spcPts val="0"/>
              </a:spcAft>
              <a:buClr>
                <a:schemeClr val="lt1"/>
              </a:buClr>
              <a:buSzPts val="1600"/>
              <a:buFont typeface="Lora"/>
              <a:buChar char="●"/>
            </a:pPr>
            <a:endParaRPr sz="1600" dirty="0">
              <a:solidFill>
                <a:schemeClr val="lt1"/>
              </a:solidFill>
              <a:latin typeface="Lora"/>
              <a:ea typeface="Lora"/>
              <a:cs typeface="Lora"/>
              <a:sym typeface="Lora"/>
            </a:endParaRPr>
          </a:p>
        </p:txBody>
      </p:sp>
      <p:sp>
        <p:nvSpPr>
          <p:cNvPr id="72" name="Google Shape;72;p17"/>
          <p:cNvSpPr txBox="1"/>
          <p:nvPr/>
        </p:nvSpPr>
        <p:spPr>
          <a:xfrm>
            <a:off x="555625" y="99273"/>
            <a:ext cx="4807800" cy="715500"/>
          </a:xfrm>
          <a:prstGeom prst="rect">
            <a:avLst/>
          </a:prstGeom>
          <a:noFill/>
          <a:ln>
            <a:noFill/>
          </a:ln>
        </p:spPr>
        <p:txBody>
          <a:bodyPr spcFirstLastPara="1" wrap="square" lIns="38575" tIns="19275" rIns="38575" bIns="19275" anchor="ctr" anchorCtr="0">
            <a:noAutofit/>
          </a:bodyPr>
          <a:lstStyle/>
          <a:p>
            <a:pPr lvl="0">
              <a:buSzPts val="1519"/>
            </a:pPr>
            <a:r>
              <a:rPr lang="en-US" sz="1519" b="1" dirty="0">
                <a:solidFill>
                  <a:schemeClr val="lt1"/>
                </a:solidFill>
                <a:latin typeface="Helvetica Neue"/>
                <a:ea typeface="Helvetica Neue"/>
                <a:cs typeface="Helvetica Neue"/>
                <a:sym typeface="Helvetica Neue"/>
              </a:rPr>
              <a:t>What we can do when patient presents with TBI –Hypothermia </a:t>
            </a:r>
          </a:p>
        </p:txBody>
      </p:sp>
    </p:spTree>
    <p:extLst>
      <p:ext uri="{BB962C8B-B14F-4D97-AF65-F5344CB8AC3E}">
        <p14:creationId xmlns:p14="http://schemas.microsoft.com/office/powerpoint/2010/main" val="3088669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p:nvPr/>
        </p:nvSpPr>
        <p:spPr>
          <a:xfrm>
            <a:off x="517450" y="882900"/>
            <a:ext cx="7712100" cy="4260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Steroids are </a:t>
            </a:r>
            <a:r>
              <a:rPr lang="en-US" sz="1600" b="1" dirty="0">
                <a:solidFill>
                  <a:schemeClr val="lt1"/>
                </a:solidFill>
                <a:latin typeface="Lora"/>
                <a:ea typeface="Lora"/>
                <a:cs typeface="Lora"/>
                <a:sym typeface="Lora"/>
              </a:rPr>
              <a:t>NOT</a:t>
            </a:r>
            <a:r>
              <a:rPr lang="en-US" sz="1600" dirty="0">
                <a:solidFill>
                  <a:schemeClr val="lt1"/>
                </a:solidFill>
                <a:latin typeface="Lora"/>
                <a:ea typeface="Lora"/>
                <a:cs typeface="Lora"/>
                <a:sym typeface="Lora"/>
              </a:rPr>
              <a:t> recommended for treatment of TBI</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Lead to increased mortality </a:t>
            </a:r>
          </a:p>
          <a:p>
            <a:pPr marL="457200" lvl="0" indent="-330200" algn="l" rtl="0">
              <a:spcBef>
                <a:spcPts val="0"/>
              </a:spcBef>
              <a:spcAft>
                <a:spcPts val="0"/>
              </a:spcAft>
              <a:buClr>
                <a:schemeClr val="lt1"/>
              </a:buClr>
              <a:buSzPts val="1600"/>
              <a:buFont typeface="Lora"/>
              <a:buChar char="●"/>
            </a:pPr>
            <a:endParaRPr sz="1600" dirty="0">
              <a:solidFill>
                <a:schemeClr val="lt1"/>
              </a:solidFill>
              <a:latin typeface="Lora"/>
              <a:ea typeface="Lora"/>
              <a:cs typeface="Lora"/>
              <a:sym typeface="Lora"/>
            </a:endParaRPr>
          </a:p>
        </p:txBody>
      </p:sp>
      <p:sp>
        <p:nvSpPr>
          <p:cNvPr id="72" name="Google Shape;72;p17"/>
          <p:cNvSpPr txBox="1"/>
          <p:nvPr/>
        </p:nvSpPr>
        <p:spPr>
          <a:xfrm>
            <a:off x="555625" y="99273"/>
            <a:ext cx="4807800" cy="715500"/>
          </a:xfrm>
          <a:prstGeom prst="rect">
            <a:avLst/>
          </a:prstGeom>
          <a:noFill/>
          <a:ln>
            <a:noFill/>
          </a:ln>
        </p:spPr>
        <p:txBody>
          <a:bodyPr spcFirstLastPara="1" wrap="square" lIns="38575" tIns="19275" rIns="38575" bIns="19275" anchor="ctr" anchorCtr="0">
            <a:noAutofit/>
          </a:bodyPr>
          <a:lstStyle/>
          <a:p>
            <a:pPr lvl="0">
              <a:buSzPts val="1519"/>
            </a:pPr>
            <a:r>
              <a:rPr lang="en-US" sz="1519" b="1" dirty="0">
                <a:solidFill>
                  <a:schemeClr val="lt1"/>
                </a:solidFill>
                <a:latin typeface="Helvetica Neue"/>
                <a:ea typeface="Helvetica Neue"/>
                <a:cs typeface="Helvetica Neue"/>
                <a:sym typeface="Helvetica Neue"/>
              </a:rPr>
              <a:t>What we can do when patient presents with TBI –Steroids?</a:t>
            </a:r>
          </a:p>
        </p:txBody>
      </p:sp>
    </p:spTree>
    <p:extLst>
      <p:ext uri="{BB962C8B-B14F-4D97-AF65-F5344CB8AC3E}">
        <p14:creationId xmlns:p14="http://schemas.microsoft.com/office/powerpoint/2010/main" val="1295725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p:nvPr/>
        </p:nvSpPr>
        <p:spPr>
          <a:xfrm>
            <a:off x="517450" y="882900"/>
            <a:ext cx="4955887" cy="4260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Do in patients with medically refractory IC-HTN</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Remove bone, evacuate lesion, dura closed, bone +/- replaced</a:t>
            </a:r>
          </a:p>
          <a:p>
            <a:pPr marL="127000" lvl="0" algn="l" rtl="0">
              <a:spcBef>
                <a:spcPts val="0"/>
              </a:spcBef>
              <a:spcAft>
                <a:spcPts val="0"/>
              </a:spcAft>
              <a:buClr>
                <a:schemeClr val="lt1"/>
              </a:buClr>
              <a:buSzPts val="1600"/>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Usually a unilateral hemispheric decompression however can do bifrontal and bilateral hemispheric craniectomies</a:t>
            </a:r>
          </a:p>
          <a:p>
            <a:pPr marL="457200" lvl="0" indent="-330200" algn="l" rtl="0">
              <a:spcBef>
                <a:spcPts val="0"/>
              </a:spcBef>
              <a:spcAft>
                <a:spcPts val="0"/>
              </a:spcAft>
              <a:buClr>
                <a:schemeClr val="lt1"/>
              </a:buClr>
              <a:buSzPts val="1600"/>
              <a:buFont typeface="Lora"/>
              <a:buChar char="●"/>
            </a:pPr>
            <a:endParaRPr sz="1600" dirty="0">
              <a:solidFill>
                <a:schemeClr val="lt1"/>
              </a:solidFill>
              <a:latin typeface="Lora"/>
              <a:ea typeface="Lora"/>
              <a:cs typeface="Lora"/>
              <a:sym typeface="Lora"/>
            </a:endParaRPr>
          </a:p>
        </p:txBody>
      </p:sp>
      <p:sp>
        <p:nvSpPr>
          <p:cNvPr id="72" name="Google Shape;72;p17"/>
          <p:cNvSpPr txBox="1"/>
          <p:nvPr/>
        </p:nvSpPr>
        <p:spPr>
          <a:xfrm>
            <a:off x="555625" y="99273"/>
            <a:ext cx="4807800" cy="715500"/>
          </a:xfrm>
          <a:prstGeom prst="rect">
            <a:avLst/>
          </a:prstGeom>
          <a:noFill/>
          <a:ln>
            <a:noFill/>
          </a:ln>
        </p:spPr>
        <p:txBody>
          <a:bodyPr spcFirstLastPara="1" wrap="square" lIns="38575" tIns="19275" rIns="38575" bIns="19275" anchor="ctr" anchorCtr="0">
            <a:noAutofit/>
          </a:bodyPr>
          <a:lstStyle/>
          <a:p>
            <a:pPr lvl="0">
              <a:buSzPts val="1519"/>
            </a:pPr>
            <a:r>
              <a:rPr lang="en-US" sz="1519" b="1" dirty="0">
                <a:solidFill>
                  <a:schemeClr val="lt1"/>
                </a:solidFill>
                <a:latin typeface="Helvetica Neue"/>
                <a:ea typeface="Helvetica Neue"/>
                <a:cs typeface="Helvetica Neue"/>
                <a:sym typeface="Helvetica Neue"/>
              </a:rPr>
              <a:t>What we can do when patient presents with TBI –Decompressive craniectomy</a:t>
            </a:r>
          </a:p>
        </p:txBody>
      </p:sp>
      <p:pic>
        <p:nvPicPr>
          <p:cNvPr id="3" name="Picture 2">
            <a:extLst>
              <a:ext uri="{FF2B5EF4-FFF2-40B4-BE49-F238E27FC236}">
                <a16:creationId xmlns:a16="http://schemas.microsoft.com/office/drawing/2014/main" id="{B66FE0D0-CDEE-6749-9063-99A80F3DCCB7}"/>
              </a:ext>
            </a:extLst>
          </p:cNvPr>
          <p:cNvPicPr>
            <a:picLocks noChangeAspect="1"/>
          </p:cNvPicPr>
          <p:nvPr/>
        </p:nvPicPr>
        <p:blipFill>
          <a:blip r:embed="rId4"/>
          <a:stretch>
            <a:fillRect/>
          </a:stretch>
        </p:blipFill>
        <p:spPr>
          <a:xfrm>
            <a:off x="5400618" y="1119086"/>
            <a:ext cx="3704778" cy="3648857"/>
          </a:xfrm>
          <a:prstGeom prst="rect">
            <a:avLst/>
          </a:prstGeom>
        </p:spPr>
      </p:pic>
    </p:spTree>
    <p:extLst>
      <p:ext uri="{BB962C8B-B14F-4D97-AF65-F5344CB8AC3E}">
        <p14:creationId xmlns:p14="http://schemas.microsoft.com/office/powerpoint/2010/main" val="1434892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p:nvPr/>
        </p:nvSpPr>
        <p:spPr>
          <a:xfrm>
            <a:off x="0" y="882900"/>
            <a:ext cx="7712100" cy="4260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Information to communicate with transferring facility – Patient age, mechanism and time of injury, respiratory and cardiovascular status, neurologic exam – GCS (</a:t>
            </a:r>
            <a:r>
              <a:rPr lang="en-US" sz="1600" dirty="0" err="1">
                <a:solidFill>
                  <a:schemeClr val="lt1"/>
                </a:solidFill>
                <a:latin typeface="Lora"/>
                <a:ea typeface="Lora"/>
                <a:cs typeface="Lora"/>
                <a:sym typeface="Lora"/>
              </a:rPr>
              <a:t>esp</a:t>
            </a:r>
            <a:r>
              <a:rPr lang="en-US" sz="1600" dirty="0">
                <a:solidFill>
                  <a:schemeClr val="lt1"/>
                </a:solidFill>
                <a:latin typeface="Lora"/>
                <a:ea typeface="Lora"/>
                <a:cs typeface="Lora"/>
                <a:sym typeface="Lora"/>
              </a:rPr>
              <a:t> motor), pupil size &amp; reactivity, presence of focal neurological deficits, associated injuries, imaging results if available (do not delay transfer to obtain imaging), use of anticoagulants, and any treatments you have done </a:t>
            </a: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Who to operate on? Most patients with GCS 3-4 have poor outcomes regardless of imaging, GCS 5 indeterminate, GCS 6 or &gt; case for aggressive management pending other injuries and clinical picture </a:t>
            </a: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Poor prognostic factors – self inflicted injuries, bilateral fixed and dilated pupils, development of coagulopathy, bullet passing through midline, through ventricles, or across more than one lobe </a:t>
            </a:r>
          </a:p>
          <a:p>
            <a:pPr marL="457200" indent="-330200">
              <a:buClr>
                <a:schemeClr val="lt1"/>
              </a:buClr>
              <a:buSzPts val="1600"/>
              <a:buFont typeface="Lora"/>
              <a:buChar char="●"/>
            </a:pPr>
            <a:r>
              <a:rPr lang="en-US" sz="1600" dirty="0">
                <a:solidFill>
                  <a:schemeClr val="lt1"/>
                </a:solidFill>
                <a:latin typeface="Lora"/>
                <a:ea typeface="Lora"/>
                <a:cs typeface="Lora"/>
                <a:sym typeface="Lora"/>
              </a:rPr>
              <a:t>The biggest determinant of outcome is based on the care patients receive in the days to weeks after their injury in the ICU </a:t>
            </a:r>
          </a:p>
        </p:txBody>
      </p:sp>
      <p:sp>
        <p:nvSpPr>
          <p:cNvPr id="72" name="Google Shape;72;p17"/>
          <p:cNvSpPr txBox="1"/>
          <p:nvPr/>
        </p:nvSpPr>
        <p:spPr>
          <a:xfrm>
            <a:off x="5556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dirty="0">
                <a:solidFill>
                  <a:schemeClr val="lt1"/>
                </a:solidFill>
                <a:latin typeface="Helvetica Neue"/>
                <a:ea typeface="Helvetica Neue"/>
                <a:cs typeface="Helvetica Neue"/>
                <a:sym typeface="Helvetica Neue"/>
              </a:rPr>
              <a:t>At Level 1 Trauma Center</a:t>
            </a:r>
            <a:endParaRPr sz="1519" b="1" i="0" u="none" strike="noStrike" cap="none" dirty="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727605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p:nvPr/>
        </p:nvSpPr>
        <p:spPr>
          <a:xfrm>
            <a:off x="0" y="882900"/>
            <a:ext cx="2913017" cy="4260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chemeClr val="lt1"/>
              </a:buClr>
              <a:buSzPts val="1600"/>
              <a:buFont typeface="Lora"/>
              <a:buChar char="●"/>
            </a:pPr>
            <a:r>
              <a:rPr lang="en-US" sz="1600" dirty="0" err="1">
                <a:solidFill>
                  <a:schemeClr val="lt1"/>
                </a:solidFill>
                <a:latin typeface="Lora"/>
                <a:ea typeface="Lora"/>
                <a:cs typeface="Lora"/>
                <a:sym typeface="Lora"/>
              </a:rPr>
              <a:t>mBIG</a:t>
            </a:r>
            <a:r>
              <a:rPr lang="en-US" sz="1600" dirty="0">
                <a:solidFill>
                  <a:schemeClr val="lt1"/>
                </a:solidFill>
                <a:latin typeface="Lora"/>
                <a:ea typeface="Lora"/>
                <a:cs typeface="Lora"/>
                <a:sym typeface="Lora"/>
              </a:rPr>
              <a:t> 1 – no repeat head CT or NSG consult, observe for 6 hours and GCS 15 can discharge without hospital admission </a:t>
            </a:r>
          </a:p>
          <a:p>
            <a:pPr marL="457200" lvl="0" indent="-330200" algn="l" rtl="0">
              <a:spcBef>
                <a:spcPts val="0"/>
              </a:spcBef>
              <a:spcAft>
                <a:spcPts val="0"/>
              </a:spcAft>
              <a:buClr>
                <a:schemeClr val="lt1"/>
              </a:buClr>
              <a:buSzPts val="1600"/>
              <a:buFont typeface="Lora"/>
              <a:buChar char="●"/>
            </a:pPr>
            <a:r>
              <a:rPr lang="en-US" sz="1600" dirty="0" err="1">
                <a:solidFill>
                  <a:schemeClr val="lt1"/>
                </a:solidFill>
                <a:latin typeface="Lora"/>
                <a:ea typeface="Lora"/>
                <a:cs typeface="Lora"/>
                <a:sym typeface="Lora"/>
              </a:rPr>
              <a:t>mBIG</a:t>
            </a:r>
            <a:r>
              <a:rPr lang="en-US" sz="1600" dirty="0">
                <a:solidFill>
                  <a:schemeClr val="lt1"/>
                </a:solidFill>
                <a:latin typeface="Lora"/>
                <a:ea typeface="Lora"/>
                <a:cs typeface="Lora"/>
                <a:sym typeface="Lora"/>
              </a:rPr>
              <a:t> 2 – no repeat head CT or NSG consult, admitted for 24 </a:t>
            </a:r>
            <a:r>
              <a:rPr lang="en-US" sz="1600" dirty="0" err="1">
                <a:solidFill>
                  <a:schemeClr val="lt1"/>
                </a:solidFill>
                <a:latin typeface="Lora"/>
                <a:ea typeface="Lora"/>
                <a:cs typeface="Lora"/>
                <a:sym typeface="Lora"/>
              </a:rPr>
              <a:t>hrs</a:t>
            </a:r>
            <a:r>
              <a:rPr lang="en-US" sz="1600" dirty="0">
                <a:solidFill>
                  <a:schemeClr val="lt1"/>
                </a:solidFill>
                <a:latin typeface="Lora"/>
                <a:ea typeface="Lora"/>
                <a:cs typeface="Lora"/>
                <a:sym typeface="Lora"/>
              </a:rPr>
              <a:t> </a:t>
            </a:r>
            <a:r>
              <a:rPr lang="en-US" sz="1600" dirty="0" err="1">
                <a:solidFill>
                  <a:schemeClr val="lt1"/>
                </a:solidFill>
                <a:latin typeface="Lora"/>
                <a:ea typeface="Lora"/>
                <a:cs typeface="Lora"/>
                <a:sym typeface="Lora"/>
              </a:rPr>
              <a:t>obs</a:t>
            </a:r>
            <a:r>
              <a:rPr lang="en-US" sz="1600" dirty="0">
                <a:solidFill>
                  <a:schemeClr val="lt1"/>
                </a:solidFill>
                <a:latin typeface="Lora"/>
                <a:ea typeface="Lora"/>
                <a:cs typeface="Lora"/>
                <a:sym typeface="Lora"/>
              </a:rPr>
              <a:t>, GCS 15 can be discharged </a:t>
            </a:r>
          </a:p>
          <a:p>
            <a:pPr marL="457200" lvl="0" indent="-330200" algn="l" rtl="0">
              <a:spcBef>
                <a:spcPts val="0"/>
              </a:spcBef>
              <a:spcAft>
                <a:spcPts val="0"/>
              </a:spcAft>
              <a:buClr>
                <a:schemeClr val="lt1"/>
              </a:buClr>
              <a:buSzPts val="1600"/>
              <a:buFont typeface="Lora"/>
              <a:buChar char="●"/>
            </a:pPr>
            <a:r>
              <a:rPr lang="en-US" sz="1600" dirty="0" err="1">
                <a:solidFill>
                  <a:schemeClr val="lt1"/>
                </a:solidFill>
                <a:latin typeface="Lora"/>
                <a:ea typeface="Lora"/>
                <a:cs typeface="Lora"/>
                <a:sym typeface="Lora"/>
              </a:rPr>
              <a:t>mBIG</a:t>
            </a:r>
            <a:r>
              <a:rPr lang="en-US" sz="1600" dirty="0">
                <a:solidFill>
                  <a:schemeClr val="lt1"/>
                </a:solidFill>
                <a:latin typeface="Lora"/>
                <a:ea typeface="Lora"/>
                <a:cs typeface="Lora"/>
                <a:sym typeface="Lora"/>
              </a:rPr>
              <a:t> 3 – receive repeated head CTs, NSG consult, and hospital admission (ICU)</a:t>
            </a:r>
          </a:p>
        </p:txBody>
      </p:sp>
      <p:sp>
        <p:nvSpPr>
          <p:cNvPr id="72" name="Google Shape;72;p17"/>
          <p:cNvSpPr txBox="1"/>
          <p:nvPr/>
        </p:nvSpPr>
        <p:spPr>
          <a:xfrm>
            <a:off x="5556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dirty="0">
                <a:solidFill>
                  <a:schemeClr val="lt1"/>
                </a:solidFill>
                <a:latin typeface="Helvetica Neue"/>
                <a:ea typeface="Helvetica Neue"/>
                <a:cs typeface="Helvetica Neue"/>
                <a:sym typeface="Helvetica Neue"/>
              </a:rPr>
              <a:t>BIG Criteria – Where to admit and how to manage</a:t>
            </a:r>
            <a:endParaRPr sz="1519" b="1" i="0" u="none" strike="noStrike" cap="none" dirty="0">
              <a:solidFill>
                <a:schemeClr val="lt1"/>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72F86561-74AE-B14F-8BFF-25DF32BB2617}"/>
              </a:ext>
            </a:extLst>
          </p:cNvPr>
          <p:cNvPicPr>
            <a:picLocks noChangeAspect="1"/>
          </p:cNvPicPr>
          <p:nvPr/>
        </p:nvPicPr>
        <p:blipFill>
          <a:blip r:embed="rId4"/>
          <a:stretch>
            <a:fillRect/>
          </a:stretch>
        </p:blipFill>
        <p:spPr>
          <a:xfrm>
            <a:off x="2913017" y="1671870"/>
            <a:ext cx="6166988" cy="3122199"/>
          </a:xfrm>
          <a:prstGeom prst="rect">
            <a:avLst/>
          </a:prstGeom>
        </p:spPr>
      </p:pic>
    </p:spTree>
    <p:extLst>
      <p:ext uri="{BB962C8B-B14F-4D97-AF65-F5344CB8AC3E}">
        <p14:creationId xmlns:p14="http://schemas.microsoft.com/office/powerpoint/2010/main" val="1049773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p:nvPr/>
        </p:nvSpPr>
        <p:spPr>
          <a:xfrm>
            <a:off x="517450" y="882900"/>
            <a:ext cx="7712100" cy="4260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Prognostic data – Glasgow Outcome Scale </a:t>
            </a: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Brain death – irreversible absence of any brain function; nonreactive pupils, no corneal, oculocephalic, oculovestibular, gag, cough reflex. Other testing: absence of intracranial blood flow, apnea testing</a:t>
            </a: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Transfer to neuro rehab</a:t>
            </a:r>
            <a:endParaRPr sz="1600" dirty="0">
              <a:solidFill>
                <a:schemeClr val="lt1"/>
              </a:solidFill>
              <a:latin typeface="Lora"/>
              <a:ea typeface="Lora"/>
              <a:cs typeface="Lora"/>
              <a:sym typeface="Lora"/>
            </a:endParaRPr>
          </a:p>
        </p:txBody>
      </p:sp>
      <p:sp>
        <p:nvSpPr>
          <p:cNvPr id="72" name="Google Shape;72;p17"/>
          <p:cNvSpPr txBox="1"/>
          <p:nvPr/>
        </p:nvSpPr>
        <p:spPr>
          <a:xfrm>
            <a:off x="5556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dirty="0">
                <a:solidFill>
                  <a:schemeClr val="lt1"/>
                </a:solidFill>
                <a:latin typeface="Helvetica Neue"/>
                <a:ea typeface="Helvetica Neue"/>
                <a:cs typeface="Helvetica Neue"/>
                <a:sym typeface="Helvetica Neue"/>
              </a:rPr>
              <a:t>Outcomes</a:t>
            </a:r>
            <a:endParaRPr sz="1519" b="1" i="0" u="none" strike="noStrike" cap="none" dirty="0">
              <a:solidFill>
                <a:schemeClr val="lt1"/>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F6E6EB67-C2FC-4A45-8132-D5D9729E2D53}"/>
              </a:ext>
            </a:extLst>
          </p:cNvPr>
          <p:cNvPicPr>
            <a:picLocks noChangeAspect="1"/>
          </p:cNvPicPr>
          <p:nvPr/>
        </p:nvPicPr>
        <p:blipFill>
          <a:blip r:embed="rId4"/>
          <a:stretch>
            <a:fillRect/>
          </a:stretch>
        </p:blipFill>
        <p:spPr>
          <a:xfrm>
            <a:off x="874650" y="2353855"/>
            <a:ext cx="6997700" cy="1663700"/>
          </a:xfrm>
          <a:prstGeom prst="rect">
            <a:avLst/>
          </a:prstGeom>
        </p:spPr>
      </p:pic>
    </p:spTree>
    <p:extLst>
      <p:ext uri="{BB962C8B-B14F-4D97-AF65-F5344CB8AC3E}">
        <p14:creationId xmlns:p14="http://schemas.microsoft.com/office/powerpoint/2010/main" val="3903789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p:nvPr/>
        </p:nvSpPr>
        <p:spPr>
          <a:xfrm>
            <a:off x="517450" y="882900"/>
            <a:ext cx="7712100" cy="4260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Brain Trauma Guidelines for the Management of Severe Traumatic Brain Injury</a:t>
            </a: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 prehospital, pediatric, surgical management, penetrating, combat related</a:t>
            </a:r>
          </a:p>
          <a:p>
            <a:pPr marL="457200" lvl="0" indent="-330200" algn="l" rtl="0">
              <a:spcBef>
                <a:spcPts val="0"/>
              </a:spcBef>
              <a:spcAft>
                <a:spcPts val="0"/>
              </a:spcAft>
              <a:buClr>
                <a:schemeClr val="lt1"/>
              </a:buClr>
              <a:buSzPts val="1600"/>
              <a:buFont typeface="Lora"/>
              <a:buChar char="●"/>
            </a:pPr>
            <a:r>
              <a:rPr lang="en-US" sz="1600" dirty="0">
                <a:solidFill>
                  <a:schemeClr val="lt1"/>
                </a:solidFill>
                <a:latin typeface="Lora"/>
                <a:ea typeface="Lora"/>
                <a:cs typeface="Lora"/>
                <a:sym typeface="Lora"/>
              </a:rPr>
              <a:t>https://</a:t>
            </a:r>
            <a:r>
              <a:rPr lang="en-US" sz="1600" dirty="0" err="1">
                <a:solidFill>
                  <a:schemeClr val="lt1"/>
                </a:solidFill>
                <a:latin typeface="Lora"/>
                <a:ea typeface="Lora"/>
                <a:cs typeface="Lora"/>
                <a:sym typeface="Lora"/>
              </a:rPr>
              <a:t>braintrauma.org</a:t>
            </a:r>
            <a:r>
              <a:rPr lang="en-US" sz="1600" dirty="0">
                <a:solidFill>
                  <a:schemeClr val="lt1"/>
                </a:solidFill>
                <a:latin typeface="Lora"/>
                <a:ea typeface="Lora"/>
                <a:cs typeface="Lora"/>
                <a:sym typeface="Lora"/>
              </a:rPr>
              <a:t> </a:t>
            </a:r>
          </a:p>
          <a:p>
            <a:pPr marL="457200" lvl="0" indent="-330200" algn="l" rtl="0">
              <a:spcBef>
                <a:spcPts val="0"/>
              </a:spcBef>
              <a:spcAft>
                <a:spcPts val="0"/>
              </a:spcAft>
              <a:buClr>
                <a:schemeClr val="lt1"/>
              </a:buClr>
              <a:buSzPts val="1600"/>
              <a:buFont typeface="Lora"/>
              <a:buChar char="●"/>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endParaRPr lang="en-US" sz="1600" dirty="0">
              <a:solidFill>
                <a:schemeClr val="lt1"/>
              </a:solidFill>
              <a:latin typeface="Lora"/>
              <a:ea typeface="Lora"/>
              <a:cs typeface="Lora"/>
              <a:sym typeface="Lora"/>
            </a:endParaRPr>
          </a:p>
          <a:p>
            <a:pPr marL="457200" lvl="0" indent="-330200" algn="l" rtl="0">
              <a:spcBef>
                <a:spcPts val="0"/>
              </a:spcBef>
              <a:spcAft>
                <a:spcPts val="0"/>
              </a:spcAft>
              <a:buClr>
                <a:schemeClr val="lt1"/>
              </a:buClr>
              <a:buSzPts val="1600"/>
              <a:buFont typeface="Lora"/>
              <a:buChar char="●"/>
            </a:pPr>
            <a:endParaRPr lang="en-US" sz="1600" dirty="0">
              <a:solidFill>
                <a:schemeClr val="lt1"/>
              </a:solidFill>
              <a:latin typeface="Lora"/>
              <a:ea typeface="Lora"/>
              <a:cs typeface="Lora"/>
              <a:sym typeface="Lora"/>
            </a:endParaRPr>
          </a:p>
          <a:p>
            <a:pPr marL="127000" lvl="0" algn="l" rtl="0">
              <a:spcBef>
                <a:spcPts val="0"/>
              </a:spcBef>
              <a:spcAft>
                <a:spcPts val="0"/>
              </a:spcAft>
              <a:buClr>
                <a:schemeClr val="lt1"/>
              </a:buClr>
              <a:buSzPts val="1600"/>
            </a:pPr>
            <a:r>
              <a:rPr lang="en-US" sz="1600" dirty="0">
                <a:solidFill>
                  <a:schemeClr val="lt1"/>
                </a:solidFill>
                <a:latin typeface="Lora"/>
                <a:ea typeface="Lora"/>
                <a:cs typeface="Lora"/>
                <a:sym typeface="Lora"/>
              </a:rPr>
              <a:t>Major sources used:</a:t>
            </a:r>
          </a:p>
          <a:p>
            <a:pPr marL="127000" lvl="0" algn="l" rtl="0">
              <a:spcBef>
                <a:spcPts val="0"/>
              </a:spcBef>
              <a:spcAft>
                <a:spcPts val="0"/>
              </a:spcAft>
              <a:buClr>
                <a:schemeClr val="lt1"/>
              </a:buClr>
              <a:buSzPts val="1600"/>
            </a:pPr>
            <a:r>
              <a:rPr lang="en-US" sz="1600" dirty="0">
                <a:solidFill>
                  <a:schemeClr val="lt1"/>
                </a:solidFill>
                <a:latin typeface="Lora"/>
                <a:ea typeface="Lora"/>
                <a:cs typeface="Lora"/>
                <a:sym typeface="Lora"/>
              </a:rPr>
              <a:t>Trauma 8</a:t>
            </a:r>
            <a:r>
              <a:rPr lang="en-US" sz="1600" baseline="30000" dirty="0">
                <a:solidFill>
                  <a:schemeClr val="lt1"/>
                </a:solidFill>
                <a:latin typeface="Lora"/>
                <a:ea typeface="Lora"/>
                <a:cs typeface="Lora"/>
                <a:sym typeface="Lora"/>
              </a:rPr>
              <a:t>th</a:t>
            </a:r>
            <a:r>
              <a:rPr lang="en-US" sz="1600" dirty="0">
                <a:solidFill>
                  <a:schemeClr val="lt1"/>
                </a:solidFill>
                <a:latin typeface="Lora"/>
                <a:ea typeface="Lora"/>
                <a:cs typeface="Lora"/>
                <a:sym typeface="Lora"/>
              </a:rPr>
              <a:t> edition textbook </a:t>
            </a:r>
          </a:p>
          <a:p>
            <a:pPr marL="127000" lvl="0" algn="l" rtl="0">
              <a:spcBef>
                <a:spcPts val="0"/>
              </a:spcBef>
              <a:spcAft>
                <a:spcPts val="0"/>
              </a:spcAft>
              <a:buClr>
                <a:schemeClr val="lt1"/>
              </a:buClr>
              <a:buSzPts val="1600"/>
            </a:pPr>
            <a:r>
              <a:rPr lang="en-US" sz="1600" dirty="0">
                <a:solidFill>
                  <a:schemeClr val="lt1"/>
                </a:solidFill>
                <a:latin typeface="Lora"/>
                <a:ea typeface="Lora"/>
                <a:cs typeface="Lora"/>
                <a:sym typeface="Lora"/>
              </a:rPr>
              <a:t>Brain Injury Guidelines</a:t>
            </a:r>
          </a:p>
          <a:p>
            <a:pPr marL="127000" lvl="0" algn="l" rtl="0">
              <a:spcBef>
                <a:spcPts val="0"/>
              </a:spcBef>
              <a:spcAft>
                <a:spcPts val="0"/>
              </a:spcAft>
              <a:buClr>
                <a:schemeClr val="lt1"/>
              </a:buClr>
              <a:buSzPts val="1600"/>
            </a:pPr>
            <a:r>
              <a:rPr lang="en-US" sz="1600" dirty="0">
                <a:solidFill>
                  <a:schemeClr val="lt1"/>
                </a:solidFill>
                <a:latin typeface="Lora"/>
                <a:ea typeface="Lora"/>
                <a:cs typeface="Lora"/>
                <a:sym typeface="Lora"/>
              </a:rPr>
              <a:t>EAST and AAST evaluation articles of Brain Injury Guidelines </a:t>
            </a:r>
          </a:p>
        </p:txBody>
      </p:sp>
      <p:sp>
        <p:nvSpPr>
          <p:cNvPr id="72" name="Google Shape;72;p17"/>
          <p:cNvSpPr txBox="1"/>
          <p:nvPr/>
        </p:nvSpPr>
        <p:spPr>
          <a:xfrm>
            <a:off x="5556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dirty="0">
                <a:solidFill>
                  <a:schemeClr val="lt1"/>
                </a:solidFill>
                <a:latin typeface="Helvetica Neue"/>
                <a:ea typeface="Helvetica Neue"/>
                <a:cs typeface="Helvetica Neue"/>
                <a:sym typeface="Helvetica Neue"/>
              </a:rPr>
              <a:t>More information</a:t>
            </a:r>
            <a:endParaRPr sz="1519" b="1" i="0" u="none" strike="noStrike" cap="none" dirty="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90737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5"/>
        <p:cNvGrpSpPr/>
        <p:nvPr/>
      </p:nvGrpSpPr>
      <p:grpSpPr>
        <a:xfrm>
          <a:off x="0" y="0"/>
          <a:ext cx="0" cy="0"/>
          <a:chOff x="0" y="0"/>
          <a:chExt cx="0" cy="0"/>
        </a:xfrm>
      </p:grpSpPr>
      <p:sp>
        <p:nvSpPr>
          <p:cNvPr id="36" name="Google Shape;36;p12"/>
          <p:cNvSpPr txBox="1"/>
          <p:nvPr/>
        </p:nvSpPr>
        <p:spPr>
          <a:xfrm>
            <a:off x="555625" y="918250"/>
            <a:ext cx="4501200" cy="3719400"/>
          </a:xfrm>
          <a:prstGeom prst="rect">
            <a:avLst/>
          </a:prstGeom>
          <a:noFill/>
          <a:ln>
            <a:noFill/>
          </a:ln>
        </p:spPr>
        <p:txBody>
          <a:bodyPr spcFirstLastPara="1" wrap="square" lIns="91425" tIns="45700" rIns="91425" bIns="45700" anchor="t" anchorCtr="0">
            <a:noAutofit/>
          </a:bodyPr>
          <a:lstStyle/>
          <a:p>
            <a:pPr marL="457200" lvl="0" indent="-330200">
              <a:buClr>
                <a:schemeClr val="lt1"/>
              </a:buClr>
              <a:buSzPts val="1600"/>
              <a:buFont typeface="Lora"/>
              <a:buChar char="●"/>
            </a:pPr>
            <a:r>
              <a:rPr lang="en-US" sz="1600" dirty="0">
                <a:solidFill>
                  <a:schemeClr val="lt1"/>
                </a:solidFill>
                <a:latin typeface="Lora"/>
                <a:ea typeface="Lora"/>
                <a:cs typeface="Lora"/>
                <a:sym typeface="Lora"/>
              </a:rPr>
              <a:t>TBI patient population – bimodal, greatest risks in 0-4yrs age and 15 to 19 </a:t>
            </a:r>
            <a:r>
              <a:rPr lang="en-US" sz="1600" dirty="0" err="1">
                <a:solidFill>
                  <a:schemeClr val="lt1"/>
                </a:solidFill>
                <a:latin typeface="Lora"/>
                <a:ea typeface="Lora"/>
                <a:cs typeface="Lora"/>
                <a:sym typeface="Lora"/>
              </a:rPr>
              <a:t>yrs</a:t>
            </a:r>
            <a:r>
              <a:rPr lang="en-US" sz="1600" dirty="0">
                <a:solidFill>
                  <a:schemeClr val="lt1"/>
                </a:solidFill>
                <a:latin typeface="Lora"/>
                <a:ea typeface="Lora"/>
                <a:cs typeface="Lora"/>
                <a:sym typeface="Lora"/>
              </a:rPr>
              <a:t> age</a:t>
            </a:r>
          </a:p>
          <a:p>
            <a:pPr marL="457200" lvl="0" indent="-330200">
              <a:buClr>
                <a:schemeClr val="lt1"/>
              </a:buClr>
              <a:buSzPts val="1600"/>
              <a:buFont typeface="Lora"/>
              <a:buChar char="●"/>
            </a:pPr>
            <a:r>
              <a:rPr lang="en-US" sz="1600" dirty="0">
                <a:solidFill>
                  <a:schemeClr val="lt1"/>
                </a:solidFill>
                <a:latin typeface="Lora"/>
                <a:ea typeface="Lora"/>
                <a:cs typeface="Lora"/>
                <a:sym typeface="Lora"/>
              </a:rPr>
              <a:t>Falls in extremes of ages, MVCs in teenagers and young adults</a:t>
            </a:r>
          </a:p>
          <a:p>
            <a:pPr marL="457200" lvl="0" indent="-330200">
              <a:buClr>
                <a:schemeClr val="lt1"/>
              </a:buClr>
              <a:buSzPts val="1600"/>
              <a:buFont typeface="Lora"/>
              <a:buChar char="●"/>
            </a:pPr>
            <a:r>
              <a:rPr lang="en-US" sz="1600" dirty="0">
                <a:solidFill>
                  <a:schemeClr val="lt1"/>
                </a:solidFill>
                <a:latin typeface="Lora"/>
                <a:ea typeface="Lora"/>
                <a:cs typeface="Lora"/>
                <a:sym typeface="Lora"/>
              </a:rPr>
              <a:t>1.5x more in males than females</a:t>
            </a:r>
          </a:p>
        </p:txBody>
      </p:sp>
      <p:sp>
        <p:nvSpPr>
          <p:cNvPr id="37" name="Google Shape;37;p12"/>
          <p:cNvSpPr txBox="1"/>
          <p:nvPr/>
        </p:nvSpPr>
        <p:spPr>
          <a:xfrm>
            <a:off x="5556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i="0" u="none" strike="noStrike" cap="none" dirty="0">
                <a:solidFill>
                  <a:schemeClr val="lt1"/>
                </a:solidFill>
                <a:latin typeface="Helvetica Neue"/>
                <a:ea typeface="Helvetica Neue"/>
                <a:cs typeface="Helvetica Neue"/>
                <a:sym typeface="Helvetica Neue"/>
              </a:rPr>
              <a:t>TBI Population</a:t>
            </a:r>
            <a:endParaRPr sz="1519" b="1" i="0" u="none" strike="noStrike" cap="none" dirty="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207319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5"/>
        <p:cNvGrpSpPr/>
        <p:nvPr/>
      </p:nvGrpSpPr>
      <p:grpSpPr>
        <a:xfrm>
          <a:off x="0" y="0"/>
          <a:ext cx="0" cy="0"/>
          <a:chOff x="0" y="0"/>
          <a:chExt cx="0" cy="0"/>
        </a:xfrm>
      </p:grpSpPr>
      <p:sp>
        <p:nvSpPr>
          <p:cNvPr id="36" name="Google Shape;36;p12"/>
          <p:cNvSpPr txBox="1"/>
          <p:nvPr/>
        </p:nvSpPr>
        <p:spPr>
          <a:xfrm>
            <a:off x="555625" y="1350599"/>
            <a:ext cx="7235436" cy="3719400"/>
          </a:xfrm>
          <a:prstGeom prst="rect">
            <a:avLst/>
          </a:prstGeom>
          <a:noFill/>
          <a:ln>
            <a:noFill/>
          </a:ln>
        </p:spPr>
        <p:txBody>
          <a:bodyPr spcFirstLastPara="1" wrap="square" lIns="91425" tIns="45700" rIns="91425" bIns="45700" anchor="t" anchorCtr="0">
            <a:noAutofit/>
          </a:bodyPr>
          <a:lstStyle/>
          <a:p>
            <a:pPr marL="457200" lvl="0" indent="-330200">
              <a:buClr>
                <a:schemeClr val="lt1"/>
              </a:buClr>
              <a:buSzPts val="1600"/>
              <a:buFont typeface="Lora"/>
              <a:buChar char="●"/>
            </a:pPr>
            <a:r>
              <a:rPr lang="en-US" sz="1600" dirty="0">
                <a:solidFill>
                  <a:schemeClr val="lt1"/>
                </a:solidFill>
                <a:latin typeface="Lora"/>
                <a:ea typeface="Lora"/>
                <a:cs typeface="Lora"/>
                <a:sym typeface="Lora"/>
              </a:rPr>
              <a:t>Primary vs secondary</a:t>
            </a:r>
          </a:p>
          <a:p>
            <a:pPr marL="457200" lvl="0" indent="-330200">
              <a:buClr>
                <a:schemeClr val="lt1"/>
              </a:buClr>
              <a:buSzPts val="1600"/>
              <a:buFont typeface="Lora"/>
              <a:buChar char="●"/>
            </a:pPr>
            <a:r>
              <a:rPr lang="en-US" sz="1600" dirty="0">
                <a:solidFill>
                  <a:schemeClr val="lt1"/>
                </a:solidFill>
                <a:latin typeface="Lora"/>
                <a:ea typeface="Lora"/>
                <a:cs typeface="Lora"/>
                <a:sym typeface="Lora"/>
              </a:rPr>
              <a:t>-primary: result directly from the forces imparted at the time of the trauma and can include both focal disruptions of tissue and diffusely distributed damage</a:t>
            </a:r>
          </a:p>
          <a:p>
            <a:pPr marL="457200" lvl="0" indent="-330200">
              <a:buClr>
                <a:schemeClr val="lt1"/>
              </a:buClr>
              <a:buSzPts val="1600"/>
              <a:buFont typeface="Lora"/>
              <a:buChar char="●"/>
            </a:pPr>
            <a:r>
              <a:rPr lang="en-US" sz="1600" dirty="0">
                <a:solidFill>
                  <a:schemeClr val="lt1"/>
                </a:solidFill>
                <a:latin typeface="Lora"/>
                <a:ea typeface="Lora"/>
                <a:cs typeface="Lora"/>
                <a:sym typeface="Lora"/>
              </a:rPr>
              <a:t>-secondary: occurring subsequent to the initial impact. Ex: hypoxemia, seizures, ischemia, fever, hypoglycemia that can directly impact the brain’s ability to respond to the primary insult</a:t>
            </a:r>
          </a:p>
          <a:p>
            <a:pPr marL="457200" lvl="0" indent="-330200">
              <a:buClr>
                <a:schemeClr val="lt1"/>
              </a:buClr>
              <a:buSzPts val="1600"/>
              <a:buFont typeface="Lora"/>
              <a:buChar char="●"/>
            </a:pPr>
            <a:r>
              <a:rPr lang="en-US" sz="1600" dirty="0">
                <a:solidFill>
                  <a:schemeClr val="lt1"/>
                </a:solidFill>
                <a:latin typeface="Lora"/>
                <a:ea typeface="Lora"/>
                <a:cs typeface="Lora"/>
                <a:sym typeface="Lora"/>
              </a:rPr>
              <a:t>Brain injury is a dynamic process and will evolve over time. We cannot prevent the primary injury so </a:t>
            </a:r>
            <a:r>
              <a:rPr lang="en-US" sz="1600" b="1" dirty="0">
                <a:solidFill>
                  <a:schemeClr val="lt1"/>
                </a:solidFill>
                <a:latin typeface="Lora"/>
                <a:ea typeface="Lora"/>
                <a:cs typeface="Lora"/>
                <a:sym typeface="Lora"/>
              </a:rPr>
              <a:t>our goal as providers is to prevent secondary injury.</a:t>
            </a:r>
          </a:p>
        </p:txBody>
      </p:sp>
      <p:sp>
        <p:nvSpPr>
          <p:cNvPr id="37" name="Google Shape;37;p12"/>
          <p:cNvSpPr txBox="1"/>
          <p:nvPr/>
        </p:nvSpPr>
        <p:spPr>
          <a:xfrm>
            <a:off x="5556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i="0" u="none" strike="noStrike" cap="none" dirty="0">
                <a:solidFill>
                  <a:schemeClr val="lt1"/>
                </a:solidFill>
                <a:latin typeface="Helvetica Neue"/>
                <a:ea typeface="Helvetica Neue"/>
                <a:cs typeface="Helvetica Neue"/>
                <a:sym typeface="Helvetica Neue"/>
              </a:rPr>
              <a:t>How do we classify injury?</a:t>
            </a:r>
            <a:endParaRPr sz="1519" b="1" i="0" u="none" strike="noStrike" cap="none" dirty="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53068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2"/>
        <p:cNvGrpSpPr/>
        <p:nvPr/>
      </p:nvGrpSpPr>
      <p:grpSpPr>
        <a:xfrm>
          <a:off x="0" y="0"/>
          <a:ext cx="0" cy="0"/>
          <a:chOff x="0" y="0"/>
          <a:chExt cx="0" cy="0"/>
        </a:xfrm>
      </p:grpSpPr>
      <p:sp>
        <p:nvSpPr>
          <p:cNvPr id="43" name="Google Shape;43;p13"/>
          <p:cNvSpPr txBox="1"/>
          <p:nvPr/>
        </p:nvSpPr>
        <p:spPr>
          <a:xfrm>
            <a:off x="555625" y="921000"/>
            <a:ext cx="7712100" cy="4222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500" dirty="0">
              <a:solidFill>
                <a:srgbClr val="FFFFFF"/>
              </a:solidFill>
              <a:latin typeface="Lora"/>
              <a:ea typeface="Lora"/>
              <a:cs typeface="Lora"/>
              <a:sym typeface="Lora"/>
            </a:endParaRPr>
          </a:p>
          <a:p>
            <a:pPr marL="457200" lvl="0" indent="-323850" algn="l" rtl="0">
              <a:spcBef>
                <a:spcPts val="0"/>
              </a:spcBef>
              <a:spcAft>
                <a:spcPts val="0"/>
              </a:spcAft>
              <a:buClr>
                <a:srgbClr val="FFFFFF"/>
              </a:buClr>
              <a:buSzPts val="1500"/>
              <a:buFont typeface="Lora"/>
              <a:buChar char="●"/>
            </a:pPr>
            <a:r>
              <a:rPr lang="en-US" sz="1500" dirty="0">
                <a:solidFill>
                  <a:srgbClr val="FFFFFF"/>
                </a:solidFill>
                <a:latin typeface="Lora"/>
                <a:ea typeface="Lora"/>
                <a:cs typeface="Lora"/>
                <a:sym typeface="Lora"/>
              </a:rPr>
              <a:t>Closed vs penetrating injury</a:t>
            </a:r>
          </a:p>
          <a:p>
            <a:pPr marL="457200" lvl="0" indent="-323850" algn="l" rtl="0">
              <a:spcBef>
                <a:spcPts val="0"/>
              </a:spcBef>
              <a:spcAft>
                <a:spcPts val="0"/>
              </a:spcAft>
              <a:buClr>
                <a:srgbClr val="FFFFFF"/>
              </a:buClr>
              <a:buSzPts val="1500"/>
              <a:buFont typeface="Lora"/>
              <a:buChar char="●"/>
            </a:pPr>
            <a:r>
              <a:rPr lang="en-US" sz="1500" dirty="0">
                <a:solidFill>
                  <a:srgbClr val="FFFFFF"/>
                </a:solidFill>
                <a:latin typeface="Lora"/>
                <a:ea typeface="Lora"/>
                <a:cs typeface="Lora"/>
                <a:sym typeface="Lora"/>
              </a:rPr>
              <a:t>Diffuse axonal injury </a:t>
            </a:r>
          </a:p>
          <a:p>
            <a:pPr marL="457200" lvl="0" indent="-323850" algn="l" rtl="0">
              <a:spcBef>
                <a:spcPts val="0"/>
              </a:spcBef>
              <a:spcAft>
                <a:spcPts val="0"/>
              </a:spcAft>
              <a:buClr>
                <a:srgbClr val="FFFFFF"/>
              </a:buClr>
              <a:buSzPts val="1500"/>
              <a:buFont typeface="Lora"/>
              <a:buChar char="●"/>
            </a:pPr>
            <a:r>
              <a:rPr lang="en-US" sz="1500" b="0" i="0" u="none" strike="noStrike" cap="none" dirty="0">
                <a:solidFill>
                  <a:srgbClr val="FFFFFF"/>
                </a:solidFill>
                <a:latin typeface="Lora"/>
                <a:ea typeface="Lora"/>
                <a:cs typeface="Lora"/>
                <a:sym typeface="Lora"/>
              </a:rPr>
              <a:t>Blast injury</a:t>
            </a:r>
          </a:p>
          <a:p>
            <a:pPr marL="457200" lvl="0" indent="-323850" algn="l" rtl="0">
              <a:spcBef>
                <a:spcPts val="0"/>
              </a:spcBef>
              <a:spcAft>
                <a:spcPts val="0"/>
              </a:spcAft>
              <a:buClr>
                <a:srgbClr val="FFFFFF"/>
              </a:buClr>
              <a:buSzPts val="1500"/>
              <a:buFont typeface="Lora"/>
              <a:buChar char="●"/>
            </a:pPr>
            <a:r>
              <a:rPr lang="en-US" sz="1500" dirty="0">
                <a:solidFill>
                  <a:srgbClr val="FFFFFF"/>
                </a:solidFill>
                <a:latin typeface="Lora"/>
                <a:ea typeface="Lora"/>
                <a:cs typeface="Lora"/>
                <a:sym typeface="Lora"/>
              </a:rPr>
              <a:t>Concussion</a:t>
            </a:r>
          </a:p>
          <a:p>
            <a:pPr marL="457200" lvl="0" indent="-323850" algn="l" rtl="0">
              <a:spcBef>
                <a:spcPts val="0"/>
              </a:spcBef>
              <a:spcAft>
                <a:spcPts val="0"/>
              </a:spcAft>
              <a:buClr>
                <a:srgbClr val="FFFFFF"/>
              </a:buClr>
              <a:buSzPts val="1500"/>
              <a:buFont typeface="Lora"/>
              <a:buChar char="●"/>
            </a:pPr>
            <a:r>
              <a:rPr lang="en-US" sz="1500" b="0" i="0" u="none" strike="noStrike" cap="none" dirty="0">
                <a:solidFill>
                  <a:srgbClr val="FFFFFF"/>
                </a:solidFill>
                <a:latin typeface="Lora"/>
                <a:ea typeface="Lora"/>
                <a:cs typeface="Lora"/>
                <a:sym typeface="Lora"/>
              </a:rPr>
              <a:t>Abusive head trauma</a:t>
            </a:r>
          </a:p>
          <a:p>
            <a:pPr marL="457200" lvl="0" indent="-323850" algn="l" rtl="0">
              <a:spcBef>
                <a:spcPts val="0"/>
              </a:spcBef>
              <a:spcAft>
                <a:spcPts val="0"/>
              </a:spcAft>
              <a:buClr>
                <a:srgbClr val="FFFFFF"/>
              </a:buClr>
              <a:buSzPts val="1500"/>
              <a:buFont typeface="Lora"/>
              <a:buChar char="●"/>
            </a:pPr>
            <a:r>
              <a:rPr lang="en-US" sz="1500" dirty="0">
                <a:solidFill>
                  <a:srgbClr val="FFFFFF"/>
                </a:solidFill>
                <a:latin typeface="Lora"/>
                <a:ea typeface="Lora"/>
                <a:cs typeface="Lora"/>
                <a:sym typeface="Lora"/>
              </a:rPr>
              <a:t>Skull fractures</a:t>
            </a:r>
          </a:p>
          <a:p>
            <a:pPr marL="457200" lvl="0" indent="-323850" algn="l" rtl="0">
              <a:spcBef>
                <a:spcPts val="0"/>
              </a:spcBef>
              <a:spcAft>
                <a:spcPts val="0"/>
              </a:spcAft>
              <a:buClr>
                <a:srgbClr val="FFFFFF"/>
              </a:buClr>
              <a:buSzPts val="1500"/>
              <a:buFont typeface="Lora"/>
              <a:buChar char="●"/>
            </a:pPr>
            <a:r>
              <a:rPr lang="en-US" sz="1500" dirty="0">
                <a:solidFill>
                  <a:srgbClr val="FFFFFF"/>
                </a:solidFill>
                <a:latin typeface="Lora"/>
                <a:ea typeface="Lora"/>
                <a:cs typeface="Lora"/>
                <a:sym typeface="Lora"/>
              </a:rPr>
              <a:t>Epidural hematoma</a:t>
            </a:r>
          </a:p>
          <a:p>
            <a:pPr marL="457200" lvl="0" indent="-323850" algn="l" rtl="0">
              <a:spcBef>
                <a:spcPts val="0"/>
              </a:spcBef>
              <a:spcAft>
                <a:spcPts val="0"/>
              </a:spcAft>
              <a:buClr>
                <a:srgbClr val="FFFFFF"/>
              </a:buClr>
              <a:buSzPts val="1500"/>
              <a:buFont typeface="Lora"/>
              <a:buChar char="●"/>
            </a:pPr>
            <a:r>
              <a:rPr lang="en-US" sz="1500" dirty="0">
                <a:solidFill>
                  <a:srgbClr val="FFFFFF"/>
                </a:solidFill>
                <a:latin typeface="Lora"/>
                <a:ea typeface="Lora"/>
                <a:cs typeface="Lora"/>
                <a:sym typeface="Lora"/>
              </a:rPr>
              <a:t>Subdural hematoma</a:t>
            </a:r>
          </a:p>
          <a:p>
            <a:pPr marL="457200" lvl="0" indent="-323850" algn="l" rtl="0">
              <a:spcBef>
                <a:spcPts val="0"/>
              </a:spcBef>
              <a:spcAft>
                <a:spcPts val="0"/>
              </a:spcAft>
              <a:buClr>
                <a:srgbClr val="FFFFFF"/>
              </a:buClr>
              <a:buSzPts val="1500"/>
              <a:buFont typeface="Lora"/>
              <a:buChar char="●"/>
            </a:pPr>
            <a:r>
              <a:rPr lang="en-US" sz="1500" dirty="0">
                <a:solidFill>
                  <a:srgbClr val="FFFFFF"/>
                </a:solidFill>
                <a:latin typeface="Lora"/>
                <a:ea typeface="Lora"/>
                <a:cs typeface="Lora"/>
                <a:sym typeface="Lora"/>
              </a:rPr>
              <a:t>Intracerebral hematoma and contusion</a:t>
            </a:r>
          </a:p>
          <a:p>
            <a:pPr marL="457200" lvl="0" indent="-323850" algn="l" rtl="0">
              <a:spcBef>
                <a:spcPts val="0"/>
              </a:spcBef>
              <a:spcAft>
                <a:spcPts val="0"/>
              </a:spcAft>
              <a:buClr>
                <a:srgbClr val="FFFFFF"/>
              </a:buClr>
              <a:buSzPts val="1500"/>
              <a:buFont typeface="Lora"/>
              <a:buChar char="●"/>
            </a:pPr>
            <a:r>
              <a:rPr lang="en-US" sz="1500" dirty="0">
                <a:solidFill>
                  <a:srgbClr val="FFFFFF"/>
                </a:solidFill>
                <a:latin typeface="Lora"/>
                <a:ea typeface="Lora"/>
                <a:cs typeface="Lora"/>
                <a:sym typeface="Lora"/>
              </a:rPr>
              <a:t>Subarachnoid hemorrhage</a:t>
            </a:r>
          </a:p>
          <a:p>
            <a:pPr marL="457200" lvl="0" indent="-323850" algn="l" rtl="0">
              <a:spcBef>
                <a:spcPts val="0"/>
              </a:spcBef>
              <a:spcAft>
                <a:spcPts val="0"/>
              </a:spcAft>
              <a:buClr>
                <a:srgbClr val="FFFFFF"/>
              </a:buClr>
              <a:buSzPts val="1500"/>
              <a:buFont typeface="Lora"/>
              <a:buChar char="●"/>
            </a:pPr>
            <a:r>
              <a:rPr lang="en-US" sz="1500" dirty="0">
                <a:solidFill>
                  <a:srgbClr val="FFFFFF"/>
                </a:solidFill>
                <a:latin typeface="Lora"/>
                <a:ea typeface="Lora"/>
                <a:cs typeface="Lora"/>
                <a:sym typeface="Lora"/>
              </a:rPr>
              <a:t>Vascular injury</a:t>
            </a:r>
          </a:p>
          <a:p>
            <a:pPr marL="457200" lvl="0" indent="-323850" algn="l" rtl="0">
              <a:spcBef>
                <a:spcPts val="0"/>
              </a:spcBef>
              <a:spcAft>
                <a:spcPts val="0"/>
              </a:spcAft>
              <a:buClr>
                <a:srgbClr val="FFFFFF"/>
              </a:buClr>
              <a:buSzPts val="1500"/>
              <a:buFont typeface="Lora"/>
              <a:buChar char="●"/>
            </a:pPr>
            <a:endParaRPr sz="1500" b="0" i="0" u="none" strike="noStrike" cap="none" dirty="0">
              <a:solidFill>
                <a:srgbClr val="FFFFFF"/>
              </a:solidFill>
              <a:latin typeface="Lora"/>
              <a:ea typeface="Lora"/>
              <a:cs typeface="Lora"/>
              <a:sym typeface="Lora"/>
            </a:endParaRPr>
          </a:p>
        </p:txBody>
      </p:sp>
      <p:sp>
        <p:nvSpPr>
          <p:cNvPr id="44" name="Google Shape;44;p13"/>
          <p:cNvSpPr txBox="1"/>
          <p:nvPr/>
        </p:nvSpPr>
        <p:spPr>
          <a:xfrm>
            <a:off x="5556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dirty="0">
                <a:solidFill>
                  <a:schemeClr val="lt1"/>
                </a:solidFill>
                <a:latin typeface="Helvetica Neue"/>
                <a:ea typeface="Helvetica Neue"/>
                <a:cs typeface="Helvetica Neue"/>
                <a:sym typeface="Helvetica Neue"/>
              </a:rPr>
              <a:t>Types of Injuries:</a:t>
            </a:r>
            <a:endParaRPr sz="1519" b="1" i="0" u="none" strike="noStrike" cap="none" dirty="0">
              <a:solidFill>
                <a:schemeClr val="lt1"/>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Google Shape;50;p14"/>
          <p:cNvSpPr txBox="1"/>
          <p:nvPr/>
        </p:nvSpPr>
        <p:spPr>
          <a:xfrm>
            <a:off x="540384" y="1164243"/>
            <a:ext cx="7712100" cy="4403700"/>
          </a:xfrm>
          <a:prstGeom prst="rect">
            <a:avLst/>
          </a:prstGeom>
          <a:noFill/>
          <a:ln>
            <a:noFill/>
          </a:ln>
        </p:spPr>
        <p:txBody>
          <a:bodyPr spcFirstLastPara="1" wrap="square" lIns="91425" tIns="45700" rIns="91425" bIns="45700" anchor="t" anchorCtr="0">
            <a:noAutofit/>
          </a:bodyPr>
          <a:lstStyle/>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Closed injuries – overlying scalp remains intact</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Penetrating injuries – </a:t>
            </a:r>
            <a:r>
              <a:rPr lang="en-US" sz="1500" dirty="0" err="1">
                <a:solidFill>
                  <a:schemeClr val="lt1"/>
                </a:solidFill>
                <a:latin typeface="Lora"/>
                <a:ea typeface="Lora"/>
                <a:cs typeface="Lora"/>
                <a:sym typeface="Lora"/>
              </a:rPr>
              <a:t>nonmissile</a:t>
            </a:r>
            <a:r>
              <a:rPr lang="en-US" sz="1500" dirty="0">
                <a:solidFill>
                  <a:schemeClr val="lt1"/>
                </a:solidFill>
                <a:latin typeface="Lora"/>
                <a:ea typeface="Lora"/>
                <a:cs typeface="Lora"/>
                <a:sym typeface="Lora"/>
              </a:rPr>
              <a:t> (knives, arrows, darts, ice picks) – if patient still has object embedded, stabilize it and do not remove it (only remove in the operating room); missile (usually divided into high (750-1000m/s, hunting rifles, military weapons) and low velocity (200-500 m/s, handguns))</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Try to not label wounds as entry and exit until workup is done/all information is obtained, if still unsure do not label </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Scalp can bleed profusely – stop the bleed! Sutures, staples, compressive dressings</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Consider CTA in addition to plain non con CT to further evaluate vasculature but do not delay care in obtaining this study</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Secondary injuries can include edema, blossoming of contusions, DIC, hemorrhage from vessel disruption, ischemia, infarction, herniation </a:t>
            </a:r>
          </a:p>
        </p:txBody>
      </p:sp>
      <p:sp>
        <p:nvSpPr>
          <p:cNvPr id="51" name="Google Shape;51;p14"/>
          <p:cNvSpPr txBox="1"/>
          <p:nvPr/>
        </p:nvSpPr>
        <p:spPr>
          <a:xfrm>
            <a:off x="6318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i="0" u="none" strike="noStrike" cap="none" dirty="0">
                <a:solidFill>
                  <a:schemeClr val="lt1"/>
                </a:solidFill>
                <a:latin typeface="Helvetica Neue"/>
                <a:ea typeface="Helvetica Neue"/>
                <a:cs typeface="Helvetica Neue"/>
                <a:sym typeface="Helvetica Neue"/>
              </a:rPr>
              <a:t>Closed vs Penetrating Injuries</a:t>
            </a:r>
            <a:endParaRPr sz="1519" b="1" i="0" u="none" strike="noStrike" cap="none" dirty="0">
              <a:solidFill>
                <a:schemeClr val="lt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Google Shape;50;p14"/>
          <p:cNvSpPr txBox="1"/>
          <p:nvPr/>
        </p:nvSpPr>
        <p:spPr>
          <a:xfrm>
            <a:off x="555625" y="968300"/>
            <a:ext cx="3258729" cy="4403700"/>
          </a:xfrm>
          <a:prstGeom prst="rect">
            <a:avLst/>
          </a:prstGeom>
          <a:noFill/>
          <a:ln>
            <a:noFill/>
          </a:ln>
        </p:spPr>
        <p:txBody>
          <a:bodyPr spcFirstLastPara="1" wrap="square" lIns="91425" tIns="45700" rIns="91425" bIns="45700" anchor="t" anchorCtr="0">
            <a:noAutofit/>
          </a:bodyPr>
          <a:lstStyle/>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Axonal injury caused largely by rotational forces, do not have to have direct impact to the head to occur, can result from rapid acceleration or deceleration  </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Usually occurs over 6-12 hours post injury </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Better evaluated by MRI than CT – lesions at gray/white matter interface</a:t>
            </a: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Prognosis worsens with the amount of lesions, or as depth goes towards the brainstem</a:t>
            </a:r>
          </a:p>
        </p:txBody>
      </p:sp>
      <p:sp>
        <p:nvSpPr>
          <p:cNvPr id="51" name="Google Shape;51;p14"/>
          <p:cNvSpPr txBox="1"/>
          <p:nvPr/>
        </p:nvSpPr>
        <p:spPr>
          <a:xfrm>
            <a:off x="6318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i="0" u="none" strike="noStrike" cap="none" dirty="0">
                <a:solidFill>
                  <a:schemeClr val="lt1"/>
                </a:solidFill>
                <a:latin typeface="Helvetica Neue"/>
                <a:ea typeface="Helvetica Neue"/>
                <a:cs typeface="Helvetica Neue"/>
                <a:sym typeface="Helvetica Neue"/>
              </a:rPr>
              <a:t>Diffuse Axonal Injury (DAI)</a:t>
            </a:r>
            <a:endParaRPr sz="1519" b="1" i="0" u="none" strike="noStrike" cap="none" dirty="0">
              <a:solidFill>
                <a:schemeClr val="lt1"/>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88D5B351-49FC-7B41-A601-BFB10235ED0D}"/>
              </a:ext>
            </a:extLst>
          </p:cNvPr>
          <p:cNvPicPr>
            <a:picLocks noChangeAspect="1"/>
          </p:cNvPicPr>
          <p:nvPr/>
        </p:nvPicPr>
        <p:blipFill>
          <a:blip r:embed="rId4"/>
          <a:stretch>
            <a:fillRect/>
          </a:stretch>
        </p:blipFill>
        <p:spPr>
          <a:xfrm>
            <a:off x="4781695" y="814773"/>
            <a:ext cx="4127174" cy="4103922"/>
          </a:xfrm>
          <a:prstGeom prst="rect">
            <a:avLst/>
          </a:prstGeom>
        </p:spPr>
      </p:pic>
    </p:spTree>
    <p:extLst>
      <p:ext uri="{BB962C8B-B14F-4D97-AF65-F5344CB8AC3E}">
        <p14:creationId xmlns:p14="http://schemas.microsoft.com/office/powerpoint/2010/main" val="3599226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Google Shape;50;p14"/>
          <p:cNvSpPr txBox="1"/>
          <p:nvPr/>
        </p:nvSpPr>
        <p:spPr>
          <a:xfrm>
            <a:off x="555625" y="968300"/>
            <a:ext cx="7712100" cy="4403700"/>
          </a:xfrm>
          <a:prstGeom prst="rect">
            <a:avLst/>
          </a:prstGeom>
          <a:noFill/>
          <a:ln>
            <a:noFill/>
          </a:ln>
        </p:spPr>
        <p:txBody>
          <a:bodyPr spcFirstLastPara="1" wrap="square" lIns="91425" tIns="45700" rIns="91425" bIns="45700" anchor="t" anchorCtr="0">
            <a:noAutofit/>
          </a:bodyPr>
          <a:lstStyle/>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Primary blast injury – due to overpressure, occurs in air filled organs (lungs, bowel, middle ear)</a:t>
            </a:r>
          </a:p>
          <a:p>
            <a:pPr marL="133350" lvl="0" algn="l" rtl="0">
              <a:spcBef>
                <a:spcPts val="0"/>
              </a:spcBef>
              <a:spcAft>
                <a:spcPts val="0"/>
              </a:spcAft>
              <a:buClr>
                <a:schemeClr val="lt1"/>
              </a:buClr>
              <a:buSzPts val="1500"/>
            </a:pPr>
            <a:endParaRPr lang="en-US" sz="1500" dirty="0">
              <a:solidFill>
                <a:schemeClr val="lt1"/>
              </a:solidFill>
              <a:latin typeface="Lora"/>
              <a:ea typeface="Lora"/>
              <a:cs typeface="Lora"/>
              <a:sym typeface="Lora"/>
            </a:endParaRP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Secondary blast injury – penetration of objects that are from an explosion </a:t>
            </a:r>
          </a:p>
          <a:p>
            <a:pPr marL="133350" lvl="0" algn="l" rtl="0">
              <a:spcBef>
                <a:spcPts val="0"/>
              </a:spcBef>
              <a:spcAft>
                <a:spcPts val="0"/>
              </a:spcAft>
              <a:buClr>
                <a:schemeClr val="lt1"/>
              </a:buClr>
              <a:buSzPts val="1500"/>
            </a:pPr>
            <a:endParaRPr lang="en-US" sz="1500" dirty="0">
              <a:solidFill>
                <a:schemeClr val="lt1"/>
              </a:solidFill>
              <a:latin typeface="Lora"/>
              <a:ea typeface="Lora"/>
              <a:cs typeface="Lora"/>
              <a:sym typeface="Lora"/>
            </a:endParaRP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Tertiary blast injury – results from patient being thrown and striking the ground/object</a:t>
            </a:r>
          </a:p>
          <a:p>
            <a:pPr marL="133350" lvl="0" algn="l" rtl="0">
              <a:spcBef>
                <a:spcPts val="0"/>
              </a:spcBef>
              <a:spcAft>
                <a:spcPts val="0"/>
              </a:spcAft>
              <a:buClr>
                <a:schemeClr val="lt1"/>
              </a:buClr>
              <a:buSzPts val="1500"/>
            </a:pPr>
            <a:endParaRPr lang="en-US" sz="1500" dirty="0">
              <a:solidFill>
                <a:schemeClr val="lt1"/>
              </a:solidFill>
              <a:latin typeface="Lora"/>
              <a:ea typeface="Lora"/>
              <a:cs typeface="Lora"/>
              <a:sym typeface="Lora"/>
            </a:endParaRPr>
          </a:p>
          <a:p>
            <a:pPr marL="457200" lvl="0" indent="-323850" algn="l" rtl="0">
              <a:spcBef>
                <a:spcPts val="0"/>
              </a:spcBef>
              <a:spcAft>
                <a:spcPts val="0"/>
              </a:spcAft>
              <a:buClr>
                <a:schemeClr val="lt1"/>
              </a:buClr>
              <a:buSzPts val="1500"/>
              <a:buFont typeface="Lora"/>
              <a:buChar char="●"/>
            </a:pPr>
            <a:r>
              <a:rPr lang="en-US" sz="1500" dirty="0">
                <a:solidFill>
                  <a:schemeClr val="lt1"/>
                </a:solidFill>
                <a:latin typeface="Lora"/>
                <a:ea typeface="Lora"/>
                <a:cs typeface="Lora"/>
                <a:sym typeface="Lora"/>
              </a:rPr>
              <a:t>Quaternary blast injury – includes additional factors such as heat, toxic fumes, inhalational injury, hypoxia</a:t>
            </a:r>
          </a:p>
        </p:txBody>
      </p:sp>
      <p:sp>
        <p:nvSpPr>
          <p:cNvPr id="51" name="Google Shape;51;p14"/>
          <p:cNvSpPr txBox="1"/>
          <p:nvPr/>
        </p:nvSpPr>
        <p:spPr>
          <a:xfrm>
            <a:off x="631825" y="99273"/>
            <a:ext cx="4807800" cy="715500"/>
          </a:xfrm>
          <a:prstGeom prst="rect">
            <a:avLst/>
          </a:prstGeom>
          <a:no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1519"/>
              <a:buFont typeface="Arial"/>
              <a:buNone/>
            </a:pPr>
            <a:r>
              <a:rPr lang="en-US" sz="1519" b="1" i="0" u="none" strike="noStrike" cap="none" dirty="0">
                <a:solidFill>
                  <a:schemeClr val="lt1"/>
                </a:solidFill>
                <a:latin typeface="Helvetica Neue"/>
                <a:ea typeface="Helvetica Neue"/>
                <a:cs typeface="Helvetica Neue"/>
                <a:sym typeface="Helvetica Neue"/>
              </a:rPr>
              <a:t>Blast Injury</a:t>
            </a:r>
            <a:endParaRPr sz="1519" b="1" i="0" u="none" strike="noStrike" cap="none" dirty="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085344087"/>
      </p:ext>
    </p:extLst>
  </p:cSld>
  <p:clrMapOvr>
    <a:masterClrMapping/>
  </p:clrMapOvr>
</p:sld>
</file>

<file path=ppt/theme/theme1.xml><?xml version="1.0" encoding="utf-8"?>
<a:theme xmlns:a="http://schemas.openxmlformats.org/drawingml/2006/main" name="SON-HSC_PPT">
  <a:themeElements>
    <a:clrScheme name="SON-HSC_PPT 1">
      <a:dk1>
        <a:srgbClr val="000000"/>
      </a:dk1>
      <a:lt1>
        <a:srgbClr val="FFFFFF"/>
      </a:lt1>
      <a:dk2>
        <a:srgbClr val="000000"/>
      </a:dk2>
      <a:lt2>
        <a:srgbClr val="808080"/>
      </a:lt2>
      <a:accent1>
        <a:srgbClr val="052D74"/>
      </a:accent1>
      <a:accent2>
        <a:srgbClr val="557DB9"/>
      </a:accent2>
      <a:accent3>
        <a:srgbClr val="FFFFFF"/>
      </a:accent3>
      <a:accent4>
        <a:srgbClr val="000000"/>
      </a:accent4>
      <a:accent5>
        <a:srgbClr val="AAADBC"/>
      </a:accent5>
      <a:accent6>
        <a:srgbClr val="4C71A7"/>
      </a:accent6>
      <a:hlink>
        <a:srgbClr val="286556"/>
      </a:hlink>
      <a:folHlink>
        <a:srgbClr val="28A57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N101521" id="{DB6D2B0E-24A2-8045-A841-509481608CD5}" vid="{26081399-FA3A-8E4B-B546-75A8B8CBA30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SON-HSC_PPT</Template>
  <TotalTime>17649</TotalTime>
  <Words>2824</Words>
  <Application>Microsoft Macintosh PowerPoint</Application>
  <PresentationFormat>On-screen Show (16:9)</PresentationFormat>
  <Paragraphs>302</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EB Garamond</vt:lpstr>
      <vt:lpstr>Lora</vt:lpstr>
      <vt:lpstr>Helvetica Neue</vt:lpstr>
      <vt:lpstr>SON-HSC_PPT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Burton</dc:creator>
  <cp:lastModifiedBy>Erin Burton</cp:lastModifiedBy>
  <cp:revision>33</cp:revision>
  <dcterms:created xsi:type="dcterms:W3CDTF">2023-09-24T15:20:56Z</dcterms:created>
  <dcterms:modified xsi:type="dcterms:W3CDTF">2023-10-06T21:30:49Z</dcterms:modified>
</cp:coreProperties>
</file>