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49"/>
    <a:srgbClr val="990000"/>
    <a:srgbClr val="9F0100"/>
    <a:srgbClr val="F46946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3" autoAdjust="0"/>
    <p:restoredTop sz="94653"/>
  </p:normalViewPr>
  <p:slideViewPr>
    <p:cSldViewPr snapToGrid="0">
      <p:cViewPr>
        <p:scale>
          <a:sx n="106" d="100"/>
          <a:sy n="106" d="100"/>
        </p:scale>
        <p:origin x="6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1800" baseline="0">
                <a:latin typeface="Calibri" panose="020F0502020204030204" pitchFamily="34" charset="0"/>
                <a:cs typeface="Calibri" panose="020F0502020204030204" pitchFamily="34" charset="0"/>
              </a:rPr>
              <a:t> Paso's elderly growth rate in 5 years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Percent Increase in 5 years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16-4242-86A6-98C807974C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16-4242-86A6-98C807974C84}"/>
              </c:ext>
            </c:extLst>
          </c:dPt>
          <c:cat>
            <c:strRef>
              <c:f>'[Chart in Microsoft PowerPoint]Sheet1'!$A$2:$A$5</c:f>
              <c:strCache>
                <c:ptCount val="4"/>
                <c:pt idx="0">
                  <c:v>60-64 year olds</c:v>
                </c:pt>
                <c:pt idx="1">
                  <c:v>65-69 year olds</c:v>
                </c:pt>
                <c:pt idx="2">
                  <c:v>70-74 year olds</c:v>
                </c:pt>
                <c:pt idx="3">
                  <c:v>75-79 year olds</c:v>
                </c:pt>
              </c:strCache>
            </c:strRef>
          </c:cat>
          <c:val>
            <c:numRef>
              <c:f>'[Chart in Microsoft PowerPoint]Sheet1'!$B$2:$B$5</c:f>
              <c:numCache>
                <c:formatCode>0.00%</c:formatCode>
                <c:ptCount val="4"/>
                <c:pt idx="0">
                  <c:v>0.13300000000000001</c:v>
                </c:pt>
                <c:pt idx="1">
                  <c:v>0.159</c:v>
                </c:pt>
                <c:pt idx="2">
                  <c:v>0.29599999999999999</c:v>
                </c:pt>
                <c:pt idx="3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16-4242-86A6-98C807974C84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PowerPoint]Sheet1'!$A$2:$A$5</c:f>
              <c:strCache>
                <c:ptCount val="4"/>
                <c:pt idx="0">
                  <c:v>60-64 year olds</c:v>
                </c:pt>
                <c:pt idx="1">
                  <c:v>65-69 year olds</c:v>
                </c:pt>
                <c:pt idx="2">
                  <c:v>70-74 year olds</c:v>
                </c:pt>
                <c:pt idx="3">
                  <c:v>75-79 year olds</c:v>
                </c:pt>
              </c:strCache>
            </c:strRef>
          </c:cat>
          <c:val>
            <c:numRef>
              <c:f>'[Chart in Microsoft PowerPoint]Sheet1'!$C$2:$C$5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4316-4242-86A6-98C807974C84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PowerPoint]Sheet1'!$A$2:$A$5</c:f>
              <c:strCache>
                <c:ptCount val="4"/>
                <c:pt idx="0">
                  <c:v>60-64 year olds</c:v>
                </c:pt>
                <c:pt idx="1">
                  <c:v>65-69 year olds</c:v>
                </c:pt>
                <c:pt idx="2">
                  <c:v>70-74 year olds</c:v>
                </c:pt>
                <c:pt idx="3">
                  <c:v>75-79 year olds</c:v>
                </c:pt>
              </c:strCache>
            </c:strRef>
          </c:cat>
          <c:val>
            <c:numRef>
              <c:f>'[Chart in Microsoft PowerPoint]Sheet1'!$D$2:$D$5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4316-4242-86A6-98C807974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7800368"/>
        <c:axId val="737802080"/>
      </c:barChart>
      <c:catAx>
        <c:axId val="73780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802080"/>
        <c:crosses val="autoZero"/>
        <c:auto val="1"/>
        <c:lblAlgn val="ctr"/>
        <c:lblOffset val="100"/>
        <c:noMultiLvlLbl val="0"/>
      </c:catAx>
      <c:valAx>
        <c:axId val="73780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80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BE82-CA5B-E94B-B5D5-3100B8138592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09912-89FC-A047-ABA9-6DD819296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5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nchs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/articles/PMC3010729/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09912-89FC-A047-ABA9-6DD8192969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Fear of Injury as a Barrier to Exercise: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- Source: Keogh, J. W. L., &amp;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Winwood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P. W. (2017). The Epidemiology of Injuries Across the Weight-Training Sports. Sports Medicine, 47(3), 479–501. [Link](https://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link.springer.com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/article/10.1007/s40279-016-0575-0)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- This study provides insights into injury rates across various weight-training sports, highlighting the lower risk compared to other activities.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Injury Rates in Weight Training vs. Other Sports: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- Source: van Gent, R. N.,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Siem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D., van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Middelkoop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M., van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A. G.,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Bierma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-Zeinstra, S. M. A., &amp;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B. W. (2007). Incidence and Determinants of Lower Extremity Running Injuries in Long Distance Runners: A Systematic Review. British Journal of Sports Medicine, 41(8), 469-480. [Link](https://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bjsm.bmj.com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/content/41/8/469)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- This source compares injury rates in running, providing context for the relative safety of weight training.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Addressing Exercise Fears in Healthcare: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- Source: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Sallis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R. E. (2009). Exercise is medicine and physicians need to prescribe it! British Journal of Sports Medicine, 43(1), 3-4. [Link](https://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bjsm.bmj.com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/content/43/1/3)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- Although not directly related to the fear of injury, this article emphasizes the role of healthcare professionals in prescribing exercise as a means to overcome barriers to participation.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09912-89FC-A047-ABA9-6DD8192969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 Citations: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For effectiveness of physical activity counseling: https://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www.bmj.com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/content/344/bmj.e1389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For comparison with smoking cessation counseling: https://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pubmed.ncbi.nlm.nih.gov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/18425860/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09912-89FC-A047-ABA9-6DD8192969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09912-89FC-A047-ABA9-6DD8192969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09912-89FC-A047-ABA9-6DD8192969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3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BE29CF-7C93-0F96-DC9D-672A3213C450}"/>
              </a:ext>
            </a:extLst>
          </p:cNvPr>
          <p:cNvSpPr/>
          <p:nvPr/>
        </p:nvSpPr>
        <p:spPr>
          <a:xfrm>
            <a:off x="-228600" y="-288758"/>
            <a:ext cx="12849726" cy="8145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15874" y="1345235"/>
            <a:ext cx="795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Enhancing strength training participation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6290-24BC-EDFA-55C5-401FBDE339AE}"/>
              </a:ext>
            </a:extLst>
          </p:cNvPr>
          <p:cNvSpPr txBox="1"/>
          <p:nvPr/>
        </p:nvSpPr>
        <p:spPr>
          <a:xfrm>
            <a:off x="15874" y="2068098"/>
            <a:ext cx="10573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Current trends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Texas and demographic changes in El Paso underline the need for weight bearing exercise prescription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 all, especially the elderly.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-Addressing barriers and cultural disparities is crucial for enhancing exercise participation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-Clinicians play a vital role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-Beyond immediate barriers, exploring nuanced challenges like integrating exercise promotion into healthcare, overcoming educational gaps in medical training, and improving exercise prescription accuracy are essential.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-Let's commit to raising awareness and educating both clinicians and patients about the life-enhancing benefits of regular strength training!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80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4997397" y="3429000"/>
            <a:ext cx="219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91384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BE29CF-7C93-0F96-DC9D-672A3213C450}"/>
              </a:ext>
            </a:extLst>
          </p:cNvPr>
          <p:cNvSpPr/>
          <p:nvPr/>
        </p:nvSpPr>
        <p:spPr>
          <a:xfrm>
            <a:off x="-228600" y="-288758"/>
            <a:ext cx="12849726" cy="8145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2nd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8000" y="3495524"/>
            <a:ext cx="489615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ffectLst/>
                <a:latin typeface="+mj-lt"/>
              </a:rPr>
              <a:t>Cultural Disparities in Strength Training Participation in the Aging West Texas Population </a:t>
            </a:r>
          </a:p>
          <a:p>
            <a:endParaRPr lang="en-US" sz="4800" b="1" dirty="0">
              <a:latin typeface="Calibri"/>
              <a:ea typeface="Source Sans Pro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999" y="4414761"/>
            <a:ext cx="489615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Calibri"/>
                <a:ea typeface="Source Sans Pro Black"/>
                <a:cs typeface="Calibri"/>
              </a:rPr>
              <a:t>Sebastian Muncrief-Saldivar, Medical Student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998" y="4497217"/>
            <a:ext cx="4655816" cy="1137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DISCLOSURES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237A0-F1E8-00B0-EAD4-4D33552628DB}"/>
              </a:ext>
            </a:extLst>
          </p:cNvPr>
          <p:cNvSpPr txBox="1"/>
          <p:nvPr/>
        </p:nvSpPr>
        <p:spPr>
          <a:xfrm>
            <a:off x="4077090" y="3105834"/>
            <a:ext cx="377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15874" y="1345235"/>
            <a:ext cx="9985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Introduction to exercise participation trends in Texas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9F664-54F9-20B6-1891-3B8E340B6712}"/>
              </a:ext>
            </a:extLst>
          </p:cNvPr>
          <p:cNvSpPr txBox="1"/>
          <p:nvPr/>
        </p:nvSpPr>
        <p:spPr>
          <a:xfrm>
            <a:off x="347651" y="5416283"/>
            <a:ext cx="10621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- Less than 20% of Texans meet both aerobic and resistance training guidelines.</a:t>
            </a:r>
            <a:endParaRPr lang="en-US" sz="2400" b="0" dirty="0">
              <a:effectLst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- With age, adherence to these guidelines decreases, though aerobic activity sees relatively better participation.</a:t>
            </a:r>
            <a:endParaRPr lang="en-US" sz="2400" b="0" dirty="0">
              <a:effectLst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F5EC8-B611-56AF-68DB-438B10358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51" y="2029832"/>
            <a:ext cx="11298012" cy="33467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714BC7-F79B-44C2-E6A2-74C5C2E361C8}"/>
              </a:ext>
            </a:extLst>
          </p:cNvPr>
          <p:cNvSpPr/>
          <p:nvPr/>
        </p:nvSpPr>
        <p:spPr>
          <a:xfrm>
            <a:off x="8022566" y="4226943"/>
            <a:ext cx="353683" cy="2483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3AFF82-A6F4-2FCB-C66B-E3BA964825E0}"/>
              </a:ext>
            </a:extLst>
          </p:cNvPr>
          <p:cNvSpPr/>
          <p:nvPr/>
        </p:nvSpPr>
        <p:spPr>
          <a:xfrm>
            <a:off x="10291313" y="4865298"/>
            <a:ext cx="284672" cy="2846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7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15874" y="1345235"/>
            <a:ext cx="671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Demographic Challenges in El Paso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6290-24BC-EDFA-55C5-401FBDE339AE}"/>
              </a:ext>
            </a:extLst>
          </p:cNvPr>
          <p:cNvSpPr txBox="1"/>
          <p:nvPr/>
        </p:nvSpPr>
        <p:spPr>
          <a:xfrm>
            <a:off x="15874" y="2068098"/>
            <a:ext cx="1057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7B9E07-655B-A5BD-6A58-699B9E021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114216"/>
              </p:ext>
            </p:extLst>
          </p:nvPr>
        </p:nvGraphicFramePr>
        <p:xfrm>
          <a:off x="970838" y="2335141"/>
          <a:ext cx="5125162" cy="324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6B6B0B-111B-A209-0FE8-7D8785885604}"/>
              </a:ext>
            </a:extLst>
          </p:cNvPr>
          <p:cNvSpPr txBox="1"/>
          <p:nvPr/>
        </p:nvSpPr>
        <p:spPr>
          <a:xfrm>
            <a:off x="6340237" y="2283010"/>
            <a:ext cx="5581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- El Paso has seen a significant increase in the population aged 60+ over the last 5 years.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 - The city's 82% Hispanic demographic is less likely to meet physical activity guidelines, presenting unique challenges.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404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15874" y="1345235"/>
            <a:ext cx="11161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Critical need of strength training participation in the elderly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6290-24BC-EDFA-55C5-401FBDE339AE}"/>
              </a:ext>
            </a:extLst>
          </p:cNvPr>
          <p:cNvSpPr txBox="1"/>
          <p:nvPr/>
        </p:nvSpPr>
        <p:spPr>
          <a:xfrm>
            <a:off x="15874" y="2068098"/>
            <a:ext cx="10573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Strength training is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essential in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preventing pathologic changes in bone and skeletal muscle,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reducing the risk of frailty and mortality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 - Falls are the leading cause of accidental deaths in the elderly, with the CDC reporting significant hospitalization rates due to this issue.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 - Individuals aged 60+ who suffer a nonfatal hip fracture face a 178% increased risk of mortality within a year post-injury.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 - Annually, 800,000 older adults are hospitalized because of falls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96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15874" y="1345235"/>
            <a:ext cx="6537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Health risk of inadequate exercise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6290-24BC-EDFA-55C5-401FBDE339AE}"/>
              </a:ext>
            </a:extLst>
          </p:cNvPr>
          <p:cNvSpPr txBox="1"/>
          <p:nvPr/>
        </p:nvSpPr>
        <p:spPr>
          <a:xfrm>
            <a:off x="15874" y="2068098"/>
            <a:ext cx="1057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A4A96-2732-6937-40DD-FB48EF43F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" y="2790961"/>
            <a:ext cx="5987406" cy="2678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9E6E7-AB06-DCCB-DDEC-E39599DA3BDB}"/>
              </a:ext>
            </a:extLst>
          </p:cNvPr>
          <p:cNvSpPr txBox="1"/>
          <p:nvPr/>
        </p:nvSpPr>
        <p:spPr>
          <a:xfrm>
            <a:off x="15875" y="5664475"/>
            <a:ext cx="535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age-adjusted accidental deaths; </a:t>
            </a:r>
          </a:p>
          <a:p>
            <a:r>
              <a:rPr lang="en-US" dirty="0"/>
              <a:t>source- CDC 2019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8DC834-86F2-CBA3-D389-084C0116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32" y="1510091"/>
            <a:ext cx="4181695" cy="45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4A24B-B89B-838F-95DF-00B7B212AAAF}"/>
              </a:ext>
            </a:extLst>
          </p:cNvPr>
          <p:cNvSpPr txBox="1"/>
          <p:nvPr/>
        </p:nvSpPr>
        <p:spPr>
          <a:xfrm>
            <a:off x="6815528" y="6096260"/>
            <a:ext cx="538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Figure: all cause mortality by age following hip fracture;</a:t>
            </a:r>
          </a:p>
          <a:p>
            <a:r>
              <a:rPr lang="en-US" dirty="0"/>
              <a:t>source- PMID 20231569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54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15874" y="1345235"/>
            <a:ext cx="6145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Overcoming barriers to exercise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6290-24BC-EDFA-55C5-401FBDE339AE}"/>
              </a:ext>
            </a:extLst>
          </p:cNvPr>
          <p:cNvSpPr txBox="1"/>
          <p:nvPr/>
        </p:nvSpPr>
        <p:spPr>
          <a:xfrm>
            <a:off x="15873" y="1991566"/>
            <a:ext cx="114313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US adults and physicians alike recognize the health benefits of exercise, with a majority favoring its promotion.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Public policy, culture, and social factors significantly influence exercise participation.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A significant proportion of healthy </a:t>
            </a:r>
            <a:r>
              <a:rPr lang="en-US" sz="2400" b="0" i="0" strike="noStrike" dirty="0">
                <a:solidFill>
                  <a:srgbClr val="000000"/>
                </a:solidFill>
                <a:effectLst/>
              </a:rPr>
              <a:t>adults </a:t>
            </a:r>
            <a:r>
              <a:rPr lang="en-US" sz="2400" b="1" i="0" strike="noStrike" dirty="0">
                <a:solidFill>
                  <a:srgbClr val="000000"/>
                </a:solidFill>
                <a:effectLst/>
              </a:rPr>
              <a:t>express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fear of injury</a:t>
            </a:r>
            <a:r>
              <a:rPr lang="en-US" sz="2400" b="1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as a barrier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to exercise, suggesting an opportunity for healthcare professionals to address this concern.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Lower injury rates in weight training (0.24 - 1 per 1000 hours) compared to running (2.5-12.5 per 1000 hours) present an opportunity for safe exercise promotion.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31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F2412-BCC7-D646-3D84-C1DD96DEA5B1}"/>
              </a:ext>
            </a:extLst>
          </p:cNvPr>
          <p:cNvSpPr txBox="1"/>
          <p:nvPr/>
        </p:nvSpPr>
        <p:spPr>
          <a:xfrm>
            <a:off x="15874" y="1345235"/>
            <a:ext cx="831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Empowering clinicians to prescribe exercise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6290-24BC-EDFA-55C5-401FBDE339AE}"/>
              </a:ext>
            </a:extLst>
          </p:cNvPr>
          <p:cNvSpPr txBox="1"/>
          <p:nvPr/>
        </p:nvSpPr>
        <p:spPr>
          <a:xfrm>
            <a:off x="15874" y="2068098"/>
            <a:ext cx="105736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 Primary care physicians are key to reversing the trend of declining strength training participation among the aging population.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 A 2012 meta-analysis highlighted the efficiency of healthcare professional counseling on physical activity, revealing that counseling just 12 individuals can lead to one sustaining an exercise program for a year.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-Compare this to the estimated 50 to 120 individuals needed for smoking cessation advice to have a similar effect.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-This demonstrates the potential for significant impact through targeted exercise counseling, positioning it as a more effective intervention than many other lifestyle changes.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- Clinicians can leverage this opportunity by integrating exercise advice into routine patient interactions, focusing on the low injury rates and high benefits of strength training.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9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1051</Words>
  <Application>Microsoft Macintosh PowerPoint</Application>
  <PresentationFormat>Widescreen</PresentationFormat>
  <Paragraphs>110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Campuzano, Erica</dc:creator>
  <cp:lastModifiedBy>Sebastian Muncrief-Saldivar</cp:lastModifiedBy>
  <cp:revision>307</cp:revision>
  <dcterms:created xsi:type="dcterms:W3CDTF">2023-03-20T19:13:22Z</dcterms:created>
  <dcterms:modified xsi:type="dcterms:W3CDTF">2024-03-09T06:56:51Z</dcterms:modified>
</cp:coreProperties>
</file>