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gv1VFyCwW8pW89OtYPA6FIUPBD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1973" autoAdjust="0"/>
  </p:normalViewPr>
  <p:slideViewPr>
    <p:cSldViewPr snapToGrid="0">
      <p:cViewPr varScale="1">
        <p:scale>
          <a:sx n="104" d="100"/>
          <a:sy n="104" d="100"/>
        </p:scale>
        <p:origin x="1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 disparities in adherence to mammogram screenings as per </a:t>
            </a:r>
            <a:r>
              <a:rPr lang="en-US" sz="2100" dirty="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United States Preventive Services Task Force</a:t>
            </a:r>
            <a:r>
              <a:rPr lang="en-US" sz="2100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(USPSTF) Guidelines among different Hispanic subgroups and how do socioeconomic variables contribute to these disparities? A comparative analysis using </a:t>
            </a:r>
            <a:r>
              <a:rPr lang="en-US" sz="2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National Health Interview Survey (NHIS) </a:t>
            </a:r>
            <a:r>
              <a:rPr lang="en-US" sz="2100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Public data from 2010, 2013, 2015, 2018.</a:t>
            </a: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beda41ff1b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2beda41ff1b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beda41ff1b_3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2beda41ff1b_3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https://www.pewresearch.org/science/2022/06/14/a-brief-statistical-portrait-of-u-s-hispanics/</a:t>
            </a:r>
            <a:endParaRPr/>
          </a:p>
        </p:txBody>
      </p:sp>
      <p:sp>
        <p:nvSpPr>
          <p:cNvPr id="222" name="Google Shape;2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e653a6e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E10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E10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E10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g2be653a6e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859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e653a6e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E10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E10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D0D0D"/>
                </a:solidFill>
              </a:rPr>
              <a:t>Current studies emphasize sociodemographic factors in mammogram screening adherence, often overlooking specific subgroups within the Hispanic population and aggregate them as one.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E10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g2be653a6e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6a7fd9fb6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26a7fd9fb6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eda41ff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g2beda41ff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be56a7178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100"/>
              <a:buChar char="●"/>
            </a:pPr>
            <a:r>
              <a:rPr lang="en-US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Hispanics with insured individuals were </a:t>
            </a:r>
            <a:r>
              <a:rPr lang="en-US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significantly</a:t>
            </a:r>
            <a:r>
              <a:rPr lang="en-US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</a:t>
            </a:r>
            <a:r>
              <a:rPr lang="en-US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likely to be up-to-date compared to those without coverage (</a:t>
            </a:r>
            <a:r>
              <a:rPr lang="en-US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 1.21, p-value 0.001</a:t>
            </a:r>
            <a:r>
              <a:rPr lang="en-US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), particularly evident in the </a:t>
            </a:r>
            <a:r>
              <a:rPr lang="en-US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Puerto Rican (PR 2.58, p-value 0.012)</a:t>
            </a:r>
            <a:r>
              <a:rPr lang="en-US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</a:t>
            </a:r>
            <a:r>
              <a:rPr lang="en-US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entral/South American (PR 1.71, p-value 0.003)</a:t>
            </a:r>
            <a:r>
              <a:rPr lang="en-US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and</a:t>
            </a:r>
            <a:r>
              <a:rPr lang="en-US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Mexican American (PR 1.44, p-value 0.02) </a:t>
            </a:r>
            <a:r>
              <a:rPr lang="en-US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subgroups.</a:t>
            </a:r>
            <a:endParaRPr dirty="0">
              <a:solidFill>
                <a:srgbClr val="0E10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100"/>
              <a:buChar char="●"/>
            </a:pPr>
            <a:r>
              <a:rPr lang="en-US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</a:t>
            </a:r>
            <a:r>
              <a:rPr lang="en-US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Dominican subgroup</a:t>
            </a:r>
            <a:r>
              <a:rPr lang="en-US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Hispanics were </a:t>
            </a:r>
            <a:r>
              <a:rPr lang="en-US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significantly more</a:t>
            </a:r>
            <a:r>
              <a:rPr lang="en-US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likely to be up-to-date with screening if they reported their health status as “good” compared to “excellent or very good” or “fair or poor” </a:t>
            </a:r>
            <a:r>
              <a:rPr lang="en-US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(PR 1.36, p-value 0.014)</a:t>
            </a:r>
            <a:r>
              <a:rPr lang="en-US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rgbClr val="0E10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100"/>
              <a:buChar char="●"/>
            </a:pPr>
            <a:r>
              <a:rPr lang="en-US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Conversely, Hispanics in the </a:t>
            </a:r>
            <a:r>
              <a:rPr lang="en-US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Dominican subgroup</a:t>
            </a:r>
            <a:r>
              <a:rPr lang="en-US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were </a:t>
            </a:r>
            <a:r>
              <a:rPr lang="en-US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significantly less </a:t>
            </a:r>
            <a:r>
              <a:rPr lang="en-US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likely to be up-to-date on screening if they had an education level higher than high school </a:t>
            </a:r>
            <a:r>
              <a:rPr lang="en-US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(PR 0.68, p-value 0.011)</a:t>
            </a:r>
            <a:r>
              <a:rPr lang="en-US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rgbClr val="0E10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100"/>
              <a:buChar char="●"/>
            </a:pPr>
            <a:r>
              <a:rPr lang="en-US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Hispanics in the </a:t>
            </a:r>
            <a:r>
              <a:rPr lang="en-US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Mexican-American subgroup</a:t>
            </a:r>
            <a:r>
              <a:rPr lang="en-US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with 15 years or more in the U.S. were s</a:t>
            </a:r>
            <a:r>
              <a:rPr lang="en-US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ignificantly less</a:t>
            </a:r>
            <a:r>
              <a:rPr lang="en-US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likely to be up-to-date compared to those with less than 15 years </a:t>
            </a:r>
            <a:r>
              <a:rPr lang="en-US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(PR = 0.72, p &lt; 0.001)</a:t>
            </a:r>
            <a:r>
              <a:rPr lang="en-US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rgbClr val="0E10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34;g2be56a7178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100"/>
              <a:buChar char="●"/>
            </a:pPr>
            <a:r>
              <a:rPr lang="en-US" b="1" dirty="0">
                <a:solidFill>
                  <a:srgbClr val="0E101A"/>
                </a:solidFill>
              </a:rPr>
              <a:t>All Hispanics</a:t>
            </a:r>
            <a:r>
              <a:rPr lang="en-US" dirty="0">
                <a:solidFill>
                  <a:srgbClr val="0E101A"/>
                </a:solidFill>
              </a:rPr>
              <a:t> who had consulted a general doctor within the past 12 months were </a:t>
            </a:r>
            <a:r>
              <a:rPr lang="en-US" b="1" dirty="0">
                <a:solidFill>
                  <a:srgbClr val="0E101A"/>
                </a:solidFill>
              </a:rPr>
              <a:t>significantly more </a:t>
            </a:r>
            <a:r>
              <a:rPr lang="en-US" dirty="0">
                <a:solidFill>
                  <a:srgbClr val="0E101A"/>
                </a:solidFill>
              </a:rPr>
              <a:t>likely to be up-to-date than those who had not</a:t>
            </a:r>
            <a:r>
              <a:rPr lang="en-US" b="1" dirty="0">
                <a:solidFill>
                  <a:srgbClr val="0E101A"/>
                </a:solidFill>
              </a:rPr>
              <a:t> (PR 1.17, p-value &lt;0.001)</a:t>
            </a:r>
            <a:r>
              <a:rPr lang="en-US" dirty="0">
                <a:solidFill>
                  <a:srgbClr val="0E101A"/>
                </a:solidFill>
              </a:rPr>
              <a:t>, especially evident in the</a:t>
            </a:r>
            <a:r>
              <a:rPr lang="en-US" b="1" dirty="0">
                <a:solidFill>
                  <a:srgbClr val="0E101A"/>
                </a:solidFill>
              </a:rPr>
              <a:t> Mexican (PR 1.19, p-value 0.014)</a:t>
            </a:r>
            <a:r>
              <a:rPr lang="en-US" dirty="0">
                <a:solidFill>
                  <a:srgbClr val="0E101A"/>
                </a:solidFill>
              </a:rPr>
              <a:t> and </a:t>
            </a:r>
            <a:r>
              <a:rPr lang="en-US" b="1" dirty="0">
                <a:solidFill>
                  <a:srgbClr val="0E101A"/>
                </a:solidFill>
              </a:rPr>
              <a:t>Central/South American (PR 1.27, p-value 0.017) </a:t>
            </a:r>
            <a:r>
              <a:rPr lang="en-US" dirty="0">
                <a:solidFill>
                  <a:srgbClr val="0E101A"/>
                </a:solidFill>
              </a:rPr>
              <a:t>subgroups.</a:t>
            </a:r>
            <a:endParaRPr dirty="0">
              <a:solidFill>
                <a:srgbClr val="0E101A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100"/>
              <a:buChar char="●"/>
            </a:pPr>
            <a:r>
              <a:rPr lang="en-US" b="1" dirty="0">
                <a:solidFill>
                  <a:srgbClr val="0E101A"/>
                </a:solidFill>
              </a:rPr>
              <a:t>All Hispanics </a:t>
            </a:r>
            <a:r>
              <a:rPr lang="en-US" dirty="0">
                <a:solidFill>
                  <a:srgbClr val="0E101A"/>
                </a:solidFill>
              </a:rPr>
              <a:t>who reported having a designated "place they usually go to when sick" were s</a:t>
            </a:r>
            <a:r>
              <a:rPr lang="en-US" b="1" dirty="0">
                <a:solidFill>
                  <a:srgbClr val="0E101A"/>
                </a:solidFill>
              </a:rPr>
              <a:t>ignificantly more</a:t>
            </a:r>
            <a:r>
              <a:rPr lang="en-US" dirty="0">
                <a:solidFill>
                  <a:srgbClr val="0E101A"/>
                </a:solidFill>
              </a:rPr>
              <a:t> likely to be up-to-date compared to those who did not</a:t>
            </a:r>
            <a:r>
              <a:rPr lang="en-US" b="1" dirty="0">
                <a:solidFill>
                  <a:srgbClr val="0E101A"/>
                </a:solidFill>
              </a:rPr>
              <a:t> (PR 1.48, p &lt;0.001)</a:t>
            </a:r>
            <a:r>
              <a:rPr lang="en-US" dirty="0">
                <a:solidFill>
                  <a:srgbClr val="0E101A"/>
                </a:solidFill>
              </a:rPr>
              <a:t>, notably in the </a:t>
            </a:r>
            <a:r>
              <a:rPr lang="en-US" b="1" dirty="0">
                <a:solidFill>
                  <a:srgbClr val="0E101A"/>
                </a:solidFill>
              </a:rPr>
              <a:t>Mexican (PR 1.46, p-value 0.007) </a:t>
            </a:r>
            <a:r>
              <a:rPr lang="en-US" dirty="0">
                <a:solidFill>
                  <a:srgbClr val="0E101A"/>
                </a:solidFill>
              </a:rPr>
              <a:t>and </a:t>
            </a:r>
            <a:r>
              <a:rPr lang="en-US" b="1" dirty="0">
                <a:solidFill>
                  <a:srgbClr val="0E101A"/>
                </a:solidFill>
              </a:rPr>
              <a:t>Cuban/Cuban American (PR 1.79, p-value 0.048)</a:t>
            </a:r>
            <a:r>
              <a:rPr lang="en-US" dirty="0">
                <a:solidFill>
                  <a:srgbClr val="0E101A"/>
                </a:solidFill>
              </a:rPr>
              <a:t> subgroups.</a:t>
            </a:r>
            <a:endParaRPr dirty="0">
              <a:solidFill>
                <a:srgbClr val="0E101A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100"/>
              <a:buChar char="●"/>
            </a:pPr>
            <a:r>
              <a:rPr lang="en-US" dirty="0">
                <a:solidFill>
                  <a:srgbClr val="0E101A"/>
                </a:solidFill>
              </a:rPr>
              <a:t>In the </a:t>
            </a:r>
            <a:r>
              <a:rPr lang="en-US" b="1" dirty="0">
                <a:solidFill>
                  <a:srgbClr val="0E101A"/>
                </a:solidFill>
              </a:rPr>
              <a:t>Puerto Rican subgroup</a:t>
            </a:r>
            <a:r>
              <a:rPr lang="en-US" dirty="0">
                <a:solidFill>
                  <a:srgbClr val="0E101A"/>
                </a:solidFill>
              </a:rPr>
              <a:t>, individuals who worked for pay in the previous year were </a:t>
            </a:r>
            <a:r>
              <a:rPr lang="en-US" b="1" dirty="0">
                <a:solidFill>
                  <a:srgbClr val="0E101A"/>
                </a:solidFill>
              </a:rPr>
              <a:t>significantly more likely</a:t>
            </a:r>
            <a:r>
              <a:rPr lang="en-US" dirty="0">
                <a:solidFill>
                  <a:srgbClr val="0E101A"/>
                </a:solidFill>
              </a:rPr>
              <a:t> to be up-to-date with screening than those who did not </a:t>
            </a:r>
            <a:r>
              <a:rPr lang="en-US" b="1" dirty="0">
                <a:solidFill>
                  <a:srgbClr val="0E101A"/>
                </a:solidFill>
              </a:rPr>
              <a:t>(PR 1.23, p-value &lt;0.001)</a:t>
            </a:r>
            <a:r>
              <a:rPr lang="en-US" dirty="0">
                <a:solidFill>
                  <a:srgbClr val="0E101A"/>
                </a:solidFill>
              </a:rPr>
              <a:t>.</a:t>
            </a:r>
            <a:endParaRPr dirty="0">
              <a:solidFill>
                <a:srgbClr val="0E101A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100"/>
              <a:buChar char="●"/>
            </a:pPr>
            <a:r>
              <a:rPr lang="en-US" dirty="0">
                <a:solidFill>
                  <a:srgbClr val="0E101A"/>
                </a:solidFill>
              </a:rPr>
              <a:t>Within the </a:t>
            </a:r>
            <a:r>
              <a:rPr lang="en-US" b="1" dirty="0">
                <a:solidFill>
                  <a:srgbClr val="0E101A"/>
                </a:solidFill>
              </a:rPr>
              <a:t>Mexican and Dominican subgroups,</a:t>
            </a:r>
            <a:r>
              <a:rPr lang="en-US" dirty="0">
                <a:solidFill>
                  <a:srgbClr val="0E101A"/>
                </a:solidFill>
              </a:rPr>
              <a:t> earnings between $45,000 and $74,999 were associated with a significantly higher likelihood of being up-to-date with screenings</a:t>
            </a:r>
            <a:r>
              <a:rPr lang="en-US" b="1" dirty="0">
                <a:solidFill>
                  <a:srgbClr val="0E101A"/>
                </a:solidFill>
              </a:rPr>
              <a:t> (PR 1.2, p-value &lt;0.001) </a:t>
            </a:r>
            <a:r>
              <a:rPr lang="en-US" dirty="0">
                <a:solidFill>
                  <a:srgbClr val="0E101A"/>
                </a:solidFill>
              </a:rPr>
              <a:t>and (</a:t>
            </a:r>
            <a:r>
              <a:rPr lang="en-US" b="1" dirty="0">
                <a:solidFill>
                  <a:srgbClr val="0E101A"/>
                </a:solidFill>
              </a:rPr>
              <a:t>PR 1.25, p-value 0.027)</a:t>
            </a:r>
            <a:r>
              <a:rPr lang="en-US" dirty="0">
                <a:solidFill>
                  <a:srgbClr val="0E101A"/>
                </a:solidFill>
              </a:rPr>
              <a:t>, respectively.</a:t>
            </a:r>
            <a:endParaRPr dirty="0">
              <a:solidFill>
                <a:srgbClr val="0E101A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100"/>
              <a:buChar char="●"/>
            </a:pPr>
            <a:r>
              <a:rPr lang="en-US" dirty="0">
                <a:solidFill>
                  <a:srgbClr val="0E101A"/>
                </a:solidFill>
              </a:rPr>
              <a:t>In the </a:t>
            </a:r>
            <a:r>
              <a:rPr lang="en-US" b="1" dirty="0">
                <a:solidFill>
                  <a:srgbClr val="0E101A"/>
                </a:solidFill>
              </a:rPr>
              <a:t>Cuban, Dominican,</a:t>
            </a:r>
            <a:r>
              <a:rPr lang="en-US" dirty="0">
                <a:solidFill>
                  <a:srgbClr val="0E101A"/>
                </a:solidFill>
              </a:rPr>
              <a:t> and </a:t>
            </a:r>
            <a:r>
              <a:rPr lang="en-US" b="1" dirty="0">
                <a:solidFill>
                  <a:srgbClr val="0E101A"/>
                </a:solidFill>
              </a:rPr>
              <a:t>Central/South American subgroup</a:t>
            </a:r>
            <a:r>
              <a:rPr lang="en-US" dirty="0">
                <a:solidFill>
                  <a:srgbClr val="0E101A"/>
                </a:solidFill>
              </a:rPr>
              <a:t>s, earnings of $75,000 and over were </a:t>
            </a:r>
            <a:r>
              <a:rPr lang="en-US" b="1" dirty="0">
                <a:solidFill>
                  <a:srgbClr val="0E101A"/>
                </a:solidFill>
              </a:rPr>
              <a:t>significantly </a:t>
            </a:r>
            <a:r>
              <a:rPr lang="en-US" dirty="0">
                <a:solidFill>
                  <a:srgbClr val="0E101A"/>
                </a:solidFill>
              </a:rPr>
              <a:t>associated with a higher likelihood of being up-to-date with screenings </a:t>
            </a:r>
            <a:r>
              <a:rPr lang="en-US" b="1" dirty="0">
                <a:solidFill>
                  <a:srgbClr val="0E101A"/>
                </a:solidFill>
              </a:rPr>
              <a:t>(PR 1.33, p-value &lt;0.001)</a:t>
            </a:r>
            <a:r>
              <a:rPr lang="en-US" dirty="0">
                <a:solidFill>
                  <a:srgbClr val="0E101A"/>
                </a:solidFill>
              </a:rPr>
              <a:t>, </a:t>
            </a:r>
            <a:r>
              <a:rPr lang="en-US" b="1" dirty="0">
                <a:solidFill>
                  <a:srgbClr val="0E101A"/>
                </a:solidFill>
              </a:rPr>
              <a:t>(PR 1.4, p-value 0.04)</a:t>
            </a:r>
            <a:r>
              <a:rPr lang="en-US" dirty="0">
                <a:solidFill>
                  <a:srgbClr val="0E101A"/>
                </a:solidFill>
              </a:rPr>
              <a:t>, and </a:t>
            </a:r>
            <a:r>
              <a:rPr lang="en-US" b="1" dirty="0">
                <a:solidFill>
                  <a:srgbClr val="0E101A"/>
                </a:solidFill>
              </a:rPr>
              <a:t>(PR 1.2, p-value &lt;0.001)</a:t>
            </a:r>
            <a:r>
              <a:rPr lang="en-US" dirty="0">
                <a:solidFill>
                  <a:srgbClr val="0E101A"/>
                </a:solidFill>
              </a:rPr>
              <a:t>, respectively.</a:t>
            </a:r>
            <a:endParaRPr dirty="0">
              <a:solidFill>
                <a:srgbClr val="0E101A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latin typeface="Times New Roman"/>
                <a:ea typeface="Times New Roman"/>
                <a:cs typeface="Times New Roman"/>
                <a:sym typeface="Times New Roman"/>
              </a:rPr>
              <a:t>Talking Points: </a:t>
            </a:r>
            <a:endParaRPr sz="1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Health Insurance Coverage is Crucial:</a:t>
            </a:r>
            <a:endParaRPr sz="1000" b="1" dirty="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000"/>
              <a:buFont typeface="Times New Roman"/>
              <a:buChar char="●"/>
            </a:pPr>
            <a:r>
              <a:rPr lang="en-US" sz="1000" dirty="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Insured individuals, across all Hispanic subgroups, are significantly more likely to be up-to-date with mammogram screenings.</a:t>
            </a:r>
            <a:endParaRPr sz="1000" dirty="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000"/>
              <a:buFont typeface="Times New Roman"/>
              <a:buChar char="●"/>
            </a:pPr>
            <a:r>
              <a:rPr lang="en-US" sz="1000" dirty="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Emphasizes the need to improve and ensure access to health insurance for promoting preventive healthcare behaviors.</a:t>
            </a:r>
            <a:endParaRPr sz="1000" dirty="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Unexpected Education Impact:</a:t>
            </a:r>
            <a:endParaRPr sz="1000" b="1" dirty="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000"/>
              <a:buFont typeface="Times New Roman"/>
              <a:buChar char="●"/>
            </a:pPr>
            <a:r>
              <a:rPr lang="en-US" sz="1000" dirty="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Higher education levels are associated with lower screening rates in Hispanics in the Mexican subgroup.</a:t>
            </a:r>
            <a:endParaRPr sz="1000" dirty="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000"/>
              <a:buFont typeface="Times New Roman"/>
              <a:buChar char="●"/>
            </a:pPr>
            <a:r>
              <a:rPr lang="en-US" sz="1000" dirty="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Suggests factors beyond education may influence screening behaviors, warranting further investigation into health literacy and awareness.</a:t>
            </a:r>
            <a:endParaRPr sz="1000" dirty="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Cultural Preferences Matter:</a:t>
            </a:r>
            <a:endParaRPr sz="1000" b="1" dirty="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000"/>
              <a:buFont typeface="Times New Roman"/>
              <a:buChar char="●"/>
            </a:pPr>
            <a:r>
              <a:rPr lang="en-US" sz="1000" dirty="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Puerto Rico, individuals with a specific place they usually go when sick are more likely to be up-to-date with screenings.</a:t>
            </a:r>
            <a:endParaRPr sz="1000" dirty="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000"/>
              <a:buFont typeface="Times New Roman"/>
              <a:buChar char="●"/>
            </a:pPr>
            <a:r>
              <a:rPr lang="en-US" sz="1000" dirty="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Understanding and respecting cultural preferences in healthcare-seeking behaviors are crucial for effective interventions.</a:t>
            </a:r>
            <a:endParaRPr sz="1000" dirty="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Acculturation and Years in the U.S.:</a:t>
            </a:r>
            <a:endParaRPr sz="1000" b="1" dirty="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000"/>
              <a:buFont typeface="Times New Roman"/>
              <a:buChar char="●"/>
            </a:pPr>
            <a:r>
              <a:rPr lang="en-US" sz="1000" dirty="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Mexican-American subgroup, individuals with 15 years or more in the U.S. are less likely to be up-to-date with screenings.</a:t>
            </a:r>
            <a:endParaRPr sz="1000" dirty="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000"/>
              <a:buFont typeface="Times New Roman"/>
              <a:buChar char="●"/>
            </a:pPr>
            <a:r>
              <a:rPr lang="en-US" sz="1000" dirty="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Indicates potential acculturation effects, emphasizing the need for targeted outreach to long-term residents.</a:t>
            </a:r>
            <a:endParaRPr sz="1000" dirty="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Variable Complexity:</a:t>
            </a:r>
            <a:endParaRPr sz="1000" b="1" dirty="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000"/>
              <a:buFont typeface="Times New Roman"/>
              <a:buChar char="●"/>
            </a:pPr>
            <a:r>
              <a:rPr lang="en-US" sz="1000" dirty="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Certain variables, like health insurance coverage, have consistent impacts across subgroups, while others exhibit different effects.</a:t>
            </a:r>
            <a:endParaRPr sz="1000" dirty="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000"/>
              <a:buFont typeface="Times New Roman"/>
              <a:buChar char="●"/>
            </a:pPr>
            <a:r>
              <a:rPr lang="en-US" sz="1000" dirty="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Highlights the multifaceted nature of healthcare disparities, emphasizing the need for comprehensive and culturally sensitive strategies.</a:t>
            </a:r>
            <a:endParaRPr sz="1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hrq.gov/professionals/clinicians-providers/guidelines-recommendations/guide/index.html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picture containing text, outdoor, water, suns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106" y="489"/>
            <a:ext cx="12199815" cy="685751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0" y="5851769"/>
            <a:ext cx="12191999" cy="100623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5913345" y="5883705"/>
            <a:ext cx="500500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2nd ANNUAL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WEST TEXAS HEALTH DISPARITIES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RESEARCH SYMPOSIUM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5290" t="18902" r="17124" b="28354"/>
          <a:stretch/>
        </p:blipFill>
        <p:spPr>
          <a:xfrm>
            <a:off x="10957808" y="5961468"/>
            <a:ext cx="1053488" cy="78330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507445" y="3464854"/>
            <a:ext cx="4896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-11100" y="4035574"/>
            <a:ext cx="46557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600" b="1" i="0" u="none" strike="noStrike" cap="none" dirty="0">
                <a:solidFill>
                  <a:srgbClr val="0D0D0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Stephen Contreras, RN, MS2</a:t>
            </a:r>
            <a:endParaRPr lang="en-US" sz="1600" i="0" u="none" strike="noStrike" cap="none" dirty="0">
              <a:solidFill>
                <a:srgbClr val="0D0D0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0" u="none" strike="noStrike" cap="none" dirty="0">
                <a:solidFill>
                  <a:srgbClr val="0D0D0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Mariela Lane, M.D.</a:t>
            </a:r>
            <a:endParaRPr sz="1600" i="0" u="none" strike="noStrike" cap="none" dirty="0">
              <a:solidFill>
                <a:srgbClr val="0D0D0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dirty="0">
                <a:solidFill>
                  <a:srgbClr val="0D0D0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Jessica Calderón-Mora, DrPH</a:t>
            </a:r>
            <a:endParaRPr sz="1600" dirty="0">
              <a:solidFill>
                <a:srgbClr val="0D0D0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0" u="none" strike="noStrike" cap="none" dirty="0">
                <a:solidFill>
                  <a:srgbClr val="0D0D0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Alok Kumar Dwivedi, Ph.D.</a:t>
            </a:r>
            <a:endParaRPr sz="1600" i="0" u="none" strike="noStrike" cap="none" dirty="0">
              <a:solidFill>
                <a:srgbClr val="0D0D0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0" u="none" strike="noStrike" cap="none" dirty="0" err="1">
                <a:solidFill>
                  <a:srgbClr val="0D0D0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Guowei</a:t>
            </a:r>
            <a:r>
              <a:rPr lang="en-US" sz="1600" i="0" u="none" strike="noStrike" cap="none" dirty="0">
                <a:solidFill>
                  <a:srgbClr val="0D0D0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Li, </a:t>
            </a:r>
            <a:r>
              <a:rPr lang="en-US" sz="1600" i="0" u="none" strike="noStrike" cap="none" dirty="0" err="1">
                <a:solidFill>
                  <a:srgbClr val="0D0D0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Ph.D</a:t>
            </a:r>
            <a:endParaRPr sz="1600" i="0" u="none" strike="noStrike" cap="none" dirty="0">
              <a:solidFill>
                <a:srgbClr val="0D0D0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0" u="none" strike="noStrike" cap="none" dirty="0">
                <a:solidFill>
                  <a:srgbClr val="0D0D0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Amadeus Ramirez, RN, MS2</a:t>
            </a:r>
            <a:endParaRPr sz="16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0" u="none" strike="noStrike" cap="none" dirty="0">
                <a:solidFill>
                  <a:srgbClr val="0D0D0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John Guardiola, RN, MS2</a:t>
            </a:r>
            <a:endParaRPr sz="160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73550" y="548825"/>
            <a:ext cx="118305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Exploring Mammogram Adherence Disparities in Hispanic Subgroups: Socioeconomic Factors Unveiled in NHIS Data (2010-2018)</a:t>
            </a:r>
            <a:endParaRPr sz="350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g2beda41ff1b_3_10" descr="A picture containing text, outdoor, water, suns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9467" b="41829"/>
          <a:stretch/>
        </p:blipFill>
        <p:spPr>
          <a:xfrm>
            <a:off x="0" y="-67442"/>
            <a:ext cx="12192000" cy="126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2beda41ff1b_3_10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5287" t="18902" r="17126" b="28354"/>
          <a:stretch/>
        </p:blipFill>
        <p:spPr>
          <a:xfrm>
            <a:off x="10947648" y="241388"/>
            <a:ext cx="1053489" cy="78330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2beda41ff1b_3_10"/>
          <p:cNvSpPr txBox="1"/>
          <p:nvPr/>
        </p:nvSpPr>
        <p:spPr>
          <a:xfrm>
            <a:off x="5942745" y="10"/>
            <a:ext cx="5004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2nd ANNUAL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 TEXAS HEALTH DISPARITIES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SYMPOSIUM</a:t>
            </a:r>
            <a:endParaRPr/>
          </a:p>
        </p:txBody>
      </p:sp>
      <p:sp>
        <p:nvSpPr>
          <p:cNvPr id="206" name="Google Shape;206;g2beda41ff1b_3_10"/>
          <p:cNvSpPr txBox="1"/>
          <p:nvPr/>
        </p:nvSpPr>
        <p:spPr>
          <a:xfrm>
            <a:off x="69050" y="1275156"/>
            <a:ext cx="121920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Acknowledgments</a:t>
            </a:r>
            <a:endParaRPr/>
          </a:p>
        </p:txBody>
      </p:sp>
      <p:sp>
        <p:nvSpPr>
          <p:cNvPr id="207" name="Google Shape;207;g2beda41ff1b_3_10"/>
          <p:cNvSpPr txBox="1"/>
          <p:nvPr/>
        </p:nvSpPr>
        <p:spPr>
          <a:xfrm>
            <a:off x="0" y="1868225"/>
            <a:ext cx="121920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Vital Forces Behind the Research Triumph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g2beda41ff1b_3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550" y="2567425"/>
            <a:ext cx="2998750" cy="2986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2beda41ff1b_3_10"/>
          <p:cNvSpPr txBox="1"/>
          <p:nvPr/>
        </p:nvSpPr>
        <p:spPr>
          <a:xfrm>
            <a:off x="0" y="5651950"/>
            <a:ext cx="39048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E101A"/>
                </a:solidFill>
              </a:rPr>
              <a:t>Alok Dwivedi, Ph.D.</a:t>
            </a:r>
            <a:endParaRPr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g2beda41ff1b_3_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80250" y="2567425"/>
            <a:ext cx="2998750" cy="298640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2beda41ff1b_3_10"/>
          <p:cNvSpPr txBox="1"/>
          <p:nvPr/>
        </p:nvSpPr>
        <p:spPr>
          <a:xfrm>
            <a:off x="7355075" y="5651950"/>
            <a:ext cx="33636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E101A"/>
                </a:solidFill>
              </a:rPr>
              <a:t>Li Guowei, Ph.D.</a:t>
            </a:r>
            <a:endParaRPr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2beda41ff1b_3_24" descr="A picture containing text, outdoor, water, suns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9467" b="41829"/>
          <a:stretch/>
        </p:blipFill>
        <p:spPr>
          <a:xfrm>
            <a:off x="0" y="6433"/>
            <a:ext cx="12192000" cy="126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2beda41ff1b_3_24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5287" t="18902" r="17126" b="28354"/>
          <a:stretch/>
        </p:blipFill>
        <p:spPr>
          <a:xfrm>
            <a:off x="10947648" y="241388"/>
            <a:ext cx="1053489" cy="78330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2beda41ff1b_3_24"/>
          <p:cNvSpPr txBox="1"/>
          <p:nvPr/>
        </p:nvSpPr>
        <p:spPr>
          <a:xfrm>
            <a:off x="5964145" y="173785"/>
            <a:ext cx="5004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2nd ANNUAL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 TEXAS HEALTH DISPARITIES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SYMPOSIUM</a:t>
            </a:r>
            <a:endParaRPr/>
          </a:p>
        </p:txBody>
      </p:sp>
      <p:sp>
        <p:nvSpPr>
          <p:cNvPr id="219" name="Google Shape;219;g2beda41ff1b_3_24"/>
          <p:cNvSpPr txBox="1"/>
          <p:nvPr/>
        </p:nvSpPr>
        <p:spPr>
          <a:xfrm>
            <a:off x="69050" y="3153564"/>
            <a:ext cx="12192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7" descr="A picture containing text, outdoor, water, suns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9468" b="41829"/>
          <a:stretch/>
        </p:blipFill>
        <p:spPr>
          <a:xfrm>
            <a:off x="0" y="6433"/>
            <a:ext cx="12192000" cy="126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7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5290" t="18902" r="17124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7"/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2nd ANNUAL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 TEXAS HEALTH DISPARITIES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SYMPOSIUM</a:t>
            </a:r>
            <a:endParaRPr/>
          </a:p>
        </p:txBody>
      </p:sp>
      <p:sp>
        <p:nvSpPr>
          <p:cNvPr id="227" name="Google Shape;227;p7"/>
          <p:cNvSpPr txBox="1"/>
          <p:nvPr/>
        </p:nvSpPr>
        <p:spPr>
          <a:xfrm>
            <a:off x="0" y="1381539"/>
            <a:ext cx="12192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p7"/>
          <p:cNvSpPr txBox="1"/>
          <p:nvPr/>
        </p:nvSpPr>
        <p:spPr>
          <a:xfrm>
            <a:off x="815550" y="2455900"/>
            <a:ext cx="10629900" cy="40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United States Census Bureau. Annual Estimates of the Resident Population for the United States, States, Counties, and Puerto Rico Commonwealth and Municipios: April 1, 2010, to July 1, 2019. Census Bureau; 2020.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Miller KD, et al. Cancer statistics for the US Hispanic/Latino population, 2021. CA: A Cancer Journal for Clinicians. 2021;71:466-487.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Flores EJ, López D, Miles RC, et al. Impact of primary care physician interaction on longitudinal adherence to screening mammography across different racial/ethnic groups. *Journal of the American College of Radiology*. 2019;16(7):908-914. doi:10.1016/j.jacr.2018.12.020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Nahleh Z, Botrus G, Dwivedi A, et al. Clinico-pathologic disparities of breast cancer in Hispanic/Latina women. Breast Disease. 2018;37(3):147-154. doi:10.3233/bd-170309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Shoemaker ML, White MC. Breast and cervical cancer screening among Hispanic subgroups in the USA: Estimates from the National Health Interview Survey 2008, 2010, and 2013. *Cancer Causes &amp; Control*. 2016;27(3):453-457. doi:10.1007/s10552-016-0718-5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6. Spak DA, Foxhall L, Rieber A, Hess K, Helvie M, Whitman GJ. Retrospective review of a mobile mammography screening program in an underserved population within a large metropolitan area. *Academic Radiology*. 2022;29. doi:10.1016/j.acra.2020.07.012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7. U.S. Cancer Statistics Working Group. Based on 2022 submission data (1999-2020), U.S. Cancer Statistics Data Visualizations Tool: U.S. Department of Health and Human Services, Centers for Disease Control and Prevention and National Cancer Institute; (https://www.cdc.gov/cancer/dataviz). Published June 2023.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8. Guide to Clinical Preventive Services. Recommendations of the US Preventive Services Task Force. 2014. (</a:t>
            </a:r>
            <a:r>
              <a:rPr lang="en-US" sz="12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http://www.ahrq.gov/professionals/clinicians-providers/guidelines-recommendations/guide/index.html</a:t>
            </a: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9.Funk C, Lopez MH. A brief statistical portrait of U.S. Hispanics. Pew Research Center. https://www.pewresearch.org/science/2022/06/14/a-brief-statistical-portrait-of-u-s-hispanics/. Published June 14, 2022.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be653a6e8d_0_0" descr="A picture containing text, outdoor, water, suns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9467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2be653a6e8d_0_0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5287" t="18902" r="17126" b="28354"/>
          <a:stretch/>
        </p:blipFill>
        <p:spPr>
          <a:xfrm>
            <a:off x="10947648" y="241388"/>
            <a:ext cx="1053489" cy="78330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be653a6e8d_0_0"/>
          <p:cNvSpPr txBox="1"/>
          <p:nvPr/>
        </p:nvSpPr>
        <p:spPr>
          <a:xfrm>
            <a:off x="5964145" y="173785"/>
            <a:ext cx="5004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2nd ANNUAL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 TEXAS HEALTH DISPARITIES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SYMPOSIUM</a:t>
            </a:r>
            <a:endParaRPr/>
          </a:p>
        </p:txBody>
      </p:sp>
      <p:sp>
        <p:nvSpPr>
          <p:cNvPr id="98" name="Google Shape;98;g2be653a6e8d_0_0"/>
          <p:cNvSpPr txBox="1"/>
          <p:nvPr/>
        </p:nvSpPr>
        <p:spPr>
          <a:xfrm>
            <a:off x="0" y="1268703"/>
            <a:ext cx="12192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Disclosure</a:t>
            </a:r>
            <a:endParaRPr sz="3600" b="1" dirty="0"/>
          </a:p>
        </p:txBody>
      </p:sp>
      <p:sp>
        <p:nvSpPr>
          <p:cNvPr id="99" name="Google Shape;99;g2be653a6e8d_0_0"/>
          <p:cNvSpPr txBox="1"/>
          <p:nvPr/>
        </p:nvSpPr>
        <p:spPr>
          <a:xfrm>
            <a:off x="119275" y="2042225"/>
            <a:ext cx="11585700" cy="55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2600"/>
              <a:buFont typeface="Century Gothic"/>
              <a:buChar char="●"/>
            </a:pPr>
            <a:r>
              <a:rPr lang="en-US" sz="26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Nothing to Disclose</a:t>
            </a:r>
            <a:endParaRPr sz="26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57261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be653a6e8d_0_0" descr="A picture containing text, outdoor, water, suns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9467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2be653a6e8d_0_0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5287" t="18902" r="17126" b="28354"/>
          <a:stretch/>
        </p:blipFill>
        <p:spPr>
          <a:xfrm>
            <a:off x="10947648" y="241388"/>
            <a:ext cx="1053489" cy="78330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be653a6e8d_0_0"/>
          <p:cNvSpPr txBox="1"/>
          <p:nvPr/>
        </p:nvSpPr>
        <p:spPr>
          <a:xfrm>
            <a:off x="5964145" y="173785"/>
            <a:ext cx="5004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2nd ANNUAL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 TEXAS HEALTH DISPARITIES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SYMPOSIUM</a:t>
            </a:r>
            <a:endParaRPr/>
          </a:p>
        </p:txBody>
      </p:sp>
      <p:sp>
        <p:nvSpPr>
          <p:cNvPr id="98" name="Google Shape;98;g2be653a6e8d_0_0"/>
          <p:cNvSpPr txBox="1"/>
          <p:nvPr/>
        </p:nvSpPr>
        <p:spPr>
          <a:xfrm>
            <a:off x="0" y="1268703"/>
            <a:ext cx="12192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Background</a:t>
            </a:r>
            <a:endParaRPr sz="3600" b="1"/>
          </a:p>
        </p:txBody>
      </p:sp>
      <p:sp>
        <p:nvSpPr>
          <p:cNvPr id="99" name="Google Shape;99;g2be653a6e8d_0_0"/>
          <p:cNvSpPr txBox="1"/>
          <p:nvPr/>
        </p:nvSpPr>
        <p:spPr>
          <a:xfrm>
            <a:off x="119275" y="2042225"/>
            <a:ext cx="11585700" cy="37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2600"/>
              <a:buFont typeface="Century Gothic"/>
              <a:buChar char="●"/>
            </a:pPr>
            <a:r>
              <a:rPr lang="en-US" sz="2600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Breast cancer is the leading cause of cancer death among Latina women, with rising incidence in other ethnic groups.</a:t>
            </a:r>
            <a:endParaRPr sz="2600" dirty="0">
              <a:solidFill>
                <a:srgbClr val="0E10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entury Gothic"/>
              <a:buChar char="○"/>
            </a:pPr>
            <a:r>
              <a:rPr lang="en-US" sz="2600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Early detection, especially through methods like mammography, is crucial for improving survival rates and treatment outcomes.</a:t>
            </a:r>
            <a:endParaRPr sz="2600" dirty="0">
              <a:solidFill>
                <a:srgbClr val="0E10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2600"/>
              <a:buFont typeface="Century Gothic"/>
              <a:buChar char="○"/>
            </a:pPr>
            <a:r>
              <a:rPr lang="en-US" sz="2600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 Determinants of Health </a:t>
            </a:r>
            <a:r>
              <a:rPr lang="en-US" sz="26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contributing factors</a:t>
            </a:r>
            <a:endParaRPr sz="26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entury Gothic"/>
              <a:buChar char="●"/>
            </a:pPr>
            <a:r>
              <a:rPr lang="en-US" sz="2600" dirty="0">
                <a:solidFill>
                  <a:srgbClr val="0D0D0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of 2020, Hispanics comprised 19.1% of the United States population, representing 19 different subgroups.</a:t>
            </a:r>
            <a:endParaRPr sz="2600" dirty="0">
              <a:solidFill>
                <a:srgbClr val="0D0D0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600"/>
              <a:buFont typeface="Century Gothic"/>
              <a:buChar char="○"/>
            </a:pPr>
            <a:r>
              <a:rPr lang="en-US" sz="2600" dirty="0">
                <a:solidFill>
                  <a:srgbClr val="0D0D0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Lack of research </a:t>
            </a:r>
            <a:r>
              <a:rPr lang="en-US" sz="26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this population is a challenge</a:t>
            </a:r>
            <a:endParaRPr sz="26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g26a7fd9fb6e_1_0" descr="A picture containing text, outdoor, water, suns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9467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26a7fd9fb6e_1_0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5287" t="18902" r="17126" b="28354"/>
          <a:stretch/>
        </p:blipFill>
        <p:spPr>
          <a:xfrm>
            <a:off x="10947648" y="241388"/>
            <a:ext cx="1053489" cy="78330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26a7fd9fb6e_1_0"/>
          <p:cNvSpPr txBox="1"/>
          <p:nvPr/>
        </p:nvSpPr>
        <p:spPr>
          <a:xfrm>
            <a:off x="5964145" y="173785"/>
            <a:ext cx="5004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2nd ANNUAL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 TEXAS HEALTH DISPARITIES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SYMPOSIUM</a:t>
            </a:r>
            <a:endParaRPr/>
          </a:p>
        </p:txBody>
      </p:sp>
      <p:sp>
        <p:nvSpPr>
          <p:cNvPr id="107" name="Google Shape;107;g26a7fd9fb6e_1_0"/>
          <p:cNvSpPr txBox="1"/>
          <p:nvPr/>
        </p:nvSpPr>
        <p:spPr>
          <a:xfrm>
            <a:off x="0" y="1268703"/>
            <a:ext cx="12192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  <a:endParaRPr/>
          </a:p>
        </p:txBody>
      </p:sp>
      <p:sp>
        <p:nvSpPr>
          <p:cNvPr id="108" name="Google Shape;108;g26a7fd9fb6e_1_0"/>
          <p:cNvSpPr txBox="1"/>
          <p:nvPr/>
        </p:nvSpPr>
        <p:spPr>
          <a:xfrm>
            <a:off x="156350" y="2086725"/>
            <a:ext cx="115857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Century Gothic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objective was to comprehensively analyze mammogram adherence rates within specific Hispanic subgroups.</a:t>
            </a:r>
            <a:endParaRPr sz="24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Century Gothic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possible barriers to health in not only Hispanics but in different Hispanic Subgroups overall.</a:t>
            </a:r>
            <a:endParaRPr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E10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E10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E101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2beda41ff1b_0_0" descr="A picture containing text, outdoor, water, suns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9467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2beda41ff1b_0_0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5287" t="18902" r="17126" b="28354"/>
          <a:stretch/>
        </p:blipFill>
        <p:spPr>
          <a:xfrm>
            <a:off x="10947648" y="241388"/>
            <a:ext cx="1053489" cy="78330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beda41ff1b_0_0"/>
          <p:cNvSpPr txBox="1"/>
          <p:nvPr/>
        </p:nvSpPr>
        <p:spPr>
          <a:xfrm>
            <a:off x="5964145" y="173785"/>
            <a:ext cx="5004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2nd ANNUAL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 TEXAS HEALTH DISPARITIES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SYMPOSIUM</a:t>
            </a:r>
            <a:endParaRPr/>
          </a:p>
        </p:txBody>
      </p:sp>
      <p:sp>
        <p:nvSpPr>
          <p:cNvPr id="116" name="Google Shape;116;g2beda41ff1b_0_0"/>
          <p:cNvSpPr txBox="1"/>
          <p:nvPr/>
        </p:nvSpPr>
        <p:spPr>
          <a:xfrm>
            <a:off x="384152" y="342950"/>
            <a:ext cx="6388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E101A"/>
                </a:solidFill>
                <a:latin typeface="Calibri"/>
                <a:ea typeface="Calibri"/>
                <a:cs typeface="Calibri"/>
                <a:sym typeface="Calibri"/>
              </a:rPr>
              <a:t>Study Design &amp; Methods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" name="Google Shape;117;g2beda41ff1b_0_0"/>
          <p:cNvGrpSpPr/>
          <p:nvPr/>
        </p:nvGrpSpPr>
        <p:grpSpPr>
          <a:xfrm>
            <a:off x="0" y="1586613"/>
            <a:ext cx="2952726" cy="4290074"/>
            <a:chOff x="0" y="1189989"/>
            <a:chExt cx="2214600" cy="3217636"/>
          </a:xfrm>
        </p:grpSpPr>
        <p:sp>
          <p:nvSpPr>
            <p:cNvPr id="118" name="Google Shape;118;g2beda41ff1b_0_0"/>
            <p:cNvSpPr/>
            <p:nvPr/>
          </p:nvSpPr>
          <p:spPr>
            <a:xfrm>
              <a:off x="0" y="1189989"/>
              <a:ext cx="2214600" cy="669000"/>
            </a:xfrm>
            <a:prstGeom prst="homePlate">
              <a:avLst>
                <a:gd name="adj" fmla="val 50000"/>
              </a:avLst>
            </a:prstGeom>
            <a:solidFill>
              <a:srgbClr val="801F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Collecting Data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" name="Google Shape;119;g2beda41ff1b_0_0"/>
            <p:cNvSpPr txBox="1"/>
            <p:nvPr/>
          </p:nvSpPr>
          <p:spPr>
            <a:xfrm>
              <a:off x="295050" y="2057125"/>
              <a:ext cx="16245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latin typeface="Century Gothic"/>
                  <a:ea typeface="Century Gothic"/>
                  <a:cs typeface="Century Gothic"/>
                  <a:sym typeface="Century Gothic"/>
                </a:rPr>
                <a:t>Publicly available de-identified NHIS datasets spanning the years 2010, 2013, 2015, and 2018.</a:t>
              </a:r>
              <a:endParaRPr sz="1500"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0" name="Google Shape;120;g2beda41ff1b_0_0"/>
          <p:cNvGrpSpPr/>
          <p:nvPr/>
        </p:nvGrpSpPr>
        <p:grpSpPr>
          <a:xfrm>
            <a:off x="2451039" y="1586327"/>
            <a:ext cx="2751931" cy="4660362"/>
            <a:chOff x="1838325" y="1189775"/>
            <a:chExt cx="2064000" cy="3495359"/>
          </a:xfrm>
        </p:grpSpPr>
        <p:sp>
          <p:nvSpPr>
            <p:cNvPr id="121" name="Google Shape;121;g2beda41ff1b_0_0"/>
            <p:cNvSpPr/>
            <p:nvPr/>
          </p:nvSpPr>
          <p:spPr>
            <a:xfrm>
              <a:off x="1838325" y="1189775"/>
              <a:ext cx="2064000" cy="669000"/>
            </a:xfrm>
            <a:prstGeom prst="chevron">
              <a:avLst>
                <a:gd name="adj" fmla="val 50000"/>
              </a:avLst>
            </a:prstGeom>
            <a:solidFill>
              <a:srgbClr val="A729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Inclusion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" name="Google Shape;122;g2beda41ff1b_0_0"/>
            <p:cNvSpPr txBox="1"/>
            <p:nvPr/>
          </p:nvSpPr>
          <p:spPr>
            <a:xfrm>
              <a:off x="2017250" y="2057134"/>
              <a:ext cx="1624500" cy="262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latin typeface="Century Gothic"/>
                  <a:ea typeface="Century Gothic"/>
                  <a:cs typeface="Century Gothic"/>
                  <a:sym typeface="Century Gothic"/>
                </a:rPr>
                <a:t>Inclusion criteria: self-identified as aged 50-75, and of Hispanic female or another relevant subgroup.</a:t>
              </a:r>
              <a:endParaRPr sz="1500"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latin typeface="Century Gothic"/>
                  <a:ea typeface="Century Gothic"/>
                  <a:cs typeface="Century Gothic"/>
                  <a:sym typeface="Century Gothic"/>
                </a:rPr>
                <a:t>Exclusion Criteria: Self-identified as non-hispanic female, not aged</a:t>
              </a:r>
              <a:endParaRPr sz="15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23" name="Google Shape;123;g2beda41ff1b_0_0"/>
          <p:cNvGrpSpPr/>
          <p:nvPr/>
        </p:nvGrpSpPr>
        <p:grpSpPr>
          <a:xfrm>
            <a:off x="4688882" y="1586327"/>
            <a:ext cx="2751931" cy="4290359"/>
            <a:chOff x="3516750" y="1189775"/>
            <a:chExt cx="2064000" cy="3217850"/>
          </a:xfrm>
        </p:grpSpPr>
        <p:sp>
          <p:nvSpPr>
            <p:cNvPr id="124" name="Google Shape;124;g2beda41ff1b_0_0"/>
            <p:cNvSpPr/>
            <p:nvPr/>
          </p:nvSpPr>
          <p:spPr>
            <a:xfrm>
              <a:off x="3516750" y="1189775"/>
              <a:ext cx="2064000" cy="669000"/>
            </a:xfrm>
            <a:prstGeom prst="chevron">
              <a:avLst>
                <a:gd name="adj" fmla="val 50000"/>
              </a:avLst>
            </a:prstGeom>
            <a:solidFill>
              <a:srgbClr val="B02B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Subjects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" name="Google Shape;125;g2beda41ff1b_0_0"/>
            <p:cNvSpPr txBox="1"/>
            <p:nvPr/>
          </p:nvSpPr>
          <p:spPr>
            <a:xfrm>
              <a:off x="3739450" y="2057125"/>
              <a:ext cx="16245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latin typeface="Century Gothic"/>
                  <a:ea typeface="Century Gothic"/>
                  <a:cs typeface="Century Gothic"/>
                  <a:sym typeface="Century Gothic"/>
                </a:rPr>
                <a:t>3,120 subjects identified.</a:t>
              </a:r>
              <a:endParaRPr sz="1500"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u="sng">
                  <a:latin typeface="Century Gothic"/>
                  <a:ea typeface="Century Gothic"/>
                  <a:cs typeface="Century Gothic"/>
                  <a:sym typeface="Century Gothic"/>
                </a:rPr>
                <a:t>Subcategories</a:t>
              </a:r>
              <a:r>
                <a:rPr lang="en-US" sz="1500">
                  <a:latin typeface="Century Gothic"/>
                  <a:ea typeface="Century Gothic"/>
                  <a:cs typeface="Century Gothic"/>
                  <a:sym typeface="Century Gothic"/>
                </a:rPr>
                <a:t>: Puerto Rican, Mexican, Mexican American Cuban/Cuban American, Dominican, and Central or South American</a:t>
              </a:r>
              <a:endParaRPr sz="15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26" name="Google Shape;126;g2beda41ff1b_0_0"/>
          <p:cNvGrpSpPr/>
          <p:nvPr/>
        </p:nvGrpSpPr>
        <p:grpSpPr>
          <a:xfrm>
            <a:off x="9165137" y="1586327"/>
            <a:ext cx="2751931" cy="4290359"/>
            <a:chOff x="6874025" y="1189775"/>
            <a:chExt cx="2064000" cy="3217850"/>
          </a:xfrm>
        </p:grpSpPr>
        <p:sp>
          <p:nvSpPr>
            <p:cNvPr id="127" name="Google Shape;127;g2beda41ff1b_0_0"/>
            <p:cNvSpPr/>
            <p:nvPr/>
          </p:nvSpPr>
          <p:spPr>
            <a:xfrm>
              <a:off x="6874025" y="1189775"/>
              <a:ext cx="2064000" cy="669000"/>
            </a:xfrm>
            <a:prstGeom prst="chevron">
              <a:avLst>
                <a:gd name="adj" fmla="val 50000"/>
              </a:avLst>
            </a:prstGeom>
            <a:solidFill>
              <a:srgbClr val="D837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Analysis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" name="Google Shape;128;g2beda41ff1b_0_0"/>
            <p:cNvSpPr txBox="1"/>
            <p:nvPr/>
          </p:nvSpPr>
          <p:spPr>
            <a:xfrm>
              <a:off x="7183850" y="2057125"/>
              <a:ext cx="16245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latin typeface="Century Gothic"/>
                  <a:ea typeface="Century Gothic"/>
                  <a:cs typeface="Century Gothic"/>
                  <a:sym typeface="Century Gothic"/>
                </a:rPr>
                <a:t>The prevalence of up-to-date screening across subgroups was calculated, and prevalence ratios (PR), confidence intervals (CI), and P-values were compared across key variables.</a:t>
              </a:r>
              <a:endParaRPr sz="15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29" name="Google Shape;129;g2beda41ff1b_0_0"/>
          <p:cNvGrpSpPr/>
          <p:nvPr/>
        </p:nvGrpSpPr>
        <p:grpSpPr>
          <a:xfrm>
            <a:off x="6926960" y="1586327"/>
            <a:ext cx="2751931" cy="4444120"/>
            <a:chOff x="5195350" y="1189775"/>
            <a:chExt cx="2064000" cy="3333173"/>
          </a:xfrm>
        </p:grpSpPr>
        <p:sp>
          <p:nvSpPr>
            <p:cNvPr id="130" name="Google Shape;130;g2beda41ff1b_0_0"/>
            <p:cNvSpPr/>
            <p:nvPr/>
          </p:nvSpPr>
          <p:spPr>
            <a:xfrm>
              <a:off x="5195350" y="1189775"/>
              <a:ext cx="2064000" cy="669000"/>
            </a:xfrm>
            <a:prstGeom prst="chevron">
              <a:avLst>
                <a:gd name="adj" fmla="val 50000"/>
              </a:avLst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Key Variables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" name="Google Shape;131;g2beda41ff1b_0_0"/>
            <p:cNvSpPr txBox="1"/>
            <p:nvPr/>
          </p:nvSpPr>
          <p:spPr>
            <a:xfrm>
              <a:off x="5310941" y="1798048"/>
              <a:ext cx="1925918" cy="27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1A1A1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Health insurance status </a:t>
              </a: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1A1A1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Education level</a:t>
              </a: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1A1A1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Recent contact with MD</a:t>
              </a: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1A1A1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Marital status</a:t>
              </a: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1A1A1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Income</a:t>
              </a: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1A1A1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Work history</a:t>
              </a: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1A1A1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Years in the U.S.</a:t>
              </a: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1A1A1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Adherence to USPSTF mammogram screening guidelines</a:t>
              </a:r>
              <a:endParaRPr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2B7F86A-A195-A879-070F-163C648D76E1}"/>
              </a:ext>
            </a:extLst>
          </p:cNvPr>
          <p:cNvSpPr txBox="1"/>
          <p:nvPr/>
        </p:nvSpPr>
        <p:spPr>
          <a:xfrm>
            <a:off x="-1552074" y="310414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2be56a7178d_0_3" descr="A picture containing text, outdoor, water, suns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9467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2be56a7178d_0_3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5287" t="18902" r="17126" b="28354"/>
          <a:stretch/>
        </p:blipFill>
        <p:spPr>
          <a:xfrm>
            <a:off x="10947648" y="241388"/>
            <a:ext cx="1053489" cy="78330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2be56a7178d_0_3"/>
          <p:cNvSpPr txBox="1"/>
          <p:nvPr/>
        </p:nvSpPr>
        <p:spPr>
          <a:xfrm>
            <a:off x="5964145" y="173785"/>
            <a:ext cx="5004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2nd ANNUAL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 TEXAS HEALTH DISPARITIES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SYMPOSIUM</a:t>
            </a:r>
            <a:endParaRPr/>
          </a:p>
        </p:txBody>
      </p:sp>
      <p:sp>
        <p:nvSpPr>
          <p:cNvPr id="139" name="Google Shape;139;g2be56a7178d_0_3"/>
          <p:cNvSpPr txBox="1"/>
          <p:nvPr/>
        </p:nvSpPr>
        <p:spPr>
          <a:xfrm>
            <a:off x="0" y="1528740"/>
            <a:ext cx="12192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/>
          </a:p>
        </p:txBody>
      </p:sp>
      <p:sp>
        <p:nvSpPr>
          <p:cNvPr id="140" name="Google Shape;140;g2be56a7178d_0_3"/>
          <p:cNvSpPr txBox="1"/>
          <p:nvPr/>
        </p:nvSpPr>
        <p:spPr>
          <a:xfrm>
            <a:off x="64805" y="1961350"/>
            <a:ext cx="6031195" cy="46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2275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450"/>
              <a:buFont typeface="Arial" panose="020B0604020202020204" pitchFamily="34" charset="0"/>
              <a:buChar char="•"/>
            </a:pPr>
            <a:r>
              <a:rPr lang="en-US" sz="1300" u="sng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Health Insurance Coverage:</a:t>
            </a:r>
          </a:p>
          <a:p>
            <a:pPr marL="136525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450"/>
            </a:pPr>
            <a:r>
              <a:rPr lang="en-US" sz="1300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-US" sz="1300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Insured Hispanics:</a:t>
            </a:r>
            <a:r>
              <a:rPr lang="en-US" sz="1300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More likely to be up-to-date vs. non-insured </a:t>
            </a:r>
            <a:r>
              <a:rPr lang="en-US" sz="1300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(PR 1.21, p&lt;0.001).</a:t>
            </a:r>
            <a:r>
              <a:rPr lang="en-US" sz="1300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300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Puerto Ricans</a:t>
            </a:r>
            <a:r>
              <a:rPr lang="en-US" sz="1300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300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(PR 2.58, p=0.012)</a:t>
            </a:r>
            <a:r>
              <a:rPr lang="en-US" sz="1300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300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Central/South Americans</a:t>
            </a:r>
            <a:r>
              <a:rPr lang="en-US" sz="1300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300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(PR 1.71, p=0.003)</a:t>
            </a:r>
            <a:r>
              <a:rPr lang="en-US" sz="1300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300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Mexican Americans</a:t>
            </a:r>
            <a:r>
              <a:rPr lang="en-US" sz="1300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300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(PR 1.44, p=0.02)</a:t>
            </a:r>
            <a:r>
              <a:rPr lang="en-US" sz="1300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136525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450"/>
            </a:pPr>
            <a:endParaRPr lang="en-US" sz="1300" dirty="0">
              <a:solidFill>
                <a:srgbClr val="0E10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22275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450"/>
              <a:buFont typeface="Arial" panose="020B0604020202020204" pitchFamily="34" charset="0"/>
              <a:buChar char="•"/>
            </a:pPr>
            <a:r>
              <a:rPr lang="en-US" sz="1300" u="sng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Perceived Health Status</a:t>
            </a:r>
            <a:endParaRPr sz="1300" u="sng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6525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450"/>
            </a:pPr>
            <a:r>
              <a:rPr lang="en-US" sz="1300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-Dominican Hispanics</a:t>
            </a:r>
            <a:r>
              <a:rPr lang="en-US" sz="1300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More likely to be up-to-date if health perceived as </a:t>
            </a:r>
            <a:r>
              <a:rPr lang="en-US" sz="1300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"good" </a:t>
            </a:r>
            <a:r>
              <a:rPr lang="en-US" sz="1300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en-US" sz="1300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"fair/poor"</a:t>
            </a:r>
            <a:r>
              <a:rPr lang="en-US" sz="1300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vs. </a:t>
            </a:r>
            <a:r>
              <a:rPr lang="en-US" sz="1300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"excellent/very good"</a:t>
            </a:r>
            <a:r>
              <a:rPr lang="en-US" sz="1300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1300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 1.36, p=0.014).</a:t>
            </a:r>
          </a:p>
          <a:p>
            <a:pPr marL="136525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450"/>
            </a:pPr>
            <a:endParaRPr lang="en-US" sz="1300" b="1" dirty="0">
              <a:solidFill>
                <a:srgbClr val="0E10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22275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450"/>
              <a:buFont typeface="Arial" panose="020B0604020202020204" pitchFamily="34" charset="0"/>
              <a:buChar char="•"/>
            </a:pPr>
            <a:r>
              <a:rPr lang="en-US" sz="1300" u="sng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Education</a:t>
            </a:r>
            <a:endParaRPr sz="1300" u="sng" dirty="0">
              <a:solidFill>
                <a:srgbClr val="0E10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6525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450"/>
            </a:pPr>
            <a:r>
              <a:rPr lang="en-US" sz="1300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-US" sz="1300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Dominican Hispanics: Less</a:t>
            </a:r>
            <a:r>
              <a:rPr lang="en-US" sz="1300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likely to be up-to-date on screening with education beyond high school </a:t>
            </a:r>
            <a:r>
              <a:rPr lang="en-US" sz="1300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(PR 0.68, p=0.011).</a:t>
            </a:r>
          </a:p>
          <a:p>
            <a:pPr marL="136525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450"/>
            </a:pPr>
            <a:endParaRPr lang="en-US" sz="1300" b="1" dirty="0">
              <a:solidFill>
                <a:srgbClr val="0E10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22275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450"/>
              <a:buFont typeface="Arial" panose="020B0604020202020204" pitchFamily="34" charset="0"/>
              <a:buChar char="•"/>
            </a:pPr>
            <a:r>
              <a:rPr lang="en-US" sz="1300" u="sng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Length of Residency in United States</a:t>
            </a:r>
            <a:endParaRPr sz="1300" u="sng" dirty="0">
              <a:solidFill>
                <a:srgbClr val="0E10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6525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450"/>
            </a:pPr>
            <a:r>
              <a:rPr lang="en-US" sz="1300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-Mexican-Americans</a:t>
            </a:r>
            <a:r>
              <a:rPr lang="en-US" sz="1300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Less likely to be up-to-date if in the U.S. for 15+ years vs. less than 15 years </a:t>
            </a:r>
            <a:r>
              <a:rPr lang="en-US" sz="1300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(PR = 0.72, p &lt; 0.001)</a:t>
            </a:r>
            <a:r>
              <a:rPr lang="en-US" sz="1300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136525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450"/>
            </a:pPr>
            <a:endParaRPr lang="en-US" sz="1300" dirty="0">
              <a:solidFill>
                <a:srgbClr val="0E10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lvl="0" indent="-171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u="sng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Employment Status: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-Puerto Ricans </a:t>
            </a:r>
            <a:r>
              <a:rPr lang="en-US" sz="1300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were</a:t>
            </a:r>
            <a:r>
              <a:rPr lang="en-US" sz="1300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300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 likely to be up-to-date on screenings than those who were not </a:t>
            </a:r>
            <a:r>
              <a:rPr lang="en-US" sz="1300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(PR 1.23, p&lt;0.001)</a:t>
            </a:r>
            <a:r>
              <a:rPr lang="en-US" sz="1300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136525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450"/>
            </a:pPr>
            <a:endParaRPr lang="en-US" sz="1300" dirty="0">
              <a:solidFill>
                <a:srgbClr val="0E10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6525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450"/>
            </a:pPr>
            <a:endParaRPr sz="1300" u="sng" dirty="0">
              <a:solidFill>
                <a:srgbClr val="0E10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1" name="Google Shape;141;g2be56a7178d_0_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9425" y="2175250"/>
            <a:ext cx="5220200" cy="423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4" descr="A picture containing text, outdoor, water, suns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5290" t="18902" r="17124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"/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2nd ANNUAL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 TEXAS HEALTH DISPARITIES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SYMPOSIUM</a:t>
            </a:r>
            <a:endParaRPr/>
          </a:p>
        </p:txBody>
      </p:sp>
      <p:sp>
        <p:nvSpPr>
          <p:cNvPr id="149" name="Google Shape;149;p4"/>
          <p:cNvSpPr txBox="1"/>
          <p:nvPr/>
        </p:nvSpPr>
        <p:spPr>
          <a:xfrm>
            <a:off x="0" y="1528740"/>
            <a:ext cx="12192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dirty="0"/>
          </a:p>
        </p:txBody>
      </p:sp>
      <p:sp>
        <p:nvSpPr>
          <p:cNvPr id="150" name="Google Shape;150;p4"/>
          <p:cNvSpPr txBox="1"/>
          <p:nvPr/>
        </p:nvSpPr>
        <p:spPr>
          <a:xfrm>
            <a:off x="0" y="2026175"/>
            <a:ext cx="5964300" cy="45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238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200"/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Consultation with General Doctor</a:t>
            </a:r>
          </a:p>
          <a:p>
            <a:pPr marL="1524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200"/>
            </a:pPr>
            <a:r>
              <a:rPr lang="en-US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-All Hispanics</a:t>
            </a:r>
            <a:r>
              <a:rPr lang="en-US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were more likely to be up-to-date: Overall (</a:t>
            </a:r>
            <a:r>
              <a:rPr lang="en-US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 1.17, p&lt;0.001),</a:t>
            </a:r>
            <a:r>
              <a:rPr lang="en-US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Mexicans (PR 1.19, p=0.014)</a:t>
            </a:r>
            <a:r>
              <a:rPr lang="en-US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Central/South Americans (PR 1.27, p=0.017)</a:t>
            </a:r>
            <a:r>
              <a:rPr lang="en-US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1524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200"/>
            </a:pPr>
            <a:endParaRPr lang="en-US" dirty="0">
              <a:solidFill>
                <a:srgbClr val="0E10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238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200"/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Usual place for Medical Care</a:t>
            </a:r>
            <a:endParaRPr u="sng" dirty="0">
              <a:solidFill>
                <a:srgbClr val="0E10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524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200"/>
            </a:pPr>
            <a:r>
              <a:rPr lang="en-US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-All Hispanics</a:t>
            </a:r>
            <a:r>
              <a:rPr lang="en-US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were more likely to be up-to-date: Overall </a:t>
            </a:r>
            <a:r>
              <a:rPr lang="en-US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(PR 1.48, p&lt;0.001)</a:t>
            </a:r>
            <a:r>
              <a:rPr lang="en-US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Mexicans (PR 1.46, p=0.007)</a:t>
            </a:r>
            <a:r>
              <a:rPr lang="en-US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Cuban Americans (PR 1.79, p=0.048)</a:t>
            </a:r>
            <a:r>
              <a:rPr lang="en-US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1524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200"/>
            </a:pPr>
            <a:endParaRPr dirty="0">
              <a:solidFill>
                <a:srgbClr val="0E10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Income:</a:t>
            </a:r>
            <a:endParaRPr u="sng" dirty="0">
              <a:solidFill>
                <a:srgbClr val="0E10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524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200"/>
            </a:pPr>
            <a:r>
              <a:rPr lang="en-US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-Mexican</a:t>
            </a:r>
            <a:r>
              <a:rPr lang="en-US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</a:t>
            </a:r>
            <a:r>
              <a:rPr lang="en-US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Dominicans </a:t>
            </a:r>
            <a:r>
              <a:rPr lang="en-US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were more likely to be up to date if they earned between </a:t>
            </a:r>
            <a:r>
              <a:rPr lang="en-US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45,000-$74,999 </a:t>
            </a:r>
            <a:r>
              <a:rPr lang="en-US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annually</a:t>
            </a:r>
            <a:r>
              <a:rPr lang="en-US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(Mexican PR 1.2, p&lt;0.001; Dominican PR 1.25, p=0.027)</a:t>
            </a:r>
            <a:r>
              <a:rPr lang="en-US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rgbClr val="0E10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524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200"/>
            </a:pPr>
            <a:r>
              <a:rPr lang="en-US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-Cuban, Dominican, and Central/South American subgroups</a:t>
            </a:r>
            <a:r>
              <a:rPr lang="en-US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more likely to be up to date if they earned over </a:t>
            </a:r>
            <a:r>
              <a:rPr lang="en-US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$75,000 </a:t>
            </a:r>
            <a:r>
              <a:rPr lang="en-US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annually </a:t>
            </a:r>
            <a:r>
              <a:rPr lang="en-US" b="1" dirty="0">
                <a:solidFill>
                  <a:srgbClr val="0E1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(Cuban PR 1.33, Dominican PR 1.4, Central/South American PR 1.2; all p&lt;0.05).</a:t>
            </a:r>
            <a:endParaRPr b="1" dirty="0">
              <a:solidFill>
                <a:srgbClr val="0E10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1" name="Google Shape;151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7875" y="2121425"/>
            <a:ext cx="4841276" cy="437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5" descr="A picture containing text, outdoor, water, suns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9468" b="41829"/>
          <a:stretch/>
        </p:blipFill>
        <p:spPr>
          <a:xfrm>
            <a:off x="0" y="6433"/>
            <a:ext cx="12192000" cy="126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5290" t="18902" r="17124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5"/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2nd ANNUAL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 TEXAS HEALTH DISPARITIES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SYMPOSIUM</a:t>
            </a:r>
            <a:endParaRPr/>
          </a:p>
        </p:txBody>
      </p:sp>
      <p:sp>
        <p:nvSpPr>
          <p:cNvPr id="159" name="Google Shape;159;p5"/>
          <p:cNvSpPr txBox="1"/>
          <p:nvPr/>
        </p:nvSpPr>
        <p:spPr>
          <a:xfrm>
            <a:off x="0" y="1381539"/>
            <a:ext cx="1219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5"/>
          <p:cNvSpPr txBox="1"/>
          <p:nvPr/>
        </p:nvSpPr>
        <p:spPr>
          <a:xfrm>
            <a:off x="63450" y="1357613"/>
            <a:ext cx="13377900" cy="5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E101A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E101A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E101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1" name="Google Shape;161;p5"/>
          <p:cNvGrpSpPr/>
          <p:nvPr/>
        </p:nvGrpSpPr>
        <p:grpSpPr>
          <a:xfrm>
            <a:off x="3261053" y="2721259"/>
            <a:ext cx="1424764" cy="1424764"/>
            <a:chOff x="5214448" y="3234278"/>
            <a:chExt cx="1068600" cy="1068600"/>
          </a:xfrm>
        </p:grpSpPr>
        <p:sp>
          <p:nvSpPr>
            <p:cNvPr id="162" name="Google Shape;162;p5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801F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5290836" y="3402501"/>
              <a:ext cx="8391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Variable Complexity</a:t>
              </a:r>
              <a:endPara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64" name="Google Shape;164;p5"/>
          <p:cNvGrpSpPr/>
          <p:nvPr/>
        </p:nvGrpSpPr>
        <p:grpSpPr>
          <a:xfrm>
            <a:off x="7508731" y="2721369"/>
            <a:ext cx="1491872" cy="1424764"/>
            <a:chOff x="5214448" y="3234278"/>
            <a:chExt cx="1068600" cy="1068600"/>
          </a:xfrm>
        </p:grpSpPr>
        <p:sp>
          <p:nvSpPr>
            <p:cNvPr id="165" name="Google Shape;165;p5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801F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 txBox="1"/>
            <p:nvPr/>
          </p:nvSpPr>
          <p:spPr>
            <a:xfrm>
              <a:off x="5367381" y="3402501"/>
              <a:ext cx="8652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Educational Impact</a:t>
              </a:r>
              <a:endParaRPr sz="13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67" name="Google Shape;167;p5"/>
          <p:cNvGrpSpPr/>
          <p:nvPr/>
        </p:nvGrpSpPr>
        <p:grpSpPr>
          <a:xfrm>
            <a:off x="3061485" y="2281851"/>
            <a:ext cx="3011465" cy="3906952"/>
            <a:chOff x="2744109" y="1597469"/>
            <a:chExt cx="1827900" cy="2399700"/>
          </a:xfrm>
        </p:grpSpPr>
        <p:sp>
          <p:nvSpPr>
            <p:cNvPr id="168" name="Google Shape;168;p5"/>
            <p:cNvSpPr/>
            <p:nvPr/>
          </p:nvSpPr>
          <p:spPr>
            <a:xfrm rot="5400000">
              <a:off x="2458209" y="1883369"/>
              <a:ext cx="2399700" cy="1827900"/>
            </a:xfrm>
            <a:prstGeom prst="rightArrowCallout">
              <a:avLst>
                <a:gd name="adj1" fmla="val 9283"/>
                <a:gd name="adj2" fmla="val 13570"/>
                <a:gd name="adj3" fmla="val 16082"/>
                <a:gd name="adj4" fmla="val 81236"/>
              </a:avLst>
            </a:prstGeom>
            <a:solidFill>
              <a:srgbClr val="801F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 rot="10800000" flipH="1">
              <a:off x="2834043" y="1687411"/>
              <a:ext cx="1649400" cy="1769700"/>
            </a:xfrm>
            <a:prstGeom prst="snip1Rect">
              <a:avLst>
                <a:gd name="adj" fmla="val 0"/>
              </a:avLst>
            </a:prstGeom>
            <a:solidFill>
              <a:srgbClr val="A729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 txBox="1"/>
            <p:nvPr/>
          </p:nvSpPr>
          <p:spPr>
            <a:xfrm>
              <a:off x="2966450" y="1795520"/>
              <a:ext cx="1383000" cy="14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Unexpected Education Impact</a:t>
              </a:r>
              <a:endParaRPr sz="16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Higher education levels are associated with lower screening rates in the Dominican subgroup.</a:t>
              </a:r>
              <a:endParaRPr sz="1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1" name="Google Shape;171;p5"/>
          <p:cNvGrpSpPr/>
          <p:nvPr/>
        </p:nvGrpSpPr>
        <p:grpSpPr>
          <a:xfrm>
            <a:off x="6072990" y="1592302"/>
            <a:ext cx="2904716" cy="3843360"/>
            <a:chOff x="4572009" y="1146343"/>
            <a:chExt cx="1827900" cy="2399700"/>
          </a:xfrm>
        </p:grpSpPr>
        <p:sp>
          <p:nvSpPr>
            <p:cNvPr id="172" name="Google Shape;172;p5"/>
            <p:cNvSpPr/>
            <p:nvPr/>
          </p:nvSpPr>
          <p:spPr>
            <a:xfrm rot="-5400000">
              <a:off x="4286109" y="1432243"/>
              <a:ext cx="2399700" cy="1827900"/>
            </a:xfrm>
            <a:prstGeom prst="rightArrowCallout">
              <a:avLst>
                <a:gd name="adj1" fmla="val 9283"/>
                <a:gd name="adj2" fmla="val 13570"/>
                <a:gd name="adj3" fmla="val 16082"/>
                <a:gd name="adj4" fmla="val 81236"/>
              </a:avLst>
            </a:prstGeom>
            <a:solidFill>
              <a:srgbClr val="EDA2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 flipH="1">
              <a:off x="4660575" y="1686400"/>
              <a:ext cx="1649400" cy="1769700"/>
            </a:xfrm>
            <a:prstGeom prst="snip1Rect">
              <a:avLst>
                <a:gd name="adj" fmla="val 0"/>
              </a:avLst>
            </a:prstGeom>
            <a:solidFill>
              <a:srgbClr val="A729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 txBox="1"/>
            <p:nvPr/>
          </p:nvSpPr>
          <p:spPr>
            <a:xfrm>
              <a:off x="4794425" y="1795520"/>
              <a:ext cx="1383000" cy="14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Cultural preferences could influence screenings</a:t>
              </a:r>
              <a:endParaRPr sz="15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Understanding and respecting cultural preferences in healthcare-seeking behaviors are crucial for effective interventions.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2100"/>
                </a:spcBef>
                <a:spcAft>
                  <a:spcPts val="2100"/>
                </a:spcAft>
                <a:buNone/>
              </a:pP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5" name="Google Shape;175;p5"/>
          <p:cNvGrpSpPr/>
          <p:nvPr/>
        </p:nvGrpSpPr>
        <p:grpSpPr>
          <a:xfrm>
            <a:off x="8977848" y="2281887"/>
            <a:ext cx="2930306" cy="3792006"/>
            <a:chOff x="6400059" y="1597469"/>
            <a:chExt cx="1827900" cy="2399700"/>
          </a:xfrm>
        </p:grpSpPr>
        <p:sp>
          <p:nvSpPr>
            <p:cNvPr id="176" name="Google Shape;176;p5"/>
            <p:cNvSpPr/>
            <p:nvPr/>
          </p:nvSpPr>
          <p:spPr>
            <a:xfrm rot="5400000">
              <a:off x="6114159" y="1883369"/>
              <a:ext cx="2399700" cy="1827900"/>
            </a:xfrm>
            <a:prstGeom prst="rightArrowCallout">
              <a:avLst>
                <a:gd name="adj1" fmla="val 9283"/>
                <a:gd name="adj2" fmla="val 13570"/>
                <a:gd name="adj3" fmla="val 16082"/>
                <a:gd name="adj4" fmla="val 81236"/>
              </a:avLst>
            </a:prstGeom>
            <a:solidFill>
              <a:srgbClr val="801F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 rot="10800000" flipH="1">
              <a:off x="6489993" y="1687411"/>
              <a:ext cx="1649400" cy="1769700"/>
            </a:xfrm>
            <a:prstGeom prst="snip1Rect">
              <a:avLst>
                <a:gd name="adj" fmla="val 0"/>
              </a:avLst>
            </a:prstGeom>
            <a:solidFill>
              <a:srgbClr val="A729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 txBox="1"/>
            <p:nvPr/>
          </p:nvSpPr>
          <p:spPr>
            <a:xfrm>
              <a:off x="6622400" y="1795520"/>
              <a:ext cx="1383000" cy="14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Acculturation and Years in the U.S.</a:t>
              </a:r>
              <a:endParaRPr sz="15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Indicates potential acculturation effects, emphasizing the need for targeted outreach to long-term residents.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79" name="Google Shape;179;p5"/>
          <p:cNvGrpSpPr/>
          <p:nvPr/>
        </p:nvGrpSpPr>
        <p:grpSpPr>
          <a:xfrm>
            <a:off x="235508" y="1528551"/>
            <a:ext cx="2826116" cy="3906952"/>
            <a:chOff x="916059" y="1146343"/>
            <a:chExt cx="1827900" cy="2399700"/>
          </a:xfrm>
        </p:grpSpPr>
        <p:sp>
          <p:nvSpPr>
            <p:cNvPr id="180" name="Google Shape;180;p5"/>
            <p:cNvSpPr/>
            <p:nvPr/>
          </p:nvSpPr>
          <p:spPr>
            <a:xfrm rot="-5400000">
              <a:off x="630159" y="1432243"/>
              <a:ext cx="2399700" cy="1827900"/>
            </a:xfrm>
            <a:prstGeom prst="rightArrowCallout">
              <a:avLst>
                <a:gd name="adj1" fmla="val 9283"/>
                <a:gd name="adj2" fmla="val 13570"/>
                <a:gd name="adj3" fmla="val 16082"/>
                <a:gd name="adj4" fmla="val 81236"/>
              </a:avLst>
            </a:prstGeom>
            <a:solidFill>
              <a:srgbClr val="EDA2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 flipH="1">
              <a:off x="1004625" y="1686400"/>
              <a:ext cx="1649400" cy="1769700"/>
            </a:xfrm>
            <a:prstGeom prst="snip1Rect">
              <a:avLst>
                <a:gd name="adj" fmla="val 0"/>
              </a:avLst>
            </a:prstGeom>
            <a:solidFill>
              <a:srgbClr val="A729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 txBox="1"/>
            <p:nvPr/>
          </p:nvSpPr>
          <p:spPr>
            <a:xfrm>
              <a:off x="1138475" y="1795520"/>
              <a:ext cx="1383000" cy="14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6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Health Insurance Coverage is Crucial:</a:t>
              </a:r>
              <a:endParaRPr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Insured individuals, across all Hispanic subgroups, are significantly more likely to be up-to-date with mammogram screenings.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83" name="Google Shape;183;p5"/>
          <p:cNvSpPr txBox="1"/>
          <p:nvPr/>
        </p:nvSpPr>
        <p:spPr>
          <a:xfrm>
            <a:off x="589275" y="249125"/>
            <a:ext cx="44634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Conclusion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6" descr="A picture containing text, outdoor, water, suns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9468" b="41829"/>
          <a:stretch/>
        </p:blipFill>
        <p:spPr>
          <a:xfrm>
            <a:off x="0" y="6433"/>
            <a:ext cx="12192000" cy="126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6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5290" t="18902" r="17124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6"/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2nd ANNUAL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 TEXAS HEALTH DISPARITIES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SYMPOSIUM</a:t>
            </a:r>
            <a:endParaRPr/>
          </a:p>
        </p:txBody>
      </p:sp>
      <p:sp>
        <p:nvSpPr>
          <p:cNvPr id="191" name="Google Shape;191;p6"/>
          <p:cNvSpPr txBox="1"/>
          <p:nvPr/>
        </p:nvSpPr>
        <p:spPr>
          <a:xfrm>
            <a:off x="69050" y="3153564"/>
            <a:ext cx="1219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"/>
          <p:cNvSpPr txBox="1"/>
          <p:nvPr/>
        </p:nvSpPr>
        <p:spPr>
          <a:xfrm>
            <a:off x="141625" y="1391600"/>
            <a:ext cx="118596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Acknowledgments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6"/>
          <p:cNvSpPr txBox="1"/>
          <p:nvPr/>
        </p:nvSpPr>
        <p:spPr>
          <a:xfrm>
            <a:off x="5021500" y="2130525"/>
            <a:ext cx="7201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6"/>
          <p:cNvSpPr txBox="1"/>
          <p:nvPr/>
        </p:nvSpPr>
        <p:spPr>
          <a:xfrm>
            <a:off x="50725" y="2016025"/>
            <a:ext cx="12041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Gratitude to the Guiding Lights: Mentors Extraordinaire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11600" y="2541789"/>
            <a:ext cx="3182015" cy="3091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9925" y="2541800"/>
            <a:ext cx="3091825" cy="309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6"/>
          <p:cNvSpPr txBox="1"/>
          <p:nvPr/>
        </p:nvSpPr>
        <p:spPr>
          <a:xfrm>
            <a:off x="8211600" y="5770175"/>
            <a:ext cx="3789600" cy="5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Mariela Lane, MD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/>
          <p:cNvSpPr txBox="1"/>
          <p:nvPr/>
        </p:nvSpPr>
        <p:spPr>
          <a:xfrm>
            <a:off x="91625" y="5725850"/>
            <a:ext cx="53286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Jessica Calderon-Mora, DrPH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2072</Words>
  <Application>Microsoft Macintosh PowerPoint</Application>
  <PresentationFormat>Widescreen</PresentationFormat>
  <Paragraphs>184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Roboto</vt:lpstr>
      <vt:lpstr>Arial</vt:lpstr>
      <vt:lpstr>Times New Roman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Campuzano, Erica</dc:creator>
  <cp:lastModifiedBy>stephen contreras</cp:lastModifiedBy>
  <cp:revision>6</cp:revision>
  <dcterms:created xsi:type="dcterms:W3CDTF">2023-03-20T19:13:22Z</dcterms:created>
  <dcterms:modified xsi:type="dcterms:W3CDTF">2024-03-08T17:34:52Z</dcterms:modified>
</cp:coreProperties>
</file>