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2nd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7999" y="3121712"/>
            <a:ext cx="749731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Prevalence of Anxiety and Depression in Women with Overactive Bladder in an Underserved Area</a:t>
            </a:r>
            <a:endParaRPr lang="en-US" sz="2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8" y="4069321"/>
            <a:ext cx="6410962" cy="1188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Kaylyn Lazuka, M. Ed.; Angela Jones, M.D.;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Sheralyn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Sanchez, Ph.D., M.P.H.; P. Antonio Maldonado, M.D.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Department of Obstetrics and Gynecology, Foster School of Medicine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800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Texas Tech University Health Sciences Center El Paso, El Paso, Texas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06409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936E3032-BCAA-C8F4-DA6D-53A2B6088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5" y="5903871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STATISTICAL ANALYSIS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is reported using summary statistics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 square tests were used to assess associations between variables and diagnosis with anxiety/depression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Logistic regression analysis was used to identify factors associated with an increased prevalence of anxiety/depression 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A53F184F-7B27-E20C-D5C1-60FF00580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671 patient charts included in final analysis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217 (32.3%) of OAB patients had history of anxiety and/or depression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21.2% anxiety only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42.9% depression only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35.9% both symptoms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1.4% (3 patients) were referred to psychiatry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AAA94E2B-C363-3925-3754-8CFA27F13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473634" y="2588294"/>
            <a:ext cx="48223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Table 1: Characteristics of OAB patients with and without the diagnosis of anxiety and/or depression</a:t>
            </a:r>
          </a:p>
        </p:txBody>
      </p:sp>
      <p:pic>
        <p:nvPicPr>
          <p:cNvPr id="3" name="Google Shape;153;p9">
            <a:extLst>
              <a:ext uri="{FF2B5EF4-FFF2-40B4-BE49-F238E27FC236}">
                <a16:creationId xmlns:a16="http://schemas.microsoft.com/office/drawing/2014/main" id="{DF750F1F-BC1A-028C-5CAE-358EF02B8D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360" y="1407462"/>
            <a:ext cx="5843240" cy="52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9850F823-0E13-4B9A-5908-AF43310F4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pic>
        <p:nvPicPr>
          <p:cNvPr id="4" name="Google Shape;160;g2be5147948f_0_34">
            <a:extLst>
              <a:ext uri="{FF2B5EF4-FFF2-40B4-BE49-F238E27FC236}">
                <a16:creationId xmlns:a16="http://schemas.microsoft.com/office/drawing/2014/main" id="{1ED0093A-67CE-66F5-464A-6BC88F35F8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120" y="2416701"/>
            <a:ext cx="9281160" cy="336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DDD2D43C-FA7C-6C9F-7292-86F577545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pic>
        <p:nvPicPr>
          <p:cNvPr id="2" name="Google Shape;166;g2be5147948f_0_41">
            <a:extLst>
              <a:ext uri="{FF2B5EF4-FFF2-40B4-BE49-F238E27FC236}">
                <a16:creationId xmlns:a16="http://schemas.microsoft.com/office/drawing/2014/main" id="{7FB31820-14BF-2D2C-5A9C-3EB97E777E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920" y="2416701"/>
            <a:ext cx="5729098" cy="375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7;g2be5147948f_0_41">
            <a:extLst>
              <a:ext uri="{FF2B5EF4-FFF2-40B4-BE49-F238E27FC236}">
                <a16:creationId xmlns:a16="http://schemas.microsoft.com/office/drawing/2014/main" id="{8A1912D5-3811-5ABA-247D-A88C3CB7C28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5943" y="2416700"/>
            <a:ext cx="2210682" cy="37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EF321FFB-FE2C-88FB-D7AE-1C0267C53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63F95-5C23-C29C-F2E0-9705977BB316}"/>
              </a:ext>
            </a:extLst>
          </p:cNvPr>
          <p:cNvSpPr txBox="1"/>
          <p:nvPr/>
        </p:nvSpPr>
        <p:spPr>
          <a:xfrm>
            <a:off x="386080" y="2099992"/>
            <a:ext cx="10312400" cy="36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671 patient charts included in final analysis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217 (32.3%) of OAB patients had history of anxiety and/or depression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21.2% anxiety only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42.9% depression only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35.9% both symptoms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1.4% (3 patients) were referred to psychiatry</a:t>
            </a:r>
            <a:endParaRPr lang="en-US" dirty="0"/>
          </a:p>
        </p:txBody>
      </p: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7512F3AB-AB66-6205-66FF-FAEA46497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PLANS 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63F95-5C23-C29C-F2E0-9705977BB316}"/>
              </a:ext>
            </a:extLst>
          </p:cNvPr>
          <p:cNvSpPr txBox="1"/>
          <p:nvPr/>
        </p:nvSpPr>
        <p:spPr>
          <a:xfrm>
            <a:off x="386080" y="2099992"/>
            <a:ext cx="1031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Our study does suggest that there may be benefit in screening patients with OAB for anxiety/depression and considering a multidisciplinary approach to treatment.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Future work will examine therapies for mental health and their effect in treatment of OAB. </a:t>
            </a: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1CDBBF9B-66FE-A334-8595-85CE63718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ACKNOWLEDGEMENTS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63F95-5C23-C29C-F2E0-9705977BB316}"/>
              </a:ext>
            </a:extLst>
          </p:cNvPr>
          <p:cNvSpPr txBox="1"/>
          <p:nvPr/>
        </p:nvSpPr>
        <p:spPr>
          <a:xfrm>
            <a:off x="386080" y="2099992"/>
            <a:ext cx="10312400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P. Antonio Maldonado, Dr.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Sheralyn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Sanchez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Madison Bencomo, Kate Olivas-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Cardiel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8F361F7A-7FD6-EE73-6C78-DD3BCFA48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0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68DD84E0-3A45-383A-F1C1-6B7928EF5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605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Nothing to disclose</a:t>
            </a:r>
          </a:p>
          <a:p>
            <a:endParaRPr lang="en-US" dirty="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DB8E5CA3-89FE-67C2-6049-E38261195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BACKGROUND AND SIGNIFICANCE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23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21627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5"/>
              <a:buFont typeface="Arial"/>
              <a:buChar char="●"/>
              <a:tabLst/>
              <a:defRPr/>
            </a:pPr>
            <a:r>
              <a:rPr kumimoji="0" lang="en-US" sz="2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Overactive bladder is a chronic condition involving urinary urgency, frequency, and nocturia with or without urgency urinary incontinence. </a:t>
            </a:r>
          </a:p>
          <a:p>
            <a:pPr marL="457200" marR="0" lvl="0" indent="-321627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5"/>
              <a:buFont typeface="Arial"/>
              <a:buChar char="●"/>
              <a:tabLst/>
              <a:defRPr/>
            </a:pPr>
            <a:r>
              <a:rPr kumimoji="0" lang="en-US" sz="2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Prevalence in the general population is 16.9%</a:t>
            </a:r>
          </a:p>
          <a:p>
            <a:pPr marL="457200" marR="0" lvl="0" indent="-321627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5"/>
              <a:buFont typeface="Arial"/>
              <a:buChar char="●"/>
              <a:tabLst/>
              <a:defRPr/>
            </a:pPr>
            <a:r>
              <a:rPr kumimoji="0" lang="en-US" sz="2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Associated with poor quality of life, poor sleep, depression and anxiety </a:t>
            </a:r>
          </a:p>
          <a:p>
            <a:endParaRPr lang="en-US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6D51916F-E838-2136-2D66-77F627EA8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BACKGROUND AND SIGNIFICANCE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20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21627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5"/>
              <a:buFont typeface="Arial"/>
              <a:buChar char="●"/>
              <a:tabLst/>
              <a:defRPr/>
            </a:pPr>
            <a:r>
              <a:rPr kumimoji="0" lang="en-US" sz="2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 treatment methods fail to address the emotional burden that accompanies OAB </a:t>
            </a:r>
          </a:p>
          <a:p>
            <a:pPr marL="457200" marR="0" lvl="0" indent="-321627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5"/>
              <a:buFont typeface="Arial"/>
              <a:buChar char="●"/>
              <a:tabLst/>
              <a:defRPr/>
            </a:pPr>
            <a:r>
              <a:rPr kumimoji="0" lang="en-US" sz="2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 prevalence of depression and anxiety especially in diverse and underserved communities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48069D95-4E0C-831D-45BE-A363CF91E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HYPOTHESIS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35280" y="2113280"/>
            <a:ext cx="1138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139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Anxiety and depression will be very prevalent in a cohort of predominately Hispanic patients with OAB in an underserved area.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75382AE8-E7F3-D51E-F004-1BEC172AF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SPECIFIC AIMS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study aims to estimate the prevalence of anxiety and depression in a cohort of predominately Hispanic patients with OAB in an underserved area.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5055DB7D-E5E5-635F-13D1-FA224B6C8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DESIGN/METHODS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Retrospective cross-sectional study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Single institutional urogynecology clinic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Charts reviewed for patients presenting with OAB from 2016-2020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Charts were identified using ICD-10 codes 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B62E61B9-8C88-78A8-F503-FC322747C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DESIGN/METHODS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Inclusion criteria: 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Women over 18 with OAB symptoms per ICD 10 codes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Subjects may carry additional diagnoses of pelvic floor disorders or recurrent UTI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Exclusion criteria: 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Pregnant or postpartum patients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Patients found to have a gynecologic or urologic malignancy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DE2A4B77-CFF2-1791-45A4-002C28077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87071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DESIGN/METHODS 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E3262-35D1-067E-795D-37A633213B74}"/>
              </a:ext>
            </a:extLst>
          </p:cNvPr>
          <p:cNvSpPr txBox="1"/>
          <p:nvPr/>
        </p:nvSpPr>
        <p:spPr>
          <a:xfrm>
            <a:off x="355600" y="2113280"/>
            <a:ext cx="11369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Chart Abstraction 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Demographic data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 history and physical exam 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Main presenting symptoms on initial urogynecology visits 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Treatment plan at initial and subsequent visits 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A3B67C95-A1FE-FAC5-0B1B-9C87B2EC2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73785"/>
            <a:ext cx="1969521" cy="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655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Kaylyn Lazuka</cp:lastModifiedBy>
  <cp:revision>305</cp:revision>
  <dcterms:created xsi:type="dcterms:W3CDTF">2023-03-20T19:13:22Z</dcterms:created>
  <dcterms:modified xsi:type="dcterms:W3CDTF">2024-03-07T17:00:50Z</dcterms:modified>
</cp:coreProperties>
</file>