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06E6F"/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2nd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7445" y="1563058"/>
            <a:ext cx="992051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Associations between Diabetes, Cognitive Status, and Hispanic Ethnicity amongst Older Rural West Texans: A Project FRONTIER Study</a:t>
            </a:r>
            <a:endParaRPr lang="en-US" sz="40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445" y="4414181"/>
            <a:ext cx="99205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Riley McCready</a:t>
            </a:r>
            <a:r>
              <a:rPr lang="en-US" sz="2400" b="1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Claudia Morris</a:t>
            </a:r>
            <a:r>
              <a:rPr lang="en-US" sz="2400" b="1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J. Josh Lawrence</a:t>
            </a:r>
            <a:r>
              <a:rPr lang="en-US" sz="2400" b="1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1,2,3,4,5</a:t>
            </a:r>
            <a:endParaRPr lang="en-US" sz="2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 of Pharmacology and Neuroscience, </a:t>
            </a:r>
            <a:r>
              <a:rPr lang="en-US" sz="1600" b="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of Medicine, </a:t>
            </a:r>
            <a:r>
              <a:rPr lang="en-US" sz="1600" b="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Garrison Institute on Aging, </a:t>
            </a:r>
            <a:r>
              <a:rPr lang="en-US" sz="1600" b="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 of Excellence for Translational Neuroscience and Therapeutics, </a:t>
            </a:r>
            <a:r>
              <a:rPr lang="en-US" sz="1600" b="0" i="0" u="none" strike="noStrike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 of Excellence for Integrated Health, Texas Tech University Health Sciences Center, Lubbock, TX, USA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237309" y="294486"/>
            <a:ext cx="48961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237309" y="1442488"/>
            <a:ext cx="60768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Nothing to Disclose 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237308" y="294486"/>
            <a:ext cx="55359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0" y="1666209"/>
            <a:ext cx="723400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Diabetes is associated with cognitive decline</a:t>
            </a:r>
            <a:r>
              <a:rPr lang="en-US" sz="2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1,2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previous studies suggest that Hispanic populations have a higher risk of diabetes and cognitive decline</a:t>
            </a:r>
            <a:r>
              <a:rPr lang="en-US" sz="2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3-5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en-US" sz="2200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Project FRONTIER (PF; </a:t>
            </a:r>
            <a:r>
              <a:rPr lang="en-US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Facing Rural Obstacles to Health Care Now Through Intervention, Education, and Research) is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ongoing longitudinal study following West rural Texans’ medical history</a:t>
            </a:r>
            <a:r>
              <a:rPr lang="en-US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en-US" sz="2200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conducted a retrospective case-control study following 292 individuals from Project FRONTIER to investigat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e the relationships between a variety of variables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(mean age 62.6 ±11.8, 70.5% females, 40.1% HE).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2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0AD3E4-8DEA-FA23-DF20-5B1E5C629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24924"/>
              </p:ext>
            </p:extLst>
          </p:nvPr>
        </p:nvGraphicFramePr>
        <p:xfrm>
          <a:off x="7408674" y="1693189"/>
          <a:ext cx="4478526" cy="45990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8868">
                  <a:extLst>
                    <a:ext uri="{9D8B030D-6E8A-4147-A177-3AD203B41FA5}">
                      <a16:colId xmlns:a16="http://schemas.microsoft.com/office/drawing/2014/main" val="3233857659"/>
                    </a:ext>
                  </a:extLst>
                </a:gridCol>
                <a:gridCol w="1449658">
                  <a:extLst>
                    <a:ext uri="{9D8B030D-6E8A-4147-A177-3AD203B41FA5}">
                      <a16:colId xmlns:a16="http://schemas.microsoft.com/office/drawing/2014/main" val="2801138261"/>
                    </a:ext>
                  </a:extLst>
                </a:gridCol>
              </a:tblGrid>
              <a:tr h="45225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>
                    <a:solidFill>
                      <a:srgbClr val="F06E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 Code</a:t>
                      </a:r>
                    </a:p>
                  </a:txBody>
                  <a:tcPr>
                    <a:solidFill>
                      <a:srgbClr val="F06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8197"/>
                  </a:ext>
                </a:extLst>
              </a:tr>
              <a:tr h="1230988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Repeatable Battery for the Assessment of Neuropsychological Status (RBANS) total score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rbttlsc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98966"/>
                  </a:ext>
                </a:extLst>
              </a:tr>
              <a:tr h="55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asting blood glucose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bw_gluc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27674"/>
                  </a:ext>
                </a:extLst>
              </a:tr>
              <a:tr h="495369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HbA1c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bw_hgba1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71429"/>
                  </a:ext>
                </a:extLst>
              </a:tr>
              <a:tr h="11847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onsensus diabetes diagnosis (consensus diagnosis = 1, no consensus diagnosis = 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cdx_mdca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19081"/>
                  </a:ext>
                </a:extLst>
              </a:tr>
              <a:tr h="683814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 Ethnicity (HE) status (HE = 1, non-HE = 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s_16_3-JL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9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2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237308" y="294486"/>
            <a:ext cx="65118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RBANS vs. All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5964145" y="1563189"/>
            <a:ext cx="7193079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RBANS showed significant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negative correlations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with: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HbA1c (p &lt; 0.0001)</a:t>
            </a:r>
            <a:endParaRPr lang="en-US" dirty="0"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F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asting blood glucose (p = 0.00024)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Consensus diabetes diagnosis (p &lt; 0.0001)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HE status (p &lt; 0.0001) </a:t>
            </a:r>
          </a:p>
          <a:p>
            <a:pPr lvl="1">
              <a:lnSpc>
                <a:spcPct val="150000"/>
              </a:lnSpc>
            </a:pPr>
            <a:endParaRPr lang="en-US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</a:rPr>
              <a:t>HE status showed significant </a:t>
            </a: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</a:rPr>
              <a:t>positive correlations</a:t>
            </a:r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</a:rPr>
              <a:t> with:</a:t>
            </a:r>
            <a:endParaRPr lang="en-US" b="0" i="0" u="none" strike="noStrike" dirty="0">
              <a:solidFill>
                <a:srgbClr val="0432FF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HbA1c (p = 0.00025)</a:t>
            </a:r>
            <a:endParaRPr lang="en-US" dirty="0"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F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asting blood glucose (p = 0.00105)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Consensus diabetes diagnosis (p = 0.00051)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US" sz="16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1F8AF-E579-B5A4-D6B6-FCAD40AD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1563189"/>
            <a:ext cx="5513736" cy="47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1755" y="291357"/>
            <a:ext cx="76992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RBANS vs. Diabetic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350510" y="5778914"/>
            <a:ext cx="536830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 linear regression of the relationship between RBANS total score and HbA1c level showed significant negative association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 = 0.0282).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Dotted lines indicate 95% confidence intervals.  </a:t>
            </a:r>
          </a:p>
          <a:p>
            <a:pPr algn="l"/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44CA0-7A03-1EED-6BC1-6AF16C4C72FE}"/>
              </a:ext>
            </a:extLst>
          </p:cNvPr>
          <p:cNvSpPr txBox="1"/>
          <p:nvPr/>
        </p:nvSpPr>
        <p:spPr>
          <a:xfrm>
            <a:off x="6473182" y="5778914"/>
            <a:ext cx="525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 logistic regression of the relationship between RBANS total score and consensus diabetes diagnosi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s showed significant negative association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 &lt; 0.0001).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Dotted lines indicate 95% confidence intervals.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 descr="A graph with red and blue dots&#10;&#10;Description automatically generated">
            <a:extLst>
              <a:ext uri="{FF2B5EF4-FFF2-40B4-BE49-F238E27FC236}">
                <a16:creationId xmlns:a16="http://schemas.microsoft.com/office/drawing/2014/main" id="{D22EBF83-2764-4AC9-CAB3-1BF199AFD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0" y="1665374"/>
            <a:ext cx="5368308" cy="3937785"/>
          </a:xfrm>
          <a:prstGeom prst="rect">
            <a:avLst/>
          </a:prstGeom>
        </p:spPr>
      </p:pic>
      <p:pic>
        <p:nvPicPr>
          <p:cNvPr id="8" name="Picture 7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4179430F-F15B-D1CE-56ED-90FA951CE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82" y="1665374"/>
            <a:ext cx="5368308" cy="39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237308" y="294486"/>
            <a:ext cx="73064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Diabetic Indicators vs. 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237308" y="5547850"/>
            <a:ext cx="51759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Mann-Whitney nonparametric test indicated that HbA1c levels were significantly higher in Hispanic (6.3 ± 1.4%) compared to non-Hispanic (5.8 ± 0.9%) participants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 = 0.0003). </a:t>
            </a:r>
            <a:endParaRPr lang="en-US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48BFF-6AF2-BC4B-4C6A-0580643C91A7}"/>
              </a:ext>
            </a:extLst>
          </p:cNvPr>
          <p:cNvSpPr txBox="1"/>
          <p:nvPr/>
        </p:nvSpPr>
        <p:spPr>
          <a:xfrm>
            <a:off x="6096001" y="5547851"/>
            <a:ext cx="5858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Mann-Whitney nonparametric test indicated that fasting blood glucose levels were significantly higher in Hispanic (115.5 ± 35.5 mg/dL) compared to non-Hispanic (106.2 ± 32.3 mg/dL) participants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 = 0.0011).  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/>
          </a:p>
        </p:txBody>
      </p:sp>
      <p:pic>
        <p:nvPicPr>
          <p:cNvPr id="6" name="Picture 5" descr="A graph showing the difference between hispanic and hispanic&#10;&#10;Description automatically generated">
            <a:extLst>
              <a:ext uri="{FF2B5EF4-FFF2-40B4-BE49-F238E27FC236}">
                <a16:creationId xmlns:a16="http://schemas.microsoft.com/office/drawing/2014/main" id="{0D42743F-EDEA-DD04-47DC-B58AA532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1509645"/>
            <a:ext cx="5175957" cy="4119274"/>
          </a:xfrm>
          <a:prstGeom prst="rect">
            <a:avLst/>
          </a:prstGeom>
        </p:spPr>
      </p:pic>
      <p:pic>
        <p:nvPicPr>
          <p:cNvPr id="8" name="Picture 7" descr="A graph of a person with histograms&#10;&#10;Description automatically generated with medium confidence">
            <a:extLst>
              <a:ext uri="{FF2B5EF4-FFF2-40B4-BE49-F238E27FC236}">
                <a16:creationId xmlns:a16="http://schemas.microsoft.com/office/drawing/2014/main" id="{3DBC672F-F19E-9B26-E153-8D04393E4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9645"/>
            <a:ext cx="5799832" cy="41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237308" y="294486"/>
            <a:ext cx="73064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RBANS vs. 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517671" y="5785615"/>
            <a:ext cx="52514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Mann-Whitney nonparametric test indicated that RBANS total scores were significantly lower in Hispanic (80.0 ± 13.3) compared to non-Hispanic (92.7 ± 12.9) participants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 &lt; 0.0001). </a:t>
            </a:r>
            <a:endParaRPr lang="en-US" sz="1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85D46-AC6B-8B03-8DA5-E390681571AF}"/>
              </a:ext>
            </a:extLst>
          </p:cNvPr>
          <p:cNvSpPr txBox="1"/>
          <p:nvPr/>
        </p:nvSpPr>
        <p:spPr>
          <a:xfrm>
            <a:off x="6422901" y="5783747"/>
            <a:ext cx="525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 logistic regression of the relationship between RBANS total score and HE status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showed significant negative association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 &lt; 0.0001).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Dotted lines indicate 95% confidence intervals.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955757A3-8B84-CEF2-CCE0-2C8A32B69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43" y="1563189"/>
            <a:ext cx="5251429" cy="4097712"/>
          </a:xfrm>
          <a:prstGeom prst="rect">
            <a:avLst/>
          </a:prstGeom>
        </p:spPr>
      </p:pic>
      <p:pic>
        <p:nvPicPr>
          <p:cNvPr id="8" name="Picture 7" descr="A graph of a person with red and blue lines&#10;&#10;Description automatically generated with medium confidence">
            <a:extLst>
              <a:ext uri="{FF2B5EF4-FFF2-40B4-BE49-F238E27FC236}">
                <a16:creationId xmlns:a16="http://schemas.microsoft.com/office/drawing/2014/main" id="{FB6D60D3-ED18-1D64-746E-FBA40618B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1" y="1563189"/>
            <a:ext cx="5268487" cy="40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106680" y="316807"/>
            <a:ext cx="76874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Conclusions/Future Directions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106680" y="1442488"/>
            <a:ext cx="10862474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We found significant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negative correlations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between RBANS and HbA1c, fasting blood glucose, consensus diabetes diagnosis, and HE status. 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We identified significant </a:t>
            </a:r>
            <a:r>
              <a:rPr lang="en-US" sz="1600" b="1" dirty="0">
                <a:solidFill>
                  <a:srgbClr val="0432FF"/>
                </a:solidFill>
                <a:latin typeface="Arial" panose="020B0604020202020204" pitchFamily="34" charset="0"/>
              </a:rPr>
              <a:t>positive correlations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between HE status and HbA1c, fasting blood glucose, and consensus diabetes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Further linear regression analysis revealed significant </a:t>
            </a:r>
            <a:r>
              <a:rPr lang="en-US" sz="1600" b="1" dirty="0">
                <a:latin typeface="Arial" panose="020B0604020202020204" pitchFamily="34" charset="0"/>
              </a:rPr>
              <a:t>negative associations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between RBANS and HbA1c, consensus diabetes diagnosis, and HE 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comparisons revealed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was associated with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higher levels of diabetic indicators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greater levels of cognitive decline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hese disparities are important to consider when investigating areas to 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improve healthcare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West Texas. For future projects, we plan to further characterize the relationship between cognitive decline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diabetes through exploring various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RBANS subtests/domains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attention, language, visuospatial/constructional abilities, immediate memory, and delayed memory. </a:t>
            </a:r>
            <a:endParaRPr lang="en-US" sz="16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7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78792" y="281162"/>
            <a:ext cx="78867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Acknowledgements</a:t>
            </a:r>
            <a:r>
              <a:rPr lang="en-US" sz="3800" b="1" dirty="0">
                <a:latin typeface="Arial" panose="020B0604020202020204" pitchFamily="34" charset="0"/>
                <a:ea typeface="Source Sans Pro Black"/>
                <a:cs typeface="Arial" panose="020B0604020202020204" pitchFamily="34" charset="0"/>
              </a:rPr>
              <a:t>/References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8C3F8-7239-FBD5-E9E0-BE3637776096}"/>
              </a:ext>
            </a:extLst>
          </p:cNvPr>
          <p:cNvSpPr txBox="1"/>
          <p:nvPr/>
        </p:nvSpPr>
        <p:spPr>
          <a:xfrm>
            <a:off x="237308" y="1442488"/>
            <a:ext cx="693126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would like to thank the Garrison Institute on Aging (GIA) staff for providing the variables. Special thanks to Dr. Volker Neugebauer (GIA) and Veronica Molinar-Lopez (Project FRONTIER).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Source Sans Pro Black"/>
              <a:cs typeface="Arial" panose="020B0604020202020204" pitchFamily="34" charset="0"/>
            </a:endParaRPr>
          </a:p>
        </p:txBody>
      </p:sp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5B350932-9ED1-450A-0BBD-224180615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49" y="3843145"/>
            <a:ext cx="4832564" cy="2621549"/>
          </a:xfrm>
          <a:prstGeom prst="rect">
            <a:avLst/>
          </a:prstGeom>
        </p:spPr>
      </p:pic>
      <p:pic>
        <p:nvPicPr>
          <p:cNvPr id="2" name="Picture 1" descr="A logo for a university health science&#10;&#10;Description automatically generated">
            <a:extLst>
              <a:ext uri="{FF2B5EF4-FFF2-40B4-BE49-F238E27FC236}">
                <a16:creationId xmlns:a16="http://schemas.microsoft.com/office/drawing/2014/main" id="{4266854A-B170-7516-A103-C56DEEA34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49" y="1549865"/>
            <a:ext cx="4832564" cy="215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792BE-DA5B-4292-CE79-1B6428D1F6FD}"/>
              </a:ext>
            </a:extLst>
          </p:cNvPr>
          <p:cNvSpPr txBox="1"/>
          <p:nvPr/>
        </p:nvSpPr>
        <p:spPr>
          <a:xfrm>
            <a:off x="301412" y="3930944"/>
            <a:ext cx="708978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Dyer, A. H., Briggs, R., Laird, E., Hoey, L., Hughes, C. F., McNulty, H., Ward, M., Strain, J., Molloy, A. M., Cunningham, C., &amp; McCarroll, K. (2021). Glycated haemoglobin (HbA1c), diabetes and neuropsychological performance in community-dwelling older adults.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Diabetic Medicine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(11), e14668. https://doi.org/10.1111/dme.14668</a:t>
            </a:r>
            <a:endParaRPr lang="en-US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Zheng, F., Yan, L., Yang, Z., Zhong, B., &amp; Xie, W. (2018). HbA1c, diabetes and cognitive decline: The English Longitudinal Study of Ageing.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Diabetologia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(4), 839–848. https://doi.org/10.1007/s00125-017-4541-7</a:t>
            </a:r>
            <a:endParaRPr lang="en-US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Aguayo-Mazzucato, C., Diaque, P., Hernandez, S., Rosas, S., Kostic, A., &amp; Caballero, A. E. (2019). Understanding the growing epidemic of type 2 diabetes in the Hispanic population living in the United States.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Diabetes/Metabolism Research and Reviews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e3097. https://doi.org/10.1002/dmrr.3097</a:t>
            </a:r>
            <a:endParaRPr lang="en-US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Hall, J. R., Balldin, V. H., Gamboa, A., Edwards, M. L., Johnson, L. A., &amp; O’Bryant, S. E. (2018). Texas Mexican American Adult Normative Studies: Normative data for the Repeatable Battery for the Assessment of Neuropsychological Status (RBANS).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Developmental Neuropsychology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27–35. https://doi.org/10.1080/87565641.2017.1401629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Johnson, L. A., Gamboa, A., Vintimilla, R., Cheatwood, A. J., Grant, A., Trivedi, A., Edwards, M., Hall, J. R., &amp; O’Bryant, S. E. (2015). Comorbid depression and diabetes as a risk for mild cognitive impairment and Alzheimer’s disease in elderly Mexican Americans. </a:t>
            </a:r>
            <a:r>
              <a:rPr lang="en-US" sz="105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Journal of Alzheimer’s Disease</a:t>
            </a:r>
            <a:r>
              <a:rPr lang="en-US" sz="10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47</a:t>
            </a:r>
            <a:r>
              <a:rPr lang="en-US" sz="10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(1), 129–136. https://doi.org/10.3233/JAD-142907</a:t>
            </a:r>
            <a:endParaRPr lang="en-US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5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1141</Words>
  <Application>Microsoft Macintosh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Riley Mccready</cp:lastModifiedBy>
  <cp:revision>367</cp:revision>
  <dcterms:created xsi:type="dcterms:W3CDTF">2023-03-20T19:13:22Z</dcterms:created>
  <dcterms:modified xsi:type="dcterms:W3CDTF">2024-03-05T21:04:03Z</dcterms:modified>
</cp:coreProperties>
</file>