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Ex2.xml" ContentType="application/vnd.ms-office.chartex+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Ex3.xml" ContentType="application/vnd.ms-office.chartex+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5.xml" ContentType="application/vnd.ms-office.chartstyle+xml"/>
  <Override PartName="/ppt/charts/colors5.xml" ContentType="application/vnd.ms-office.chartcolorstyle+xml"/>
  <Override PartName="/ppt/charts/chart3.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58" r:id="rId3"/>
    <p:sldId id="259" r:id="rId4"/>
    <p:sldId id="260" r:id="rId5"/>
    <p:sldId id="261" r:id="rId6"/>
    <p:sldId id="267" r:id="rId7"/>
    <p:sldId id="268" r:id="rId8"/>
    <p:sldId id="269" r:id="rId9"/>
    <p:sldId id="264" r:id="rId10"/>
    <p:sldId id="270" r:id="rId11"/>
    <p:sldId id="271" r:id="rId12"/>
    <p:sldId id="272" r:id="rId13"/>
    <p:sldId id="274" r:id="rId14"/>
    <p:sldId id="275" r:id="rId15"/>
    <p:sldId id="265" r:id="rId16"/>
    <p:sldId id="266" r:id="rId17"/>
    <p:sldId id="262" r:id="rId18"/>
    <p:sldId id="278"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D49"/>
    <a:srgbClr val="E90000"/>
    <a:srgbClr val="F46946"/>
    <a:srgbClr val="EC7D31"/>
    <a:srgbClr val="F1D6C2"/>
    <a:srgbClr val="990000"/>
    <a:srgbClr val="9F0100"/>
    <a:srgbClr val="FFF4DE"/>
    <a:srgbClr val="AE4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A99B37-5F29-4163-A672-645CB46AF418}" v="311" dt="2024-03-08T20:16:54.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3" autoAdjust="0"/>
    <p:restoredTop sz="94660"/>
  </p:normalViewPr>
  <p:slideViewPr>
    <p:cSldViewPr snapToGrid="0">
      <p:cViewPr varScale="1">
        <p:scale>
          <a:sx n="60" d="100"/>
          <a:sy n="60" d="100"/>
        </p:scale>
        <p:origin x="724" y="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yanand Mijagiri" userId="53f058eaaa927241" providerId="LiveId" clId="{DCA99B37-5F29-4163-A672-645CB46AF418}"/>
    <pc:docChg chg="undo custSel addSld delSld modSld sldOrd">
      <pc:chgData name="Jayanand Mijagiri" userId="53f058eaaa927241" providerId="LiveId" clId="{DCA99B37-5F29-4163-A672-645CB46AF418}" dt="2024-03-08T20:55:53.694" v="4968" actId="20577"/>
      <pc:docMkLst>
        <pc:docMk/>
      </pc:docMkLst>
      <pc:sldChg chg="del mod setBg modShow">
        <pc:chgData name="Jayanand Mijagiri" userId="53f058eaaa927241" providerId="LiveId" clId="{DCA99B37-5F29-4163-A672-645CB46AF418}" dt="2024-03-08T19:30:06.214" v="3964" actId="47"/>
        <pc:sldMkLst>
          <pc:docMk/>
          <pc:sldMk cId="109857222" sldId="256"/>
        </pc:sldMkLst>
      </pc:sldChg>
      <pc:sldChg chg="modSp mod">
        <pc:chgData name="Jayanand Mijagiri" userId="53f058eaaa927241" providerId="LiveId" clId="{DCA99B37-5F29-4163-A672-645CB46AF418}" dt="2024-03-08T20:29:27.310" v="4768" actId="255"/>
        <pc:sldMkLst>
          <pc:docMk/>
          <pc:sldMk cId="2202325972" sldId="258"/>
        </pc:sldMkLst>
        <pc:spChg chg="mod">
          <ac:chgData name="Jayanand Mijagiri" userId="53f058eaaa927241" providerId="LiveId" clId="{DCA99B37-5F29-4163-A672-645CB46AF418}" dt="2024-03-08T20:29:27.310" v="4768" actId="255"/>
          <ac:spMkLst>
            <pc:docMk/>
            <pc:sldMk cId="2202325972" sldId="258"/>
            <ac:spMk id="2" creationId="{C31DEEA3-0483-A168-4D34-A88AC4C06F7A}"/>
          </ac:spMkLst>
        </pc:spChg>
      </pc:sldChg>
      <pc:sldChg chg="modNotesTx">
        <pc:chgData name="Jayanand Mijagiri" userId="53f058eaaa927241" providerId="LiveId" clId="{DCA99B37-5F29-4163-A672-645CB46AF418}" dt="2024-03-08T20:29:49.253" v="4800" actId="20577"/>
        <pc:sldMkLst>
          <pc:docMk/>
          <pc:sldMk cId="1352472454" sldId="259"/>
        </pc:sldMkLst>
      </pc:sldChg>
      <pc:sldChg chg="modNotesTx">
        <pc:chgData name="Jayanand Mijagiri" userId="53f058eaaa927241" providerId="LiveId" clId="{DCA99B37-5F29-4163-A672-645CB46AF418}" dt="2024-03-08T20:30:19.326" v="4903" actId="20577"/>
        <pc:sldMkLst>
          <pc:docMk/>
          <pc:sldMk cId="1107885179" sldId="261"/>
        </pc:sldMkLst>
      </pc:sldChg>
      <pc:sldChg chg="ord">
        <pc:chgData name="Jayanand Mijagiri" userId="53f058eaaa927241" providerId="LiveId" clId="{DCA99B37-5F29-4163-A672-645CB46AF418}" dt="2024-03-08T20:24:12.603" v="4767"/>
        <pc:sldMkLst>
          <pc:docMk/>
          <pc:sldMk cId="1574180510" sldId="262"/>
        </pc:sldMkLst>
      </pc:sldChg>
      <pc:sldChg chg="del">
        <pc:chgData name="Jayanand Mijagiri" userId="53f058eaaa927241" providerId="LiveId" clId="{DCA99B37-5F29-4163-A672-645CB46AF418}" dt="2024-03-07T22:47:58.465" v="1442" actId="47"/>
        <pc:sldMkLst>
          <pc:docMk/>
          <pc:sldMk cId="82085153" sldId="263"/>
        </pc:sldMkLst>
      </pc:sldChg>
      <pc:sldChg chg="addSp delSp modSp mod modNotesTx">
        <pc:chgData name="Jayanand Mijagiri" userId="53f058eaaa927241" providerId="LiveId" clId="{DCA99B37-5F29-4163-A672-645CB46AF418}" dt="2024-03-08T20:40:38.979" v="4966" actId="20577"/>
        <pc:sldMkLst>
          <pc:docMk/>
          <pc:sldMk cId="2065443070" sldId="264"/>
        </pc:sldMkLst>
        <pc:spChg chg="mod">
          <ac:chgData name="Jayanand Mijagiri" userId="53f058eaaa927241" providerId="LiveId" clId="{DCA99B37-5F29-4163-A672-645CB46AF418}" dt="2024-03-07T22:53:56.601" v="1487" actId="20577"/>
          <ac:spMkLst>
            <pc:docMk/>
            <pc:sldMk cId="2065443070" sldId="264"/>
            <ac:spMk id="2" creationId="{FF4AB83C-99CF-8DCA-35FE-2FE516DCFB57}"/>
          </ac:spMkLst>
        </pc:spChg>
        <pc:spChg chg="add mod">
          <ac:chgData name="Jayanand Mijagiri" userId="53f058eaaa927241" providerId="LiveId" clId="{DCA99B37-5F29-4163-A672-645CB46AF418}" dt="2024-03-08T20:40:06.735" v="4961" actId="1076"/>
          <ac:spMkLst>
            <pc:docMk/>
            <pc:sldMk cId="2065443070" sldId="264"/>
            <ac:spMk id="7" creationId="{ACD2F394-76B1-9418-A811-3E8382B1F9D5}"/>
          </ac:spMkLst>
        </pc:spChg>
        <pc:graphicFrameChg chg="add del">
          <ac:chgData name="Jayanand Mijagiri" userId="53f058eaaa927241" providerId="LiveId" clId="{DCA99B37-5F29-4163-A672-645CB46AF418}" dt="2024-03-07T22:51:15.698" v="1444" actId="478"/>
          <ac:graphicFrameMkLst>
            <pc:docMk/>
            <pc:sldMk cId="2065443070" sldId="264"/>
            <ac:graphicFrameMk id="3" creationId="{DBC62044-2BDE-5CB8-E1C4-F3823D43942C}"/>
          </ac:graphicFrameMkLst>
        </pc:graphicFrameChg>
        <pc:graphicFrameChg chg="add mod">
          <ac:chgData name="Jayanand Mijagiri" userId="53f058eaaa927241" providerId="LiveId" clId="{DCA99B37-5F29-4163-A672-645CB46AF418}" dt="2024-03-08T19:41:51.206" v="4076" actId="1076"/>
          <ac:graphicFrameMkLst>
            <pc:docMk/>
            <pc:sldMk cId="2065443070" sldId="264"/>
            <ac:graphicFrameMk id="6" creationId="{48E22B67-9FAD-DA2F-51AF-25342687A20B}"/>
          </ac:graphicFrameMkLst>
        </pc:graphicFrameChg>
      </pc:sldChg>
      <pc:sldChg chg="addSp modSp mod modNotesTx">
        <pc:chgData name="Jayanand Mijagiri" userId="53f058eaaa927241" providerId="LiveId" clId="{DCA99B37-5F29-4163-A672-645CB46AF418}" dt="2024-03-08T20:20:58.752" v="4765" actId="6549"/>
        <pc:sldMkLst>
          <pc:docMk/>
          <pc:sldMk cId="31684481" sldId="265"/>
        </pc:sldMkLst>
        <pc:spChg chg="add mod">
          <ac:chgData name="Jayanand Mijagiri" userId="53f058eaaa927241" providerId="LiveId" clId="{DCA99B37-5F29-4163-A672-645CB46AF418}" dt="2024-03-08T20:20:58.752" v="4765" actId="6549"/>
          <ac:spMkLst>
            <pc:docMk/>
            <pc:sldMk cId="31684481" sldId="265"/>
            <ac:spMk id="3" creationId="{2D9E010D-3EE4-7450-119B-942187D31795}"/>
          </ac:spMkLst>
        </pc:spChg>
        <pc:spChg chg="add">
          <ac:chgData name="Jayanand Mijagiri" userId="53f058eaaa927241" providerId="LiveId" clId="{DCA99B37-5F29-4163-A672-645CB46AF418}" dt="2024-03-08T19:15:49.047" v="3139"/>
          <ac:spMkLst>
            <pc:docMk/>
            <pc:sldMk cId="31684481" sldId="265"/>
            <ac:spMk id="4" creationId="{7ECED742-A859-8383-01ED-B107A83F46F8}"/>
          </ac:spMkLst>
        </pc:spChg>
        <pc:picChg chg="add mod">
          <ac:chgData name="Jayanand Mijagiri" userId="53f058eaaa927241" providerId="LiveId" clId="{DCA99B37-5F29-4163-A672-645CB46AF418}" dt="2024-03-08T19:16:09.546" v="3145" actId="1076"/>
          <ac:picMkLst>
            <pc:docMk/>
            <pc:sldMk cId="31684481" sldId="265"/>
            <ac:picMk id="5" creationId="{073391DD-68C0-0764-2C7D-D3AE74D66D46}"/>
          </ac:picMkLst>
        </pc:picChg>
      </pc:sldChg>
      <pc:sldChg chg="addSp modSp mod modNotesTx">
        <pc:chgData name="Jayanand Mijagiri" userId="53f058eaaa927241" providerId="LiveId" clId="{DCA99B37-5F29-4163-A672-645CB46AF418}" dt="2024-03-08T20:31:29.081" v="4957" actId="20577"/>
        <pc:sldMkLst>
          <pc:docMk/>
          <pc:sldMk cId="3047742559" sldId="266"/>
        </pc:sldMkLst>
        <pc:spChg chg="add mod">
          <ac:chgData name="Jayanand Mijagiri" userId="53f058eaaa927241" providerId="LiveId" clId="{DCA99B37-5F29-4163-A672-645CB46AF418}" dt="2024-03-08T20:31:29.081" v="4957" actId="20577"/>
          <ac:spMkLst>
            <pc:docMk/>
            <pc:sldMk cId="3047742559" sldId="266"/>
            <ac:spMk id="3" creationId="{4F3D1AAF-23F2-A669-2062-542CB7716DFB}"/>
          </ac:spMkLst>
        </pc:spChg>
        <pc:spChg chg="add">
          <ac:chgData name="Jayanand Mijagiri" userId="53f058eaaa927241" providerId="LiveId" clId="{DCA99B37-5F29-4163-A672-645CB46AF418}" dt="2024-03-08T19:25:12.747" v="3926"/>
          <ac:spMkLst>
            <pc:docMk/>
            <pc:sldMk cId="3047742559" sldId="266"/>
            <ac:spMk id="4" creationId="{5D79A77F-82FD-4761-14DD-6369579F2DAB}"/>
          </ac:spMkLst>
        </pc:spChg>
        <pc:spChg chg="add">
          <ac:chgData name="Jayanand Mijagiri" userId="53f058eaaa927241" providerId="LiveId" clId="{DCA99B37-5F29-4163-A672-645CB46AF418}" dt="2024-03-08T19:25:29.311" v="3931"/>
          <ac:spMkLst>
            <pc:docMk/>
            <pc:sldMk cId="3047742559" sldId="266"/>
            <ac:spMk id="6" creationId="{0B4AA4A1-9D62-CFBF-921E-4C8AE943CDF7}"/>
          </ac:spMkLst>
        </pc:spChg>
        <pc:spChg chg="add">
          <ac:chgData name="Jayanand Mijagiri" userId="53f058eaaa927241" providerId="LiveId" clId="{DCA99B37-5F29-4163-A672-645CB46AF418}" dt="2024-03-08T19:25:51.597" v="3935"/>
          <ac:spMkLst>
            <pc:docMk/>
            <pc:sldMk cId="3047742559" sldId="266"/>
            <ac:spMk id="8" creationId="{62B607FC-E7EA-A718-3EB8-0145CC880D99}"/>
          </ac:spMkLst>
        </pc:spChg>
        <pc:picChg chg="add mod">
          <ac:chgData name="Jayanand Mijagiri" userId="53f058eaaa927241" providerId="LiveId" clId="{DCA99B37-5F29-4163-A672-645CB46AF418}" dt="2024-03-08T19:25:20.367" v="3930" actId="14100"/>
          <ac:picMkLst>
            <pc:docMk/>
            <pc:sldMk cId="3047742559" sldId="266"/>
            <ac:picMk id="5" creationId="{8F3C46E7-79DB-E5C1-1628-AC6A050DDACC}"/>
          </ac:picMkLst>
        </pc:picChg>
        <pc:picChg chg="add mod">
          <ac:chgData name="Jayanand Mijagiri" userId="53f058eaaa927241" providerId="LiveId" clId="{DCA99B37-5F29-4163-A672-645CB46AF418}" dt="2024-03-08T19:26:02.246" v="3941" actId="1076"/>
          <ac:picMkLst>
            <pc:docMk/>
            <pc:sldMk cId="3047742559" sldId="266"/>
            <ac:picMk id="7" creationId="{EFDBC706-4683-3336-FDF7-7D8165F5A814}"/>
          </ac:picMkLst>
        </pc:picChg>
        <pc:picChg chg="add mod">
          <ac:chgData name="Jayanand Mijagiri" userId="53f058eaaa927241" providerId="LiveId" clId="{DCA99B37-5F29-4163-A672-645CB46AF418}" dt="2024-03-08T19:26:04.709" v="3942" actId="1076"/>
          <ac:picMkLst>
            <pc:docMk/>
            <pc:sldMk cId="3047742559" sldId="266"/>
            <ac:picMk id="9" creationId="{324DC9F2-2D47-46BE-59F2-0972AF0494BD}"/>
          </ac:picMkLst>
        </pc:picChg>
      </pc:sldChg>
      <pc:sldChg chg="addSp modSp mod modNotesTx">
        <pc:chgData name="Jayanand Mijagiri" userId="53f058eaaa927241" providerId="LiveId" clId="{DCA99B37-5F29-4163-A672-645CB46AF418}" dt="2024-03-07T21:43:24.446" v="125" actId="20577"/>
        <pc:sldMkLst>
          <pc:docMk/>
          <pc:sldMk cId="1713044992" sldId="267"/>
        </pc:sldMkLst>
        <pc:spChg chg="mod">
          <ac:chgData name="Jayanand Mijagiri" userId="53f058eaaa927241" providerId="LiveId" clId="{DCA99B37-5F29-4163-A672-645CB46AF418}" dt="2024-03-07T21:42:07.577" v="54" actId="164"/>
          <ac:spMkLst>
            <pc:docMk/>
            <pc:sldMk cId="1713044992" sldId="267"/>
            <ac:spMk id="4" creationId="{014EF3AC-AA8C-C1E1-5A88-7F078CDB18CA}"/>
          </ac:spMkLst>
        </pc:spChg>
        <pc:spChg chg="mod">
          <ac:chgData name="Jayanand Mijagiri" userId="53f058eaaa927241" providerId="LiveId" clId="{DCA99B37-5F29-4163-A672-645CB46AF418}" dt="2024-03-07T21:42:07.577" v="54" actId="164"/>
          <ac:spMkLst>
            <pc:docMk/>
            <pc:sldMk cId="1713044992" sldId="267"/>
            <ac:spMk id="7" creationId="{ECD4F934-2F0B-2D72-942C-672E74AB75DD}"/>
          </ac:spMkLst>
        </pc:spChg>
        <pc:spChg chg="mod">
          <ac:chgData name="Jayanand Mijagiri" userId="53f058eaaa927241" providerId="LiveId" clId="{DCA99B37-5F29-4163-A672-645CB46AF418}" dt="2024-03-07T21:42:07.577" v="54" actId="164"/>
          <ac:spMkLst>
            <pc:docMk/>
            <pc:sldMk cId="1713044992" sldId="267"/>
            <ac:spMk id="8" creationId="{3EC7BF36-A16F-F29B-7D5E-DFD70B6B2C85}"/>
          </ac:spMkLst>
        </pc:spChg>
        <pc:spChg chg="mod">
          <ac:chgData name="Jayanand Mijagiri" userId="53f058eaaa927241" providerId="LiveId" clId="{DCA99B37-5F29-4163-A672-645CB46AF418}" dt="2024-03-07T21:42:07.577" v="54" actId="164"/>
          <ac:spMkLst>
            <pc:docMk/>
            <pc:sldMk cId="1713044992" sldId="267"/>
            <ac:spMk id="9" creationId="{CDD77F18-DB3B-3F95-9F09-4913062A56EC}"/>
          </ac:spMkLst>
        </pc:spChg>
        <pc:spChg chg="mod">
          <ac:chgData name="Jayanand Mijagiri" userId="53f058eaaa927241" providerId="LiveId" clId="{DCA99B37-5F29-4163-A672-645CB46AF418}" dt="2024-03-07T21:42:07.577" v="54" actId="164"/>
          <ac:spMkLst>
            <pc:docMk/>
            <pc:sldMk cId="1713044992" sldId="267"/>
            <ac:spMk id="10" creationId="{940A3F89-0599-C60D-3C6B-8CB4A6AEBA3D}"/>
          </ac:spMkLst>
        </pc:spChg>
        <pc:spChg chg="mod">
          <ac:chgData name="Jayanand Mijagiri" userId="53f058eaaa927241" providerId="LiveId" clId="{DCA99B37-5F29-4163-A672-645CB46AF418}" dt="2024-03-07T21:42:07.577" v="54" actId="164"/>
          <ac:spMkLst>
            <pc:docMk/>
            <pc:sldMk cId="1713044992" sldId="267"/>
            <ac:spMk id="13" creationId="{198EF3C5-EF79-5A53-EA12-FDEE97F3B2A1}"/>
          </ac:spMkLst>
        </pc:spChg>
        <pc:spChg chg="mod">
          <ac:chgData name="Jayanand Mijagiri" userId="53f058eaaa927241" providerId="LiveId" clId="{DCA99B37-5F29-4163-A672-645CB46AF418}" dt="2024-03-07T21:42:07.577" v="54" actId="164"/>
          <ac:spMkLst>
            <pc:docMk/>
            <pc:sldMk cId="1713044992" sldId="267"/>
            <ac:spMk id="14" creationId="{409EEC02-E4C3-3062-C4E1-26F8CBDCF518}"/>
          </ac:spMkLst>
        </pc:spChg>
        <pc:spChg chg="mod">
          <ac:chgData name="Jayanand Mijagiri" userId="53f058eaaa927241" providerId="LiveId" clId="{DCA99B37-5F29-4163-A672-645CB46AF418}" dt="2024-03-07T21:42:07.577" v="54" actId="164"/>
          <ac:spMkLst>
            <pc:docMk/>
            <pc:sldMk cId="1713044992" sldId="267"/>
            <ac:spMk id="15" creationId="{600E6BFB-04C2-F116-B173-9DF396FFEA77}"/>
          </ac:spMkLst>
        </pc:spChg>
        <pc:grpChg chg="add mod">
          <ac:chgData name="Jayanand Mijagiri" userId="53f058eaaa927241" providerId="LiveId" clId="{DCA99B37-5F29-4163-A672-645CB46AF418}" dt="2024-03-07T21:42:13.016" v="55" actId="1076"/>
          <ac:grpSpMkLst>
            <pc:docMk/>
            <pc:sldMk cId="1713044992" sldId="267"/>
            <ac:grpSpMk id="17" creationId="{51A89F23-A37E-BC83-57E2-E87D380C800D}"/>
          </ac:grpSpMkLst>
        </pc:grpChg>
        <pc:picChg chg="mod">
          <ac:chgData name="Jayanand Mijagiri" userId="53f058eaaa927241" providerId="LiveId" clId="{DCA99B37-5F29-4163-A672-645CB46AF418}" dt="2024-03-07T21:42:07.577" v="54" actId="164"/>
          <ac:picMkLst>
            <pc:docMk/>
            <pc:sldMk cId="1713044992" sldId="267"/>
            <ac:picMk id="26" creationId="{BD84B826-9BE7-F3B7-166A-EEC2B6AD48AA}"/>
          </ac:picMkLst>
        </pc:picChg>
        <pc:picChg chg="add mod">
          <ac:chgData name="Jayanand Mijagiri" userId="53f058eaaa927241" providerId="LiveId" clId="{DCA99B37-5F29-4163-A672-645CB46AF418}" dt="2024-03-07T21:42:17.126" v="56" actId="1076"/>
          <ac:picMkLst>
            <pc:docMk/>
            <pc:sldMk cId="1713044992" sldId="267"/>
            <ac:picMk id="4098" creationId="{B52ADF37-3C18-9B90-B376-8D9DEDD88788}"/>
          </ac:picMkLst>
        </pc:picChg>
      </pc:sldChg>
      <pc:sldChg chg="add del">
        <pc:chgData name="Jayanand Mijagiri" userId="53f058eaaa927241" providerId="LiveId" clId="{DCA99B37-5F29-4163-A672-645CB46AF418}" dt="2024-03-07T21:43:39.356" v="127" actId="47"/>
        <pc:sldMkLst>
          <pc:docMk/>
          <pc:sldMk cId="2488957606" sldId="268"/>
        </pc:sldMkLst>
      </pc:sldChg>
      <pc:sldChg chg="addSp delSp modSp add mod ord modNotesTx">
        <pc:chgData name="Jayanand Mijagiri" userId="53f058eaaa927241" providerId="LiveId" clId="{DCA99B37-5F29-4163-A672-645CB46AF418}" dt="2024-03-07T22:39:29.745" v="1076" actId="20577"/>
        <pc:sldMkLst>
          <pc:docMk/>
          <pc:sldMk cId="3588780350" sldId="268"/>
        </pc:sldMkLst>
        <pc:spChg chg="mod">
          <ac:chgData name="Jayanand Mijagiri" userId="53f058eaaa927241" providerId="LiveId" clId="{DCA99B37-5F29-4163-A672-645CB46AF418}" dt="2024-03-07T21:47:51.539" v="256" actId="20577"/>
          <ac:spMkLst>
            <pc:docMk/>
            <pc:sldMk cId="3588780350" sldId="268"/>
            <ac:spMk id="3" creationId="{613093C4-8280-5BF2-B491-0FA8A6AB46CE}"/>
          </ac:spMkLst>
        </pc:spChg>
        <pc:spChg chg="add">
          <ac:chgData name="Jayanand Mijagiri" userId="53f058eaaa927241" providerId="LiveId" clId="{DCA99B37-5F29-4163-A672-645CB46AF418}" dt="2024-03-07T21:44:34.837" v="132"/>
          <ac:spMkLst>
            <pc:docMk/>
            <pc:sldMk cId="3588780350" sldId="268"/>
            <ac:spMk id="4" creationId="{352CA3AC-F419-1A32-11E2-A5E82DBC1094}"/>
          </ac:spMkLst>
        </pc:spChg>
        <pc:spChg chg="add">
          <ac:chgData name="Jayanand Mijagiri" userId="53f058eaaa927241" providerId="LiveId" clId="{DCA99B37-5F29-4163-A672-645CB46AF418}" dt="2024-03-07T21:47:54.869" v="257"/>
          <ac:spMkLst>
            <pc:docMk/>
            <pc:sldMk cId="3588780350" sldId="268"/>
            <ac:spMk id="7" creationId="{4F62B41D-5E43-0486-7FB3-440E50242B04}"/>
          </ac:spMkLst>
        </pc:spChg>
        <pc:spChg chg="add">
          <ac:chgData name="Jayanand Mijagiri" userId="53f058eaaa927241" providerId="LiveId" clId="{DCA99B37-5F29-4163-A672-645CB46AF418}" dt="2024-03-07T21:48:30.696" v="263"/>
          <ac:spMkLst>
            <pc:docMk/>
            <pc:sldMk cId="3588780350" sldId="268"/>
            <ac:spMk id="9" creationId="{6D0F4D40-4A1C-6A27-817E-6E08FDDA0038}"/>
          </ac:spMkLst>
        </pc:spChg>
        <pc:spChg chg="add">
          <ac:chgData name="Jayanand Mijagiri" userId="53f058eaaa927241" providerId="LiveId" clId="{DCA99B37-5F29-4163-A672-645CB46AF418}" dt="2024-03-07T21:51:40.614" v="294"/>
          <ac:spMkLst>
            <pc:docMk/>
            <pc:sldMk cId="3588780350" sldId="268"/>
            <ac:spMk id="11" creationId="{A0EB34D1-3307-3805-7D7D-51AFCA1FD533}"/>
          </ac:spMkLst>
        </pc:spChg>
        <pc:picChg chg="del">
          <ac:chgData name="Jayanand Mijagiri" userId="53f058eaaa927241" providerId="LiveId" clId="{DCA99B37-5F29-4163-A672-645CB46AF418}" dt="2024-03-07T21:43:48.124" v="131" actId="478"/>
          <ac:picMkLst>
            <pc:docMk/>
            <pc:sldMk cId="3588780350" sldId="268"/>
            <ac:picMk id="5" creationId="{67E51C0D-D0CB-325C-96CB-2A0E7A4F6410}"/>
          </ac:picMkLst>
        </pc:picChg>
        <pc:picChg chg="add mod">
          <ac:chgData name="Jayanand Mijagiri" userId="53f058eaaa927241" providerId="LiveId" clId="{DCA99B37-5F29-4163-A672-645CB46AF418}" dt="2024-03-07T21:53:41.242" v="332" actId="1076"/>
          <ac:picMkLst>
            <pc:docMk/>
            <pc:sldMk cId="3588780350" sldId="268"/>
            <ac:picMk id="6" creationId="{8707E6F9-95C0-CB47-F494-0A04D7C8888E}"/>
          </ac:picMkLst>
        </pc:picChg>
        <pc:picChg chg="add mod">
          <ac:chgData name="Jayanand Mijagiri" userId="53f058eaaa927241" providerId="LiveId" clId="{DCA99B37-5F29-4163-A672-645CB46AF418}" dt="2024-03-07T21:53:44.293" v="333" actId="1076"/>
          <ac:picMkLst>
            <pc:docMk/>
            <pc:sldMk cId="3588780350" sldId="268"/>
            <ac:picMk id="8" creationId="{C7CC3BE6-3046-F8D5-1427-1CF6673D49B9}"/>
          </ac:picMkLst>
        </pc:picChg>
        <pc:picChg chg="add del mod">
          <ac:chgData name="Jayanand Mijagiri" userId="53f058eaaa927241" providerId="LiveId" clId="{DCA99B37-5F29-4163-A672-645CB46AF418}" dt="2024-03-07T21:51:39.488" v="293" actId="478"/>
          <ac:picMkLst>
            <pc:docMk/>
            <pc:sldMk cId="3588780350" sldId="268"/>
            <ac:picMk id="10" creationId="{D2A68E41-751D-C7CD-AA8E-D6D5B3A11446}"/>
          </ac:picMkLst>
        </pc:picChg>
        <pc:picChg chg="add mod">
          <ac:chgData name="Jayanand Mijagiri" userId="53f058eaaa927241" providerId="LiveId" clId="{DCA99B37-5F29-4163-A672-645CB46AF418}" dt="2024-03-07T21:53:50.577" v="335" actId="1076"/>
          <ac:picMkLst>
            <pc:docMk/>
            <pc:sldMk cId="3588780350" sldId="268"/>
            <ac:picMk id="13" creationId="{CA51225D-0556-3293-63D4-2A3737E0F94B}"/>
          </ac:picMkLst>
        </pc:picChg>
      </pc:sldChg>
      <pc:sldChg chg="addSp delSp modSp add mod modNotesTx">
        <pc:chgData name="Jayanand Mijagiri" userId="53f058eaaa927241" providerId="LiveId" clId="{DCA99B37-5F29-4163-A672-645CB46AF418}" dt="2024-03-07T22:47:33.416" v="1441" actId="115"/>
        <pc:sldMkLst>
          <pc:docMk/>
          <pc:sldMk cId="14921263" sldId="269"/>
        </pc:sldMkLst>
        <pc:spChg chg="mod">
          <ac:chgData name="Jayanand Mijagiri" userId="53f058eaaa927241" providerId="LiveId" clId="{DCA99B37-5F29-4163-A672-645CB46AF418}" dt="2024-03-07T21:55:17.866" v="348" actId="20577"/>
          <ac:spMkLst>
            <pc:docMk/>
            <pc:sldMk cId="14921263" sldId="269"/>
            <ac:spMk id="2" creationId="{FF4AB83C-99CF-8DCA-35FE-2FE516DCFB57}"/>
          </ac:spMkLst>
        </pc:spChg>
        <pc:spChg chg="mod">
          <ac:chgData name="Jayanand Mijagiri" userId="53f058eaaa927241" providerId="LiveId" clId="{DCA99B37-5F29-4163-A672-645CB46AF418}" dt="2024-03-07T22:47:33.416" v="1441" actId="115"/>
          <ac:spMkLst>
            <pc:docMk/>
            <pc:sldMk cId="14921263" sldId="269"/>
            <ac:spMk id="3" creationId="{613093C4-8280-5BF2-B491-0FA8A6AB46CE}"/>
          </ac:spMkLst>
        </pc:spChg>
        <pc:spChg chg="add">
          <ac:chgData name="Jayanand Mijagiri" userId="53f058eaaa927241" providerId="LiveId" clId="{DCA99B37-5F29-4163-A672-645CB46AF418}" dt="2024-03-07T21:52:05.190" v="298"/>
          <ac:spMkLst>
            <pc:docMk/>
            <pc:sldMk cId="14921263" sldId="269"/>
            <ac:spMk id="4" creationId="{B1708443-5DF2-6C8A-83F9-0620E364CA79}"/>
          </ac:spMkLst>
        </pc:spChg>
        <pc:picChg chg="add mod">
          <ac:chgData name="Jayanand Mijagiri" userId="53f058eaaa927241" providerId="LiveId" clId="{DCA99B37-5F29-4163-A672-645CB46AF418}" dt="2024-03-07T21:54:14.550" v="336" actId="1076"/>
          <ac:picMkLst>
            <pc:docMk/>
            <pc:sldMk cId="14921263" sldId="269"/>
            <ac:picMk id="5" creationId="{40A37FCC-90B7-3DBC-3F1A-7D7CF1509729}"/>
          </ac:picMkLst>
        </pc:picChg>
        <pc:picChg chg="del">
          <ac:chgData name="Jayanand Mijagiri" userId="53f058eaaa927241" providerId="LiveId" clId="{DCA99B37-5F29-4163-A672-645CB46AF418}" dt="2024-03-07T21:51:05.966" v="290" actId="478"/>
          <ac:picMkLst>
            <pc:docMk/>
            <pc:sldMk cId="14921263" sldId="269"/>
            <ac:picMk id="6" creationId="{8707E6F9-95C0-CB47-F494-0A04D7C8888E}"/>
          </ac:picMkLst>
        </pc:picChg>
        <pc:picChg chg="del">
          <ac:chgData name="Jayanand Mijagiri" userId="53f058eaaa927241" providerId="LiveId" clId="{DCA99B37-5F29-4163-A672-645CB46AF418}" dt="2024-03-07T21:51:07.403" v="291" actId="478"/>
          <ac:picMkLst>
            <pc:docMk/>
            <pc:sldMk cId="14921263" sldId="269"/>
            <ac:picMk id="8" creationId="{C7CC3BE6-3046-F8D5-1427-1CF6673D49B9}"/>
          </ac:picMkLst>
        </pc:picChg>
        <pc:picChg chg="del">
          <ac:chgData name="Jayanand Mijagiri" userId="53f058eaaa927241" providerId="LiveId" clId="{DCA99B37-5F29-4163-A672-645CB46AF418}" dt="2024-03-07T21:51:08.623" v="292" actId="478"/>
          <ac:picMkLst>
            <pc:docMk/>
            <pc:sldMk cId="14921263" sldId="269"/>
            <ac:picMk id="10" creationId="{D2A68E41-751D-C7CD-AA8E-D6D5B3A11446}"/>
          </ac:picMkLst>
        </pc:picChg>
      </pc:sldChg>
      <pc:sldChg chg="addSp delSp modSp add mod setBg modNotesTx">
        <pc:chgData name="Jayanand Mijagiri" userId="53f058eaaa927241" providerId="LiveId" clId="{DCA99B37-5F29-4163-A672-645CB46AF418}" dt="2024-03-08T20:30:43.588" v="4927" actId="20577"/>
        <pc:sldMkLst>
          <pc:docMk/>
          <pc:sldMk cId="167178322" sldId="270"/>
        </pc:sldMkLst>
        <pc:spChg chg="mod">
          <ac:chgData name="Jayanand Mijagiri" userId="53f058eaaa927241" providerId="LiveId" clId="{DCA99B37-5F29-4163-A672-645CB46AF418}" dt="2024-03-08T20:12:21.661" v="4677" actId="14100"/>
          <ac:spMkLst>
            <pc:docMk/>
            <pc:sldMk cId="167178322" sldId="270"/>
            <ac:spMk id="2" creationId="{FF4AB83C-99CF-8DCA-35FE-2FE516DCFB57}"/>
          </ac:spMkLst>
        </pc:spChg>
        <pc:spChg chg="del">
          <ac:chgData name="Jayanand Mijagiri" userId="53f058eaaa927241" providerId="LiveId" clId="{DCA99B37-5F29-4163-A672-645CB46AF418}" dt="2024-03-07T22:57:14.796" v="1522" actId="478"/>
          <ac:spMkLst>
            <pc:docMk/>
            <pc:sldMk cId="167178322" sldId="270"/>
            <ac:spMk id="7" creationId="{ACD2F394-76B1-9418-A811-3E8382B1F9D5}"/>
          </ac:spMkLst>
        </pc:spChg>
        <pc:spChg chg="add mod">
          <ac:chgData name="Jayanand Mijagiri" userId="53f058eaaa927241" providerId="LiveId" clId="{DCA99B37-5F29-4163-A672-645CB46AF418}" dt="2024-03-08T18:56:16.536" v="2707" actId="113"/>
          <ac:spMkLst>
            <pc:docMk/>
            <pc:sldMk cId="167178322" sldId="270"/>
            <ac:spMk id="14" creationId="{58B7C127-5948-4694-DBDE-F525938B08EF}"/>
          </ac:spMkLst>
        </pc:spChg>
        <pc:graphicFrameChg chg="add del modGraphic">
          <ac:chgData name="Jayanand Mijagiri" userId="53f058eaaa927241" providerId="LiveId" clId="{DCA99B37-5F29-4163-A672-645CB46AF418}" dt="2024-03-07T23:03:11.453" v="1597" actId="478"/>
          <ac:graphicFrameMkLst>
            <pc:docMk/>
            <pc:sldMk cId="167178322" sldId="270"/>
            <ac:graphicFrameMk id="5" creationId="{34ED1B1E-D57A-BDCC-2D94-2FCAF376F19F}"/>
          </ac:graphicFrameMkLst>
        </pc:graphicFrameChg>
        <pc:graphicFrameChg chg="del">
          <ac:chgData name="Jayanand Mijagiri" userId="53f058eaaa927241" providerId="LiveId" clId="{DCA99B37-5F29-4163-A672-645CB46AF418}" dt="2024-03-07T22:57:11.122" v="1521" actId="478"/>
          <ac:graphicFrameMkLst>
            <pc:docMk/>
            <pc:sldMk cId="167178322" sldId="270"/>
            <ac:graphicFrameMk id="6" creationId="{48E22B67-9FAD-DA2F-51AF-25342687A20B}"/>
          </ac:graphicFrameMkLst>
        </pc:graphicFrameChg>
        <pc:graphicFrameChg chg="add mod modGraphic">
          <ac:chgData name="Jayanand Mijagiri" userId="53f058eaaa927241" providerId="LiveId" clId="{DCA99B37-5F29-4163-A672-645CB46AF418}" dt="2024-03-07T23:36:31.355" v="1867" actId="1076"/>
          <ac:graphicFrameMkLst>
            <pc:docMk/>
            <pc:sldMk cId="167178322" sldId="270"/>
            <ac:graphicFrameMk id="13" creationId="{2089C1F3-1103-578C-6C91-A2476517F1B5}"/>
          </ac:graphicFrameMkLst>
        </pc:graphicFrameChg>
      </pc:sldChg>
      <pc:sldChg chg="addSp delSp modSp add mod modNotesTx">
        <pc:chgData name="Jayanand Mijagiri" userId="53f058eaaa927241" providerId="LiveId" clId="{DCA99B37-5F29-4163-A672-645CB46AF418}" dt="2024-03-08T20:55:53.694" v="4968" actId="20577"/>
        <pc:sldMkLst>
          <pc:docMk/>
          <pc:sldMk cId="4246315031" sldId="271"/>
        </pc:sldMkLst>
        <pc:spChg chg="del">
          <ac:chgData name="Jayanand Mijagiri" userId="53f058eaaa927241" providerId="LiveId" clId="{DCA99B37-5F29-4163-A672-645CB46AF418}" dt="2024-03-08T20:12:35.520" v="4679" actId="478"/>
          <ac:spMkLst>
            <pc:docMk/>
            <pc:sldMk cId="4246315031" sldId="271"/>
            <ac:spMk id="2" creationId="{FF4AB83C-99CF-8DCA-35FE-2FE516DCFB57}"/>
          </ac:spMkLst>
        </pc:spChg>
        <pc:spChg chg="add mod">
          <ac:chgData name="Jayanand Mijagiri" userId="53f058eaaa927241" providerId="LiveId" clId="{DCA99B37-5F29-4163-A672-645CB46AF418}" dt="2024-03-08T19:55:26.967" v="4271" actId="113"/>
          <ac:spMkLst>
            <pc:docMk/>
            <pc:sldMk cId="4246315031" sldId="271"/>
            <ac:spMk id="3" creationId="{C822997A-C341-AEBB-CC32-76229B6D193F}"/>
          </ac:spMkLst>
        </pc:spChg>
        <pc:spChg chg="add del mod">
          <ac:chgData name="Jayanand Mijagiri" userId="53f058eaaa927241" providerId="LiveId" clId="{DCA99B37-5F29-4163-A672-645CB46AF418}" dt="2024-03-08T19:53:31.390" v="4158" actId="478"/>
          <ac:spMkLst>
            <pc:docMk/>
            <pc:sldMk cId="4246315031" sldId="271"/>
            <ac:spMk id="4" creationId="{8C9DA767-C64E-3378-0A35-B2ECFD01160C}"/>
          </ac:spMkLst>
        </pc:spChg>
        <pc:spChg chg="add mod">
          <ac:chgData name="Jayanand Mijagiri" userId="53f058eaaa927241" providerId="LiveId" clId="{DCA99B37-5F29-4163-A672-645CB46AF418}" dt="2024-03-08T20:12:32.474" v="4678"/>
          <ac:spMkLst>
            <pc:docMk/>
            <pc:sldMk cId="4246315031" sldId="271"/>
            <ac:spMk id="5" creationId="{A40B98D4-8C1B-3D57-AD80-11EAB3BB39A3}"/>
          </ac:spMkLst>
        </pc:spChg>
        <pc:spChg chg="add mod">
          <ac:chgData name="Jayanand Mijagiri" userId="53f058eaaa927241" providerId="LiveId" clId="{DCA99B37-5F29-4163-A672-645CB46AF418}" dt="2024-03-08T20:12:36.044" v="4680"/>
          <ac:spMkLst>
            <pc:docMk/>
            <pc:sldMk cId="4246315031" sldId="271"/>
            <ac:spMk id="6" creationId="{8F01D35F-F1C8-EE40-E1BF-6EEE479D953E}"/>
          </ac:spMkLst>
        </pc:spChg>
        <pc:graphicFrameChg chg="mod modGraphic">
          <ac:chgData name="Jayanand Mijagiri" userId="53f058eaaa927241" providerId="LiveId" clId="{DCA99B37-5F29-4163-A672-645CB46AF418}" dt="2024-03-08T20:55:53.694" v="4968" actId="20577"/>
          <ac:graphicFrameMkLst>
            <pc:docMk/>
            <pc:sldMk cId="4246315031" sldId="271"/>
            <ac:graphicFrameMk id="13" creationId="{2089C1F3-1103-578C-6C91-A2476517F1B5}"/>
          </ac:graphicFrameMkLst>
        </pc:graphicFrameChg>
      </pc:sldChg>
      <pc:sldChg chg="addSp delSp modSp add mod modNotesTx">
        <pc:chgData name="Jayanand Mijagiri" userId="53f058eaaa927241" providerId="LiveId" clId="{DCA99B37-5F29-4163-A672-645CB46AF418}" dt="2024-03-08T20:12:46.070" v="4683"/>
        <pc:sldMkLst>
          <pc:docMk/>
          <pc:sldMk cId="3818302485" sldId="272"/>
        </pc:sldMkLst>
        <pc:spChg chg="del">
          <ac:chgData name="Jayanand Mijagiri" userId="53f058eaaa927241" providerId="LiveId" clId="{DCA99B37-5F29-4163-A672-645CB46AF418}" dt="2024-03-08T20:12:45.524" v="4682" actId="478"/>
          <ac:spMkLst>
            <pc:docMk/>
            <pc:sldMk cId="3818302485" sldId="272"/>
            <ac:spMk id="2" creationId="{FF4AB83C-99CF-8DCA-35FE-2FE516DCFB57}"/>
          </ac:spMkLst>
        </pc:spChg>
        <pc:spChg chg="mod">
          <ac:chgData name="Jayanand Mijagiri" userId="53f058eaaa927241" providerId="LiveId" clId="{DCA99B37-5F29-4163-A672-645CB46AF418}" dt="2024-03-08T19:55:22.363" v="4270" actId="255"/>
          <ac:spMkLst>
            <pc:docMk/>
            <pc:sldMk cId="3818302485" sldId="272"/>
            <ac:spMk id="3" creationId="{C822997A-C341-AEBB-CC32-76229B6D193F}"/>
          </ac:spMkLst>
        </pc:spChg>
        <pc:spChg chg="add mod">
          <ac:chgData name="Jayanand Mijagiri" userId="53f058eaaa927241" providerId="LiveId" clId="{DCA99B37-5F29-4163-A672-645CB46AF418}" dt="2024-03-08T20:12:42.736" v="4681"/>
          <ac:spMkLst>
            <pc:docMk/>
            <pc:sldMk cId="3818302485" sldId="272"/>
            <ac:spMk id="4" creationId="{FC429F3A-CB3D-3461-6912-D5BF7E06CB9C}"/>
          </ac:spMkLst>
        </pc:spChg>
        <pc:spChg chg="add mod">
          <ac:chgData name="Jayanand Mijagiri" userId="53f058eaaa927241" providerId="LiveId" clId="{DCA99B37-5F29-4163-A672-645CB46AF418}" dt="2024-03-08T20:12:46.070" v="4683"/>
          <ac:spMkLst>
            <pc:docMk/>
            <pc:sldMk cId="3818302485" sldId="272"/>
            <ac:spMk id="5" creationId="{0151B161-CD6F-37B3-86DE-E9C5A8C00E05}"/>
          </ac:spMkLst>
        </pc:spChg>
        <pc:graphicFrameChg chg="modGraphic">
          <ac:chgData name="Jayanand Mijagiri" userId="53f058eaaa927241" providerId="LiveId" clId="{DCA99B37-5F29-4163-A672-645CB46AF418}" dt="2024-03-07T23:39:40.739" v="2007" actId="20577"/>
          <ac:graphicFrameMkLst>
            <pc:docMk/>
            <pc:sldMk cId="3818302485" sldId="272"/>
            <ac:graphicFrameMk id="13" creationId="{2089C1F3-1103-578C-6C91-A2476517F1B5}"/>
          </ac:graphicFrameMkLst>
        </pc:graphicFrameChg>
      </pc:sldChg>
      <pc:sldChg chg="addSp delSp modSp add del mod">
        <pc:chgData name="Jayanand Mijagiri" userId="53f058eaaa927241" providerId="LiveId" clId="{DCA99B37-5F29-4163-A672-645CB46AF418}" dt="2024-03-08T19:09:06.102" v="2835" actId="2696"/>
        <pc:sldMkLst>
          <pc:docMk/>
          <pc:sldMk cId="752170000" sldId="273"/>
        </pc:sldMkLst>
        <pc:spChg chg="mod">
          <ac:chgData name="Jayanand Mijagiri" userId="53f058eaaa927241" providerId="LiveId" clId="{DCA99B37-5F29-4163-A672-645CB46AF418}" dt="2024-03-07T23:46:40.448" v="2052" actId="1076"/>
          <ac:spMkLst>
            <pc:docMk/>
            <pc:sldMk cId="752170000" sldId="273"/>
            <ac:spMk id="20" creationId="{2A155CF9-67FB-8792-F912-7AA8DC94BB10}"/>
          </ac:spMkLst>
        </pc:spChg>
        <pc:graphicFrameChg chg="add mod">
          <ac:chgData name="Jayanand Mijagiri" userId="53f058eaaa927241" providerId="LiveId" clId="{DCA99B37-5F29-4163-A672-645CB46AF418}" dt="2024-03-08T18:20:55.828" v="2298" actId="14100"/>
          <ac:graphicFrameMkLst>
            <pc:docMk/>
            <pc:sldMk cId="752170000" sldId="273"/>
            <ac:graphicFrameMk id="4" creationId="{41E8ADEC-B6CB-8E8A-FAA9-EE9121558B47}"/>
          </ac:graphicFrameMkLst>
        </pc:graphicFrameChg>
        <pc:graphicFrameChg chg="add del mod">
          <ac:chgData name="Jayanand Mijagiri" userId="53f058eaaa927241" providerId="LiveId" clId="{DCA99B37-5F29-4163-A672-645CB46AF418}" dt="2024-03-07T23:45:08.550" v="2044" actId="478"/>
          <ac:graphicFrameMkLst>
            <pc:docMk/>
            <pc:sldMk cId="752170000" sldId="273"/>
            <ac:graphicFrameMk id="6" creationId="{FFE9BE03-8C26-27C0-1875-26DA1307D516}"/>
          </ac:graphicFrameMkLst>
        </pc:graphicFrameChg>
        <pc:graphicFrameChg chg="add del mod">
          <ac:chgData name="Jayanand Mijagiri" userId="53f058eaaa927241" providerId="LiveId" clId="{DCA99B37-5F29-4163-A672-645CB46AF418}" dt="2024-03-08T18:20:47.476" v="2295" actId="478"/>
          <ac:graphicFrameMkLst>
            <pc:docMk/>
            <pc:sldMk cId="752170000" sldId="273"/>
            <ac:graphicFrameMk id="9" creationId="{056DFD73-88CD-ACCF-A832-53E46E848981}"/>
          </ac:graphicFrameMkLst>
        </pc:graphicFrameChg>
        <pc:graphicFrameChg chg="del">
          <ac:chgData name="Jayanand Mijagiri" userId="53f058eaaa927241" providerId="LiveId" clId="{DCA99B37-5F29-4163-A672-645CB46AF418}" dt="2024-03-07T23:41:54.517" v="2009" actId="478"/>
          <ac:graphicFrameMkLst>
            <pc:docMk/>
            <pc:sldMk cId="752170000" sldId="273"/>
            <ac:graphicFrameMk id="13" creationId="{2089C1F3-1103-578C-6C91-A2476517F1B5}"/>
          </ac:graphicFrameMkLst>
        </pc:graphicFrameChg>
        <pc:picChg chg="mod">
          <ac:chgData name="Jayanand Mijagiri" userId="53f058eaaa927241" providerId="LiveId" clId="{DCA99B37-5F29-4163-A672-645CB46AF418}" dt="2024-03-07T23:46:44.275" v="2054" actId="1076"/>
          <ac:picMkLst>
            <pc:docMk/>
            <pc:sldMk cId="752170000" sldId="273"/>
            <ac:picMk id="12" creationId="{D39784BA-CF14-A97F-24BE-1254DFCBBCA4}"/>
          </ac:picMkLst>
        </pc:picChg>
      </pc:sldChg>
      <pc:sldChg chg="addSp delSp modSp add mod modNotesTx">
        <pc:chgData name="Jayanand Mijagiri" userId="53f058eaaa927241" providerId="LiveId" clId="{DCA99B37-5F29-4163-A672-645CB46AF418}" dt="2024-03-08T20:16:54.542" v="4733" actId="20577"/>
        <pc:sldMkLst>
          <pc:docMk/>
          <pc:sldMk cId="169407961" sldId="274"/>
        </pc:sldMkLst>
        <pc:spChg chg="mod">
          <ac:chgData name="Jayanand Mijagiri" userId="53f058eaaa927241" providerId="LiveId" clId="{DCA99B37-5F29-4163-A672-645CB46AF418}" dt="2024-03-08T20:12:55.877" v="4695" actId="20577"/>
          <ac:spMkLst>
            <pc:docMk/>
            <pc:sldMk cId="169407961" sldId="274"/>
            <ac:spMk id="2" creationId="{FF4AB83C-99CF-8DCA-35FE-2FE516DCFB57}"/>
          </ac:spMkLst>
        </pc:spChg>
        <pc:spChg chg="del mod">
          <ac:chgData name="Jayanand Mijagiri" userId="53f058eaaa927241" providerId="LiveId" clId="{DCA99B37-5F29-4163-A672-645CB46AF418}" dt="2024-03-08T17:58:36.092" v="2108" actId="478"/>
          <ac:spMkLst>
            <pc:docMk/>
            <pc:sldMk cId="169407961" sldId="274"/>
            <ac:spMk id="3" creationId="{C822997A-C341-AEBB-CC32-76229B6D193F}"/>
          </ac:spMkLst>
        </pc:spChg>
        <pc:spChg chg="add mod">
          <ac:chgData name="Jayanand Mijagiri" userId="53f058eaaa927241" providerId="LiveId" clId="{DCA99B37-5F29-4163-A672-645CB46AF418}" dt="2024-03-08T20:16:47.880" v="4729" actId="20577"/>
          <ac:spMkLst>
            <pc:docMk/>
            <pc:sldMk cId="169407961" sldId="274"/>
            <ac:spMk id="13" creationId="{AC1872C4-5808-B872-540B-A73FC14B2ABB}"/>
          </ac:spMkLst>
        </pc:spChg>
        <pc:graphicFrameChg chg="add del mod">
          <ac:chgData name="Jayanand Mijagiri" userId="53f058eaaa927241" providerId="LiveId" clId="{DCA99B37-5F29-4163-A672-645CB46AF418}" dt="2024-03-08T18:00:57.477" v="2120" actId="478"/>
          <ac:graphicFrameMkLst>
            <pc:docMk/>
            <pc:sldMk cId="169407961" sldId="274"/>
            <ac:graphicFrameMk id="6" creationId="{98B00CD9-9473-AC1D-C6E3-326A4EE43AC6}"/>
          </ac:graphicFrameMkLst>
        </pc:graphicFrameChg>
        <pc:graphicFrameChg chg="del">
          <ac:chgData name="Jayanand Mijagiri" userId="53f058eaaa927241" providerId="LiveId" clId="{DCA99B37-5F29-4163-A672-645CB46AF418}" dt="2024-03-08T17:57:51.723" v="2106" actId="478"/>
          <ac:graphicFrameMkLst>
            <pc:docMk/>
            <pc:sldMk cId="169407961" sldId="274"/>
            <ac:graphicFrameMk id="9" creationId="{056DFD73-88CD-ACCF-A832-53E46E848981}"/>
          </ac:graphicFrameMkLst>
        </pc:graphicFrameChg>
        <pc:graphicFrameChg chg="add mod">
          <ac:chgData name="Jayanand Mijagiri" userId="53f058eaaa927241" providerId="LiveId" clId="{DCA99B37-5F29-4163-A672-645CB46AF418}" dt="2024-03-08T20:16:54.542" v="4733" actId="20577"/>
          <ac:graphicFrameMkLst>
            <pc:docMk/>
            <pc:sldMk cId="169407961" sldId="274"/>
            <ac:graphicFrameMk id="10" creationId="{A7517C34-6CE3-C4D0-9BC1-480361B27DA7}"/>
          </ac:graphicFrameMkLst>
        </pc:graphicFrameChg>
        <pc:graphicFrameChg chg="add del mod">
          <ac:chgData name="Jayanand Mijagiri" userId="53f058eaaa927241" providerId="LiveId" clId="{DCA99B37-5F29-4163-A672-645CB46AF418}" dt="2024-03-08T18:36:05.243" v="2548" actId="1037"/>
          <ac:graphicFrameMkLst>
            <pc:docMk/>
            <pc:sldMk cId="169407961" sldId="274"/>
            <ac:graphicFrameMk id="11" creationId="{899CF7AE-F06B-60E4-2FBC-19328A272FDE}"/>
          </ac:graphicFrameMkLst>
        </pc:graphicFrameChg>
        <pc:graphicFrameChg chg="add mod">
          <ac:chgData name="Jayanand Mijagiri" userId="53f058eaaa927241" providerId="LiveId" clId="{DCA99B37-5F29-4163-A672-645CB46AF418}" dt="2024-03-08T18:31:17.031" v="2388"/>
          <ac:graphicFrameMkLst>
            <pc:docMk/>
            <pc:sldMk cId="169407961" sldId="274"/>
            <ac:graphicFrameMk id="14" creationId="{A23F06F4-2989-DE87-6C52-79C35F32B4E8}"/>
          </ac:graphicFrameMkLst>
        </pc:graphicFrameChg>
        <pc:graphicFrameChg chg="add mod">
          <ac:chgData name="Jayanand Mijagiri" userId="53f058eaaa927241" providerId="LiveId" clId="{DCA99B37-5F29-4163-A672-645CB46AF418}" dt="2024-03-08T18:32:37.114" v="2482"/>
          <ac:graphicFrameMkLst>
            <pc:docMk/>
            <pc:sldMk cId="169407961" sldId="274"/>
            <ac:graphicFrameMk id="15" creationId="{0A55955E-5786-31BE-F7A2-3FB81E778B5E}"/>
          </ac:graphicFrameMkLst>
        </pc:graphicFrameChg>
        <pc:picChg chg="add mod">
          <ac:chgData name="Jayanand Mijagiri" userId="53f058eaaa927241" providerId="LiveId" clId="{DCA99B37-5F29-4163-A672-645CB46AF418}" dt="2024-03-08T18:36:23.128" v="2551" actId="14100"/>
          <ac:picMkLst>
            <pc:docMk/>
            <pc:sldMk cId="169407961" sldId="274"/>
            <ac:picMk id="18" creationId="{DEE0ADB1-C70C-F704-DEFE-817257493D85}"/>
          </ac:picMkLst>
        </pc:picChg>
      </pc:sldChg>
      <pc:sldChg chg="addSp delSp modSp add mod modNotesTx">
        <pc:chgData name="Jayanand Mijagiri" userId="53f058eaaa927241" providerId="LiveId" clId="{DCA99B37-5F29-4163-A672-645CB46AF418}" dt="2024-03-08T20:13:02.757" v="4706" actId="20577"/>
        <pc:sldMkLst>
          <pc:docMk/>
          <pc:sldMk cId="2548844215" sldId="275"/>
        </pc:sldMkLst>
        <pc:spChg chg="mod">
          <ac:chgData name="Jayanand Mijagiri" userId="53f058eaaa927241" providerId="LiveId" clId="{DCA99B37-5F29-4163-A672-645CB46AF418}" dt="2024-03-08T20:13:02.757" v="4706" actId="20577"/>
          <ac:spMkLst>
            <pc:docMk/>
            <pc:sldMk cId="2548844215" sldId="275"/>
            <ac:spMk id="2" creationId="{FF4AB83C-99CF-8DCA-35FE-2FE516DCFB57}"/>
          </ac:spMkLst>
        </pc:spChg>
        <pc:graphicFrameChg chg="add del mod">
          <ac:chgData name="Jayanand Mijagiri" userId="53f058eaaa927241" providerId="LiveId" clId="{DCA99B37-5F29-4163-A672-645CB46AF418}" dt="2024-03-08T18:04:23.073" v="2159" actId="21"/>
          <ac:graphicFrameMkLst>
            <pc:docMk/>
            <pc:sldMk cId="2548844215" sldId="275"/>
            <ac:graphicFrameMk id="5" creationId="{899CF7AE-F06B-60E4-2FBC-19328A272FDE}"/>
          </ac:graphicFrameMkLst>
        </pc:graphicFrameChg>
        <pc:graphicFrameChg chg="add mod">
          <ac:chgData name="Jayanand Mijagiri" userId="53f058eaaa927241" providerId="LiveId" clId="{DCA99B37-5F29-4163-A672-645CB46AF418}" dt="2024-03-08T18:42:10.670" v="2631"/>
          <ac:graphicFrameMkLst>
            <pc:docMk/>
            <pc:sldMk cId="2548844215" sldId="275"/>
            <ac:graphicFrameMk id="8" creationId="{77706CB4-C7F3-6AC7-3251-4AFCB321C316}"/>
          </ac:graphicFrameMkLst>
        </pc:graphicFrameChg>
        <pc:graphicFrameChg chg="del mod">
          <ac:chgData name="Jayanand Mijagiri" userId="53f058eaaa927241" providerId="LiveId" clId="{DCA99B37-5F29-4163-A672-645CB46AF418}" dt="2024-03-08T18:03:15.737" v="2148" actId="478"/>
          <ac:graphicFrameMkLst>
            <pc:docMk/>
            <pc:sldMk cId="2548844215" sldId="275"/>
            <ac:graphicFrameMk id="10" creationId="{A7517C34-6CE3-C4D0-9BC1-480361B27DA7}"/>
          </ac:graphicFrameMkLst>
        </pc:graphicFrameChg>
      </pc:sldChg>
      <pc:sldChg chg="add del ord">
        <pc:chgData name="Jayanand Mijagiri" userId="53f058eaaa927241" providerId="LiveId" clId="{DCA99B37-5F29-4163-A672-645CB46AF418}" dt="2024-03-08T19:28:14.764" v="3963" actId="47"/>
        <pc:sldMkLst>
          <pc:docMk/>
          <pc:sldMk cId="3076667151" sldId="276"/>
        </pc:sldMkLst>
      </pc:sldChg>
      <pc:sldChg chg="modSp add mod">
        <pc:chgData name="Jayanand Mijagiri" userId="53f058eaaa927241" providerId="LiveId" clId="{DCA99B37-5F29-4163-A672-645CB46AF418}" dt="2024-03-08T19:50:22.685" v="4087" actId="14100"/>
        <pc:sldMkLst>
          <pc:docMk/>
          <pc:sldMk cId="471129924" sldId="277"/>
        </pc:sldMkLst>
        <pc:spChg chg="mod">
          <ac:chgData name="Jayanand Mijagiri" userId="53f058eaaa927241" providerId="LiveId" clId="{DCA99B37-5F29-4163-A672-645CB46AF418}" dt="2024-03-08T19:27:56.674" v="3957" actId="20577"/>
          <ac:spMkLst>
            <pc:docMk/>
            <pc:sldMk cId="471129924" sldId="277"/>
            <ac:spMk id="2" creationId="{FF4AB83C-99CF-8DCA-35FE-2FE516DCFB57}"/>
          </ac:spMkLst>
        </pc:spChg>
        <pc:spChg chg="mod">
          <ac:chgData name="Jayanand Mijagiri" userId="53f058eaaa927241" providerId="LiveId" clId="{DCA99B37-5F29-4163-A672-645CB46AF418}" dt="2024-03-08T19:50:22.685" v="4087" actId="14100"/>
          <ac:spMkLst>
            <pc:docMk/>
            <pc:sldMk cId="471129924" sldId="277"/>
            <ac:spMk id="3" creationId="{913F44E4-E647-0622-BC69-A9C2FBAE4C1B}"/>
          </ac:spMkLst>
        </pc:spChg>
      </pc:sldChg>
      <pc:sldChg chg="addSp delSp modSp add mod modNotesTx">
        <pc:chgData name="Jayanand Mijagiri" userId="53f058eaaa927241" providerId="LiveId" clId="{DCA99B37-5F29-4163-A672-645CB46AF418}" dt="2024-03-08T19:58:58.453" v="4332" actId="20577"/>
        <pc:sldMkLst>
          <pc:docMk/>
          <pc:sldMk cId="2576473806" sldId="278"/>
        </pc:sldMkLst>
        <pc:spChg chg="mod">
          <ac:chgData name="Jayanand Mijagiri" userId="53f058eaaa927241" providerId="LiveId" clId="{DCA99B37-5F29-4163-A672-645CB46AF418}" dt="2024-03-08T19:57:14.188" v="4303" actId="1076"/>
          <ac:spMkLst>
            <pc:docMk/>
            <pc:sldMk cId="2576473806" sldId="278"/>
            <ac:spMk id="2" creationId="{FF4AB83C-99CF-8DCA-35FE-2FE516DCFB57}"/>
          </ac:spMkLst>
        </pc:spChg>
        <pc:spChg chg="del">
          <ac:chgData name="Jayanand Mijagiri" userId="53f058eaaa927241" providerId="LiveId" clId="{DCA99B37-5F29-4163-A672-645CB46AF418}" dt="2024-03-08T19:57:03.460" v="4301" actId="478"/>
          <ac:spMkLst>
            <pc:docMk/>
            <pc:sldMk cId="2576473806" sldId="278"/>
            <ac:spMk id="3" creationId="{4F3D1AAF-23F2-A669-2062-542CB7716DFB}"/>
          </ac:spMkLst>
        </pc:spChg>
        <pc:spChg chg="add">
          <ac:chgData name="Jayanand Mijagiri" userId="53f058eaaa927241" providerId="LiveId" clId="{DCA99B37-5F29-4163-A672-645CB46AF418}" dt="2024-03-08T19:57:47.362" v="4304"/>
          <ac:spMkLst>
            <pc:docMk/>
            <pc:sldMk cId="2576473806" sldId="278"/>
            <ac:spMk id="4" creationId="{66F2AC26-A59B-F8C4-9B03-7960F698325A}"/>
          </ac:spMkLst>
        </pc:spChg>
        <pc:spChg chg="add">
          <ac:chgData name="Jayanand Mijagiri" userId="53f058eaaa927241" providerId="LiveId" clId="{DCA99B37-5F29-4163-A672-645CB46AF418}" dt="2024-03-08T19:58:09.526" v="4309"/>
          <ac:spMkLst>
            <pc:docMk/>
            <pc:sldMk cId="2576473806" sldId="278"/>
            <ac:spMk id="8" creationId="{0C7DB5F8-B1C8-B16A-D9A6-0451D163AD2C}"/>
          </ac:spMkLst>
        </pc:spChg>
        <pc:picChg chg="del">
          <ac:chgData name="Jayanand Mijagiri" userId="53f058eaaa927241" providerId="LiveId" clId="{DCA99B37-5F29-4163-A672-645CB46AF418}" dt="2024-03-08T19:57:01.907" v="4300" actId="478"/>
          <ac:picMkLst>
            <pc:docMk/>
            <pc:sldMk cId="2576473806" sldId="278"/>
            <ac:picMk id="5" creationId="{8F3C46E7-79DB-E5C1-1628-AC6A050DDACC}"/>
          </ac:picMkLst>
        </pc:picChg>
        <pc:picChg chg="add mod">
          <ac:chgData name="Jayanand Mijagiri" userId="53f058eaaa927241" providerId="LiveId" clId="{DCA99B37-5F29-4163-A672-645CB46AF418}" dt="2024-03-08T19:58:48.226" v="4322" actId="1076"/>
          <ac:picMkLst>
            <pc:docMk/>
            <pc:sldMk cId="2576473806" sldId="278"/>
            <ac:picMk id="6" creationId="{160E1DEA-4176-00CD-259B-9385B36845F4}"/>
          </ac:picMkLst>
        </pc:picChg>
        <pc:picChg chg="del">
          <ac:chgData name="Jayanand Mijagiri" userId="53f058eaaa927241" providerId="LiveId" clId="{DCA99B37-5F29-4163-A672-645CB46AF418}" dt="2024-03-08T19:57:00.997" v="4299" actId="478"/>
          <ac:picMkLst>
            <pc:docMk/>
            <pc:sldMk cId="2576473806" sldId="278"/>
            <ac:picMk id="7" creationId="{EFDBC706-4683-3336-FDF7-7D8165F5A814}"/>
          </ac:picMkLst>
        </pc:picChg>
        <pc:picChg chg="del">
          <ac:chgData name="Jayanand Mijagiri" userId="53f058eaaa927241" providerId="LiveId" clId="{DCA99B37-5F29-4163-A672-645CB46AF418}" dt="2024-03-08T19:56:59.799" v="4298" actId="478"/>
          <ac:picMkLst>
            <pc:docMk/>
            <pc:sldMk cId="2576473806" sldId="278"/>
            <ac:picMk id="9" creationId="{324DC9F2-2D47-46BE-59F2-0972AF0494BD}"/>
          </ac:picMkLst>
        </pc:picChg>
        <pc:picChg chg="add mod">
          <ac:chgData name="Jayanand Mijagiri" userId="53f058eaaa927241" providerId="LiveId" clId="{DCA99B37-5F29-4163-A672-645CB46AF418}" dt="2024-03-08T19:58:35.229" v="4320" actId="1076"/>
          <ac:picMkLst>
            <pc:docMk/>
            <pc:sldMk cId="2576473806" sldId="278"/>
            <ac:picMk id="10" creationId="{C2574972-DB73-88CB-1D2F-68263EFCDDE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_rels/chartEx2.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2.xlsx"/></Relationships>
</file>

<file path=ppt/charts/_rels/chartEx3.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40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2286716289370079"/>
          <c:y val="0.16130867610059818"/>
          <c:w val="0.54194008366141733"/>
          <c:h val="0.81291007548535466"/>
        </c:manualLayout>
      </c:layout>
      <c:pieChart>
        <c:varyColors val="1"/>
        <c:ser>
          <c:idx val="0"/>
          <c:order val="0"/>
          <c:tx>
            <c:strRef>
              <c:f>Sheet1!$B$1</c:f>
              <c:strCache>
                <c:ptCount val="1"/>
                <c:pt idx="0">
                  <c:v>Sex</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543-4BE3-80D6-C5B91B2EA0CD}"/>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543-4BE3-80D6-C5B91B2EA0C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Males</c:v>
                </c:pt>
                <c:pt idx="1">
                  <c:v>Females</c:v>
                </c:pt>
              </c:strCache>
            </c:strRef>
          </c:cat>
          <c:val>
            <c:numRef>
              <c:f>Sheet1!$B$2:$B$3</c:f>
              <c:numCache>
                <c:formatCode>General</c:formatCode>
                <c:ptCount val="2"/>
                <c:pt idx="0">
                  <c:v>6</c:v>
                </c:pt>
                <c:pt idx="1">
                  <c:v>10</c:v>
                </c:pt>
              </c:numCache>
            </c:numRef>
          </c:val>
          <c:extLst>
            <c:ext xmlns:c16="http://schemas.microsoft.com/office/drawing/2014/chart" uri="{C3380CC4-5D6E-409C-BE32-E72D297353CC}">
              <c16:uniqueId val="{00000000-37FA-440D-AFA9-09676138859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1.8033330280443325E-2"/>
          <c:y val="1.6058907833232463E-2"/>
          <c:w val="0.24613622399559412"/>
          <c:h val="0.245843628306929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b="1" dirty="0"/>
              <a:t>Tele-health Use</a:t>
            </a:r>
          </a:p>
        </c:rich>
      </c:tx>
      <c:layout>
        <c:manualLayout>
          <c:xMode val="edge"/>
          <c:yMode val="edge"/>
          <c:x val="9.7708588942197999E-2"/>
          <c:y val="0.11169251635285887"/>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ofPieChart>
        <c:ofPieType val="pie"/>
        <c:varyColors val="1"/>
        <c:ser>
          <c:idx val="0"/>
          <c:order val="0"/>
          <c:tx>
            <c:strRef>
              <c:f>Sheet1!$B$1</c:f>
              <c:strCache>
                <c:ptCount val="1"/>
                <c:pt idx="0">
                  <c:v>Sales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0D1-4C79-814C-04F18B37AC1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5EE-4D80-98C9-29306684E3CE}"/>
              </c:ext>
            </c:extLst>
          </c:dPt>
          <c:dPt>
            <c:idx val="2"/>
            <c:bubble3D val="0"/>
            <c:spPr>
              <a:solidFill>
                <a:srgbClr val="EC7D3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85EE-4D80-98C9-29306684E3C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1"/>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4</c:v>
                </c:pt>
                <c:pt idx="1">
                  <c:v>12</c:v>
                </c:pt>
              </c:numCache>
            </c:numRef>
          </c:val>
          <c:extLst>
            <c:ext xmlns:c16="http://schemas.microsoft.com/office/drawing/2014/chart" uri="{C3380CC4-5D6E-409C-BE32-E72D297353CC}">
              <c16:uniqueId val="{00000000-85EE-4D80-98C9-29306684E3CE}"/>
            </c:ext>
          </c:extLst>
        </c:ser>
        <c:dLbls>
          <c:dLblPos val="ctr"/>
          <c:showLegendKey val="0"/>
          <c:showVal val="0"/>
          <c:showCatName val="0"/>
          <c:showSerName val="0"/>
          <c:showPercent val="1"/>
          <c:showBubbleSize val="0"/>
          <c:showLeaderLines val="1"/>
        </c:dLbls>
        <c:gapWidth val="100"/>
        <c:secondPieSize val="75"/>
        <c:serLines>
          <c:spPr>
            <a:ln w="9525">
              <a:solidFill>
                <a:schemeClr val="dk1">
                  <a:lumMod val="50000"/>
                  <a:lumOff val="50000"/>
                </a:schemeClr>
              </a:solidFill>
              <a:round/>
            </a:ln>
            <a:effectLst/>
          </c:spPr>
        </c:serLines>
      </c:ofPieChart>
      <c:spPr>
        <a:noFill/>
        <a:ln>
          <a:noFill/>
        </a:ln>
        <a:effectLst/>
      </c:spPr>
    </c:plotArea>
    <c:legend>
      <c:legendPos val="r"/>
      <c:layout>
        <c:manualLayout>
          <c:xMode val="edge"/>
          <c:yMode val="edge"/>
          <c:x val="2.1283524645389303E-2"/>
          <c:y val="0.8216345842245123"/>
          <c:w val="0.12564459319219856"/>
          <c:h val="0.177076038284416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Interested in tele-health</c:v>
                </c:pt>
              </c:strCache>
            </c:strRef>
          </c:tx>
          <c:dPt>
            <c:idx val="0"/>
            <c:bubble3D val="0"/>
            <c:spPr>
              <a:solidFill>
                <a:srgbClr val="E9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0AD-4458-8ABC-6BD2AE986CC3}"/>
              </c:ext>
            </c:extLst>
          </c:dPt>
          <c:dPt>
            <c:idx val="1"/>
            <c:bubble3D val="0"/>
            <c:spPr>
              <a:solidFill>
                <a:srgbClr val="FFBD4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0AD-4458-8ABC-6BD2AE986CC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1"/>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6</c:v>
                </c:pt>
                <c:pt idx="1">
                  <c:v>6</c:v>
                </c:pt>
              </c:numCache>
            </c:numRef>
          </c:val>
          <c:extLst>
            <c:ext xmlns:c16="http://schemas.microsoft.com/office/drawing/2014/chart" uri="{C3380CC4-5D6E-409C-BE32-E72D297353CC}">
              <c16:uniqueId val="{00000004-50AD-4458-8ABC-6BD2AE986CC3}"/>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r>
              <a:rPr lang="en-US" sz="2800" dirty="0"/>
              <a:t>Barriers To Healthcare</a:t>
            </a:r>
          </a:p>
        </c:rich>
      </c:tx>
      <c:layout>
        <c:manualLayout>
          <c:xMode val="edge"/>
          <c:yMode val="edge"/>
          <c:x val="0.28709881817445448"/>
          <c:y val="1.4932860916666013E-2"/>
        </c:manualLayout>
      </c:layout>
      <c:overlay val="0"/>
      <c:spPr>
        <a:noFill/>
        <a:ln>
          <a:noFill/>
        </a:ln>
        <a:effectLst/>
      </c:spPr>
      <c:txPr>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Barriers To Healthcare</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Distrust</c:v>
                </c:pt>
                <c:pt idx="1">
                  <c:v>Financial</c:v>
                </c:pt>
                <c:pt idx="2">
                  <c:v>None</c:v>
                </c:pt>
                <c:pt idx="3">
                  <c:v>Provider Availability</c:v>
                </c:pt>
                <c:pt idx="4">
                  <c:v>Transportation</c:v>
                </c:pt>
              </c:strCache>
            </c:strRef>
          </c:cat>
          <c:val>
            <c:numRef>
              <c:f>Sheet1!$B$2:$B$6</c:f>
              <c:numCache>
                <c:formatCode>General</c:formatCode>
                <c:ptCount val="5"/>
                <c:pt idx="0">
                  <c:v>1</c:v>
                </c:pt>
                <c:pt idx="1">
                  <c:v>5</c:v>
                </c:pt>
                <c:pt idx="2">
                  <c:v>2</c:v>
                </c:pt>
                <c:pt idx="3">
                  <c:v>6</c:v>
                </c:pt>
                <c:pt idx="4">
                  <c:v>4</c:v>
                </c:pt>
              </c:numCache>
            </c:numRef>
          </c:val>
          <c:extLst>
            <c:ext xmlns:c16="http://schemas.microsoft.com/office/drawing/2014/chart" uri="{C3380CC4-5D6E-409C-BE32-E72D297353CC}">
              <c16:uniqueId val="{00000000-99FD-45F9-87FD-59654658718B}"/>
            </c:ext>
          </c:extLst>
        </c:ser>
        <c:dLbls>
          <c:dLblPos val="inEnd"/>
          <c:showLegendKey val="0"/>
          <c:showVal val="1"/>
          <c:showCatName val="0"/>
          <c:showSerName val="0"/>
          <c:showPercent val="0"/>
          <c:showBubbleSize val="0"/>
        </c:dLbls>
        <c:gapWidth val="65"/>
        <c:axId val="1591988352"/>
        <c:axId val="1469798960"/>
      </c:barChart>
      <c:catAx>
        <c:axId val="1591988352"/>
        <c:scaling>
          <c:orientation val="minMax"/>
        </c:scaling>
        <c:delete val="0"/>
        <c:axPos val="b"/>
        <c:title>
          <c:tx>
            <c:rich>
              <a:bodyPr rot="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r>
                  <a:rPr lang="en-US" sz="2800" dirty="0"/>
                  <a:t>Barrier Category</a:t>
                </a:r>
              </a:p>
            </c:rich>
          </c:tx>
          <c:overlay val="0"/>
          <c:spPr>
            <a:noFill/>
            <a:ln>
              <a:noFill/>
            </a:ln>
            <a:effectLst/>
          </c:spPr>
          <c:txPr>
            <a:bodyPr rot="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469798960"/>
        <c:crosses val="autoZero"/>
        <c:auto val="1"/>
        <c:lblAlgn val="ctr"/>
        <c:lblOffset val="100"/>
        <c:noMultiLvlLbl val="0"/>
      </c:catAx>
      <c:valAx>
        <c:axId val="146979896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r>
                  <a:rPr lang="en-US" sz="2800" dirty="0"/>
                  <a:t>Frequency</a:t>
                </a:r>
              </a:p>
            </c:rich>
          </c:tx>
          <c:overlay val="0"/>
          <c:spPr>
            <a:noFill/>
            <a:ln>
              <a:noFill/>
            </a:ln>
            <a:effectLst/>
          </c:spPr>
          <c:txPr>
            <a:bodyPr rot="-540000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1591988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Sheet1!$A$2:$A$17</cx:f>
        <cx:lvl ptCount="16" formatCode="General">
          <cx:pt idx="0">1</cx:pt>
          <cx:pt idx="1">91.25</cx:pt>
          <cx:pt idx="2">365</cx:pt>
          <cx:pt idx="3">60.833399999999997</cx:pt>
          <cx:pt idx="4">91.25</cx:pt>
          <cx:pt idx="5">60.833399999999997</cx:pt>
          <cx:pt idx="6">45.625</cx:pt>
          <cx:pt idx="7">365</cx:pt>
          <cx:pt idx="8">182.5</cx:pt>
          <cx:pt idx="9">10</cx:pt>
          <cx:pt idx="10">7</cx:pt>
          <cx:pt idx="11">273.75</cx:pt>
          <cx:pt idx="12">30.417000000000002</cx:pt>
          <cx:pt idx="13">547.50099999999998</cx:pt>
          <cx:pt idx="14">30.416699999999999</cx:pt>
          <cx:pt idx="15">1095</cx:pt>
        </cx:lvl>
      </cx:numDim>
    </cx:data>
  </cx:chartData>
  <cx:chart>
    <cx:title pos="t" align="ctr" overlay="0">
      <cx:tx>
        <cx:txData>
          <cx:v>Days Since Seeing a Health Care Provider Last </cx:v>
        </cx:txData>
      </cx:tx>
      <cx:txPr>
        <a:bodyPr spcFirstLastPara="1" vertOverflow="ellipsis" horzOverflow="overflow" wrap="square" lIns="0" tIns="0" rIns="0" bIns="0" anchor="ctr" anchorCtr="1"/>
        <a:lstStyle/>
        <a:p>
          <a:pPr algn="ctr" rtl="0">
            <a:defRPr/>
          </a:pPr>
          <a:r>
            <a:rPr lang="en-US" sz="2800" b="1" i="0" u="none" strike="noStrike" baseline="0" dirty="0">
              <a:solidFill>
                <a:prstClr val="black">
                  <a:lumMod val="75000"/>
                  <a:lumOff val="25000"/>
                </a:prstClr>
              </a:solidFill>
              <a:latin typeface="Calibri" panose="020F0502020204030204"/>
            </a:rPr>
            <a:t>Days Since Seeing a Health Care Provider Last </a:t>
          </a:r>
        </a:p>
      </cx:txPr>
    </cx:title>
    <cx:plotArea>
      <cx:plotAreaRegion>
        <cx:series layoutId="clusteredColumn" uniqueId="{0F580ADB-3CC7-420F-B182-49E52DD4C3BA}">
          <cx:tx>
            <cx:txData>
              <cx:f>Sheet1!$A$1</cx:f>
              <cx:v>Days since seing a healthcare provider</cx:v>
            </cx:txData>
          </cx:tx>
          <cx:dataLabels pos="inEnd">
            <cx:visibility seriesName="0" categoryName="0" value="1"/>
          </cx:dataLabels>
          <cx:dataId val="0"/>
          <cx:layoutPr>
            <cx:binning intervalClosed="r">
              <cx:binSize val="365"/>
            </cx:binning>
          </cx:layoutPr>
        </cx:series>
      </cx:plotAreaRegion>
      <cx:axis id="0">
        <cx:catScaling gapWidth="0"/>
        <cx:title>
          <cx:tx>
            <cx:txData>
              <cx:v>Days</cx:v>
            </cx:txData>
          </cx:tx>
          <cx:txPr>
            <a:bodyPr spcFirstLastPara="1" vertOverflow="ellipsis" horzOverflow="overflow" wrap="square" lIns="0" tIns="0" rIns="0" bIns="0" anchor="ctr" anchorCtr="1"/>
            <a:lstStyle/>
            <a:p>
              <a:pPr algn="ctr" rtl="0">
                <a:defRPr/>
              </a:pPr>
              <a:r>
                <a:rPr lang="en-US" sz="2800" b="0" i="0" u="none" strike="noStrike" baseline="0" dirty="0">
                  <a:solidFill>
                    <a:prstClr val="black">
                      <a:lumMod val="75000"/>
                      <a:lumOff val="25000"/>
                    </a:prstClr>
                  </a:solidFill>
                  <a:latin typeface="Calibri" panose="020F0502020204030204"/>
                </a:rPr>
                <a:t>Days</a:t>
              </a:r>
            </a:p>
          </cx:txPr>
        </cx:title>
        <cx:tickLabels/>
      </cx:axis>
      <cx:axis id="1" hidden="1">
        <cx:valScaling/>
        <cx:title>
          <cx:tx>
            <cx:txData>
              <cx:v>Frequency</cx:v>
            </cx:txData>
          </cx:tx>
          <cx:txPr>
            <a:bodyPr spcFirstLastPara="1" vertOverflow="ellipsis" horzOverflow="overflow" wrap="square" lIns="0" tIns="0" rIns="0" bIns="0" anchor="ctr" anchorCtr="1"/>
            <a:lstStyle/>
            <a:p>
              <a:pPr algn="ctr" rtl="0">
                <a:defRPr/>
              </a:pPr>
              <a:r>
                <a:rPr lang="en-US" sz="2800" b="0" i="0" u="none" strike="noStrike" baseline="0" dirty="0">
                  <a:solidFill>
                    <a:prstClr val="black">
                      <a:lumMod val="75000"/>
                      <a:lumOff val="25000"/>
                    </a:prstClr>
                  </a:solidFill>
                  <a:latin typeface="Calibri" panose="020F0502020204030204"/>
                </a:rPr>
                <a:t>Frequency</a:t>
              </a:r>
            </a:p>
          </cx:txPr>
        </cx:title>
        <cx:majorGridlines/>
        <cx:tickLabels/>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Sheet1!$A$2:$A$17</cx:f>
        <cx:lvl ptCount="16" formatCode="General">
          <cx:pt idx="0">4</cx:pt>
          <cx:pt idx="1">1</cx:pt>
          <cx:pt idx="2">1</cx:pt>
          <cx:pt idx="3">2</cx:pt>
          <cx:pt idx="4">3.5</cx:pt>
          <cx:pt idx="5">1</cx:pt>
          <cx:pt idx="6">4</cx:pt>
          <cx:pt idx="7">1</cx:pt>
          <cx:pt idx="8">1</cx:pt>
          <cx:pt idx="9">2</cx:pt>
          <cx:pt idx="10">1</cx:pt>
          <cx:pt idx="11">1</cx:pt>
          <cx:pt idx="12">3</cx:pt>
          <cx:pt idx="13">0.75</cx:pt>
          <cx:pt idx="14">2.5</cx:pt>
          <cx:pt idx="15">1</cx:pt>
        </cx:lvl>
      </cx:numDim>
    </cx:data>
  </cx:chartData>
  <cx:chart>
    <cx:title pos="t" align="ctr" overlay="0">
      <cx:tx>
        <cx:txData>
          <cx:v>Annual Healthcare Visits</cx:v>
        </cx:txData>
      </cx:tx>
      <cx:txPr>
        <a:bodyPr spcFirstLastPara="1" vertOverflow="ellipsis" horzOverflow="overflow" wrap="square" lIns="0" tIns="0" rIns="0" bIns="0" anchor="ctr" anchorCtr="1"/>
        <a:lstStyle/>
        <a:p>
          <a:pPr algn="ctr" rtl="0">
            <a:defRPr/>
          </a:pPr>
          <a:r>
            <a:rPr lang="en-US" sz="2800" b="1" i="0" u="none" strike="noStrike" baseline="0" dirty="0">
              <a:solidFill>
                <a:prstClr val="black">
                  <a:lumMod val="75000"/>
                  <a:lumOff val="25000"/>
                </a:prstClr>
              </a:solidFill>
              <a:latin typeface="Calibri" panose="020F0502020204030204"/>
            </a:rPr>
            <a:t>Annual Healthcare Visits</a:t>
          </a:r>
        </a:p>
      </cx:txPr>
    </cx:title>
    <cx:plotArea>
      <cx:plotAreaRegion>
        <cx:series layoutId="clusteredColumn" uniqueId="{0F580ADB-3CC7-420F-B182-49E52DD4C3BA}">
          <cx:tx>
            <cx:txData>
              <cx:f>Sheet1!$A$1</cx:f>
              <cx:v>Annual visits</cx:v>
            </cx:txData>
          </cx:tx>
          <cx:dataLabels pos="inEnd">
            <cx:visibility seriesName="0" categoryName="0" value="1"/>
          </cx:dataLabels>
          <cx:dataId val="0"/>
          <cx:layoutPr>
            <cx:binning intervalClosed="r">
              <cx:binSize val="1"/>
            </cx:binning>
          </cx:layoutPr>
        </cx:series>
      </cx:plotAreaRegion>
      <cx:axis id="0">
        <cx:catScaling gapWidth="0"/>
        <cx:title>
          <cx:tx>
            <cx:txData>
              <cx:v>Number of Annual Visits</cx:v>
            </cx:txData>
          </cx:tx>
          <cx:txPr>
            <a:bodyPr spcFirstLastPara="1" vertOverflow="ellipsis" horzOverflow="overflow" wrap="square" lIns="0" tIns="0" rIns="0" bIns="0" anchor="ctr" anchorCtr="1"/>
            <a:lstStyle/>
            <a:p>
              <a:pPr algn="ctr" rtl="0">
                <a:defRPr/>
              </a:pPr>
              <a:r>
                <a:rPr lang="en-US" sz="2800" b="0" i="0" u="none" strike="noStrike" baseline="0" dirty="0">
                  <a:solidFill>
                    <a:prstClr val="black">
                      <a:lumMod val="75000"/>
                      <a:lumOff val="25000"/>
                    </a:prstClr>
                  </a:solidFill>
                  <a:latin typeface="Calibri" panose="020F0502020204030204"/>
                </a:rPr>
                <a:t>Number of Annual Visits</a:t>
              </a:r>
            </a:p>
          </cx:txPr>
        </cx:title>
        <cx:tickLabels/>
      </cx:axis>
      <cx:axis id="1" hidden="1">
        <cx:valScaling/>
        <cx:title>
          <cx:tx>
            <cx:txData>
              <cx:v>Frequency</cx:v>
            </cx:txData>
          </cx:tx>
          <cx:txPr>
            <a:bodyPr spcFirstLastPara="1" vertOverflow="ellipsis" horzOverflow="overflow" wrap="square" lIns="0" tIns="0" rIns="0" bIns="0" anchor="ctr" anchorCtr="1"/>
            <a:lstStyle/>
            <a:p>
              <a:pPr algn="ctr" rtl="0">
                <a:defRPr/>
              </a:pPr>
              <a:r>
                <a:rPr lang="en-US" sz="2800" b="0" i="0" u="none" strike="noStrike" baseline="0" dirty="0">
                  <a:solidFill>
                    <a:prstClr val="black">
                      <a:lumMod val="75000"/>
                      <a:lumOff val="25000"/>
                    </a:prstClr>
                  </a:solidFill>
                  <a:latin typeface="Calibri" panose="020F0502020204030204"/>
                </a:rPr>
                <a:t>Frequency</a:t>
              </a:r>
            </a:p>
          </cx:txPr>
        </cx:title>
        <cx:majorGridlines/>
        <cx:tickLabels/>
      </cx:axis>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Sheet1!$A$2:$A$17</cx:f>
        <cx:lvl ptCount="16" formatCode="General">
          <cx:pt idx="0">5</cx:pt>
          <cx:pt idx="1">2.5</cx:pt>
          <cx:pt idx="2">67</cx:pt>
          <cx:pt idx="3">67</cx:pt>
          <cx:pt idx="4">5</cx:pt>
          <cx:pt idx="5">2</cx:pt>
          <cx:pt idx="6">150</cx:pt>
          <cx:pt idx="7">2.5</cx:pt>
          <cx:pt idx="8">1</cx:pt>
          <cx:pt idx="9">30</cx:pt>
          <cx:pt idx="10">160</cx:pt>
          <cx:pt idx="11">2.5</cx:pt>
          <cx:pt idx="12">180</cx:pt>
          <cx:pt idx="13">30</cx:pt>
          <cx:pt idx="14">60</cx:pt>
          <cx:pt idx="15">60</cx:pt>
        </cx:lvl>
      </cx:numDim>
    </cx:data>
  </cx:chartData>
  <cx:chart>
    <cx:title pos="t" align="ctr" overlay="0">
      <cx:tx>
        <cx:txData>
          <cx:v>Commuting Distance to Healthcare Provider</cx:v>
        </cx:txData>
      </cx:tx>
      <cx:txPr>
        <a:bodyPr spcFirstLastPara="1" vertOverflow="ellipsis" horzOverflow="overflow" wrap="square" lIns="0" tIns="0" rIns="0" bIns="0" anchor="ctr" anchorCtr="1"/>
        <a:lstStyle/>
        <a:p>
          <a:pPr algn="ctr" rtl="0">
            <a:defRPr/>
          </a:pPr>
          <a:r>
            <a:rPr lang="en-US" sz="2800" b="1" i="0" u="none" strike="noStrike" baseline="0" dirty="0">
              <a:solidFill>
                <a:prstClr val="black">
                  <a:lumMod val="75000"/>
                  <a:lumOff val="25000"/>
                </a:prstClr>
              </a:solidFill>
              <a:latin typeface="Calibri" panose="020F0502020204030204"/>
            </a:rPr>
            <a:t>Commuting Distance to Healthcare Provider</a:t>
          </a:r>
        </a:p>
      </cx:txPr>
    </cx:title>
    <cx:plotArea>
      <cx:plotAreaRegion>
        <cx:series layoutId="clusteredColumn" uniqueId="{0F580ADB-3CC7-420F-B182-49E52DD4C3BA}">
          <cx:tx>
            <cx:txData>
              <cx:f>Sheet1!$A$1</cx:f>
              <cx:v>Distance to provider</cx:v>
            </cx:txData>
          </cx:tx>
          <cx:dataLabels pos="inEnd">
            <cx:visibility seriesName="0" categoryName="0" value="1"/>
          </cx:dataLabels>
          <cx:dataId val="0"/>
          <cx:layoutPr>
            <cx:binning intervalClosed="r">
              <cx:binSize val="50"/>
            </cx:binning>
          </cx:layoutPr>
        </cx:series>
      </cx:plotAreaRegion>
      <cx:axis id="0">
        <cx:catScaling gapWidth="0"/>
        <cx:title>
          <cx:tx>
            <cx:txData>
              <cx:v>Number of Miles</cx:v>
            </cx:txData>
          </cx:tx>
          <cx:txPr>
            <a:bodyPr spcFirstLastPara="1" vertOverflow="ellipsis" horzOverflow="overflow" wrap="square" lIns="0" tIns="0" rIns="0" bIns="0" anchor="ctr" anchorCtr="1"/>
            <a:lstStyle/>
            <a:p>
              <a:pPr algn="ctr" rtl="0">
                <a:defRPr/>
              </a:pPr>
              <a:r>
                <a:rPr lang="en-US" sz="2800" b="0" i="0" u="none" strike="noStrike" baseline="0" dirty="0">
                  <a:solidFill>
                    <a:prstClr val="black">
                      <a:lumMod val="75000"/>
                      <a:lumOff val="25000"/>
                    </a:prstClr>
                  </a:solidFill>
                  <a:latin typeface="Calibri" panose="020F0502020204030204"/>
                </a:rPr>
                <a:t>Number of Miles</a:t>
              </a:r>
            </a:p>
          </cx:txPr>
        </cx:title>
        <cx:tickLabels/>
      </cx:axis>
      <cx:axis id="1" hidden="1">
        <cx:valScaling/>
        <cx:title>
          <cx:tx>
            <cx:txData>
              <cx:v>Frequency</cx:v>
            </cx:txData>
          </cx:tx>
          <cx:txPr>
            <a:bodyPr spcFirstLastPara="1" vertOverflow="ellipsis" horzOverflow="overflow" wrap="square" lIns="0" tIns="0" rIns="0" bIns="0" anchor="ctr" anchorCtr="1"/>
            <a:lstStyle/>
            <a:p>
              <a:pPr algn="ctr" rtl="0">
                <a:defRPr/>
              </a:pPr>
              <a:r>
                <a:rPr lang="en-US" sz="2800" b="0" i="0" u="none" strike="noStrike" baseline="0" dirty="0">
                  <a:solidFill>
                    <a:prstClr val="black">
                      <a:lumMod val="75000"/>
                      <a:lumOff val="25000"/>
                    </a:prstClr>
                  </a:solidFill>
                  <a:latin typeface="Calibri" panose="020F0502020204030204"/>
                </a:rPr>
                <a:t>Frequency</a:t>
              </a:r>
            </a:p>
          </cx:txPr>
        </cx:title>
        <cx:majorGridlines/>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68">
  <cs:axisTitle>
    <cs:lnRef idx="0"/>
    <cs:fillRef idx="0"/>
    <cs:effectRef idx="0"/>
    <cs:fontRef idx="minor">
      <a:schemeClr val="dk1">
        <a:lumMod val="75000"/>
        <a:lumOff val="25000"/>
      </a:schemeClr>
    </cs:fontRef>
    <cs:defRPr sz="1197"/>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cs:chartArea>
  <cs:dataLabel>
    <cs:lnRef idx="0"/>
    <cs:fillRef idx="0"/>
    <cs:effectRef idx="0"/>
    <cs:fontRef idx="minor">
      <a:schemeClr val="dk1"/>
    </cs:fontRef>
    <cs:defRPr sz="1197"/>
  </cs:dataLabel>
  <cs:dataLabelCallout>
    <cs:lnRef idx="0"/>
    <cs:fillRef idx="0"/>
    <cs:effectRef idx="0"/>
    <cs:fontRef idx="minor">
      <a:schemeClr val="lt1"/>
    </cs:fontRef>
    <cs:spPr>
      <a:solidFill>
        <a:schemeClr val="dk1">
          <a:lumMod val="65000"/>
          <a:lumOff val="35000"/>
          <a:alpha val="75000"/>
        </a:schemeClr>
      </a:solidFill>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75000"/>
            <a:lumOff val="25000"/>
          </a:schemeClr>
        </a:solidFill>
      </a:ln>
    </cs:spPr>
    <cs:defRPr sz="1197"/>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lumOff val="10000"/>
              </a:schemeClr>
            </a:gs>
            <a:gs pos="0">
              <a:schemeClr val="lt1">
                <a:lumMod val="75000"/>
                <a:alpha val="36000"/>
                <a:lumOff val="10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cs:seriesAxis>
  <cs:seriesLine>
    <cs:lnRef idx="0"/>
    <cs:fillRef idx="0"/>
    <cs:effectRef idx="0"/>
    <cs:fontRef idx="minor">
      <a:schemeClr val="dk1"/>
    </cs:fontRef>
    <cs:spPr>
      <a:ln w="9525" cap="flat">
        <a:solidFill>
          <a:schemeClr val="bg1">
            <a:lumMod val="50000"/>
          </a:schemeClr>
        </a:solidFill>
        <a:round/>
      </a:ln>
    </cs:spPr>
  </cs:seriesLine>
  <cs:title>
    <cs:lnRef idx="0"/>
    <cs:fillRef idx="0"/>
    <cs:effectRef idx="0"/>
    <cs:fontRef idx="minor">
      <a:schemeClr val="dk1">
        <a:lumMod val="75000"/>
        <a:lumOff val="25000"/>
      </a:schemeClr>
    </cs:fontRef>
    <cs:defRPr sz="2200" b="1"/>
  </cs:title>
  <cs:trendline>
    <cs:lnRef idx="0"/>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75000"/>
        <a:lumOff val="25000"/>
      </a:schemeClr>
    </cs:fontRef>
    <cs:defRPr sz="1197"/>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defRPr sz="1197"/>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68">
  <cs:axisTitle>
    <cs:lnRef idx="0"/>
    <cs:fillRef idx="0"/>
    <cs:effectRef idx="0"/>
    <cs:fontRef idx="minor">
      <a:schemeClr val="dk1">
        <a:lumMod val="75000"/>
        <a:lumOff val="25000"/>
      </a:schemeClr>
    </cs:fontRef>
    <cs:defRPr sz="1197"/>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cs:chartArea>
  <cs:dataLabel>
    <cs:lnRef idx="0"/>
    <cs:fillRef idx="0"/>
    <cs:effectRef idx="0"/>
    <cs:fontRef idx="minor">
      <a:schemeClr val="dk1"/>
    </cs:fontRef>
    <cs:defRPr sz="1197"/>
  </cs:dataLabel>
  <cs:dataLabelCallout>
    <cs:lnRef idx="0"/>
    <cs:fillRef idx="0"/>
    <cs:effectRef idx="0"/>
    <cs:fontRef idx="minor">
      <a:schemeClr val="lt1"/>
    </cs:fontRef>
    <cs:spPr>
      <a:solidFill>
        <a:schemeClr val="dk1">
          <a:lumMod val="65000"/>
          <a:lumOff val="35000"/>
          <a:alpha val="75000"/>
        </a:schemeClr>
      </a:solidFill>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75000"/>
            <a:lumOff val="25000"/>
          </a:schemeClr>
        </a:solidFill>
      </a:ln>
    </cs:spPr>
    <cs:defRPr sz="1197"/>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lumOff val="10000"/>
              </a:schemeClr>
            </a:gs>
            <a:gs pos="0">
              <a:schemeClr val="lt1">
                <a:lumMod val="75000"/>
                <a:alpha val="36000"/>
                <a:lumOff val="10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cs:seriesAxis>
  <cs:seriesLine>
    <cs:lnRef idx="0"/>
    <cs:fillRef idx="0"/>
    <cs:effectRef idx="0"/>
    <cs:fontRef idx="minor">
      <a:schemeClr val="dk1"/>
    </cs:fontRef>
    <cs:spPr>
      <a:ln w="9525" cap="flat">
        <a:solidFill>
          <a:schemeClr val="bg1">
            <a:lumMod val="50000"/>
          </a:schemeClr>
        </a:solidFill>
        <a:round/>
      </a:ln>
    </cs:spPr>
  </cs:seriesLine>
  <cs:title>
    <cs:lnRef idx="0"/>
    <cs:fillRef idx="0"/>
    <cs:effectRef idx="0"/>
    <cs:fontRef idx="minor">
      <a:schemeClr val="dk1">
        <a:lumMod val="75000"/>
        <a:lumOff val="25000"/>
      </a:schemeClr>
    </cs:fontRef>
    <cs:defRPr sz="2200" b="1"/>
  </cs:title>
  <cs:trendline>
    <cs:lnRef idx="0"/>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75000"/>
        <a:lumOff val="25000"/>
      </a:schemeClr>
    </cs:fontRef>
    <cs:defRPr sz="1197"/>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defRPr sz="1197"/>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68">
  <cs:axisTitle>
    <cs:lnRef idx="0"/>
    <cs:fillRef idx="0"/>
    <cs:effectRef idx="0"/>
    <cs:fontRef idx="minor">
      <a:schemeClr val="dk1">
        <a:lumMod val="75000"/>
        <a:lumOff val="25000"/>
      </a:schemeClr>
    </cs:fontRef>
    <cs:defRPr sz="1197"/>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cs:chartArea>
  <cs:dataLabel>
    <cs:lnRef idx="0"/>
    <cs:fillRef idx="0"/>
    <cs:effectRef idx="0"/>
    <cs:fontRef idx="minor">
      <a:schemeClr val="dk1"/>
    </cs:fontRef>
    <cs:defRPr sz="1197"/>
  </cs:dataLabel>
  <cs:dataLabelCallout>
    <cs:lnRef idx="0"/>
    <cs:fillRef idx="0"/>
    <cs:effectRef idx="0"/>
    <cs:fontRef idx="minor">
      <a:schemeClr val="lt1"/>
    </cs:fontRef>
    <cs:spPr>
      <a:solidFill>
        <a:schemeClr val="dk1">
          <a:lumMod val="65000"/>
          <a:lumOff val="35000"/>
          <a:alpha val="75000"/>
        </a:schemeClr>
      </a:solidFill>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75000"/>
            <a:lumOff val="25000"/>
          </a:schemeClr>
        </a:solidFill>
      </a:ln>
    </cs:spPr>
    <cs:defRPr sz="1197"/>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lumOff val="10000"/>
              </a:schemeClr>
            </a:gs>
            <a:gs pos="0">
              <a:schemeClr val="lt1">
                <a:lumMod val="75000"/>
                <a:alpha val="36000"/>
                <a:lumOff val="10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cs:seriesAxis>
  <cs:seriesLine>
    <cs:lnRef idx="0"/>
    <cs:fillRef idx="0"/>
    <cs:effectRef idx="0"/>
    <cs:fontRef idx="minor">
      <a:schemeClr val="dk1"/>
    </cs:fontRef>
    <cs:spPr>
      <a:ln w="9525" cap="flat">
        <a:solidFill>
          <a:schemeClr val="bg1">
            <a:lumMod val="50000"/>
          </a:schemeClr>
        </a:solidFill>
        <a:round/>
      </a:ln>
    </cs:spPr>
  </cs:seriesLine>
  <cs:title>
    <cs:lnRef idx="0"/>
    <cs:fillRef idx="0"/>
    <cs:effectRef idx="0"/>
    <cs:fontRef idx="minor">
      <a:schemeClr val="dk1">
        <a:lumMod val="75000"/>
        <a:lumOff val="25000"/>
      </a:schemeClr>
    </cs:fontRef>
    <cs:defRPr sz="2200" b="1"/>
  </cs:title>
  <cs:trendline>
    <cs:lnRef idx="0"/>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75000"/>
        <a:lumOff val="25000"/>
      </a:schemeClr>
    </cs:fontRef>
    <cs:defRPr sz="1197"/>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defRPr sz="1197"/>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5A7D3-68AE-4738-AD28-C3921B2708FD}"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43210-1BB3-486C-90EE-E5206F77BD3B}" type="slidenum">
              <a:rPr lang="en-US" smtClean="0"/>
              <a:t>‹#›</a:t>
            </a:fld>
            <a:endParaRPr lang="en-US"/>
          </a:p>
        </p:txBody>
      </p:sp>
    </p:spTree>
    <p:extLst>
      <p:ext uri="{BB962C8B-B14F-4D97-AF65-F5344CB8AC3E}">
        <p14:creationId xmlns:p14="http://schemas.microsoft.com/office/powerpoint/2010/main" val="141232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Name</a:t>
            </a:r>
          </a:p>
          <a:p>
            <a:pPr marL="171450" indent="-171450">
              <a:buFont typeface="Arial" panose="020B0604020202020204" pitchFamily="34" charset="0"/>
              <a:buChar char="•"/>
            </a:pPr>
            <a:r>
              <a:rPr lang="en-US" dirty="0"/>
              <a:t>UTMB</a:t>
            </a:r>
          </a:p>
          <a:p>
            <a:pPr marL="171450" indent="-171450">
              <a:buFont typeface="Arial" panose="020B0604020202020204" pitchFamily="34" charset="0"/>
              <a:buChar char="•"/>
            </a:pPr>
            <a:r>
              <a:rPr lang="en-US" dirty="0"/>
              <a:t>Project title</a:t>
            </a:r>
          </a:p>
        </p:txBody>
      </p:sp>
      <p:sp>
        <p:nvSpPr>
          <p:cNvPr id="4" name="Slide Number Placeholder 3"/>
          <p:cNvSpPr>
            <a:spLocks noGrp="1"/>
          </p:cNvSpPr>
          <p:nvPr>
            <p:ph type="sldNum" sz="quarter" idx="5"/>
          </p:nvPr>
        </p:nvSpPr>
        <p:spPr/>
        <p:txBody>
          <a:bodyPr/>
          <a:lstStyle/>
          <a:p>
            <a:fld id="{AEB43210-1BB3-486C-90EE-E5206F77BD3B}" type="slidenum">
              <a:rPr lang="en-US" smtClean="0"/>
              <a:t>1</a:t>
            </a:fld>
            <a:endParaRPr lang="en-US"/>
          </a:p>
        </p:txBody>
      </p:sp>
    </p:spTree>
    <p:extLst>
      <p:ext uri="{BB962C8B-B14F-4D97-AF65-F5344CB8AC3E}">
        <p14:creationId xmlns:p14="http://schemas.microsoft.com/office/powerpoint/2010/main" val="2397320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day we surveyed</a:t>
            </a:r>
          </a:p>
        </p:txBody>
      </p:sp>
      <p:sp>
        <p:nvSpPr>
          <p:cNvPr id="4" name="Slide Number Placeholder 3"/>
          <p:cNvSpPr>
            <a:spLocks noGrp="1"/>
          </p:cNvSpPr>
          <p:nvPr>
            <p:ph type="sldNum" sz="quarter" idx="5"/>
          </p:nvPr>
        </p:nvSpPr>
        <p:spPr/>
        <p:txBody>
          <a:bodyPr/>
          <a:lstStyle/>
          <a:p>
            <a:fld id="{AEB43210-1BB3-486C-90EE-E5206F77BD3B}" type="slidenum">
              <a:rPr lang="en-US" smtClean="0"/>
              <a:t>10</a:t>
            </a:fld>
            <a:endParaRPr lang="en-US"/>
          </a:p>
        </p:txBody>
      </p:sp>
    </p:spTree>
    <p:extLst>
      <p:ext uri="{BB962C8B-B14F-4D97-AF65-F5344CB8AC3E}">
        <p14:creationId xmlns:p14="http://schemas.microsoft.com/office/powerpoint/2010/main" val="720685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USA average is 4 visits annually according to USA census data </a:t>
            </a:r>
          </a:p>
        </p:txBody>
      </p:sp>
      <p:sp>
        <p:nvSpPr>
          <p:cNvPr id="4" name="Slide Number Placeholder 3"/>
          <p:cNvSpPr>
            <a:spLocks noGrp="1"/>
          </p:cNvSpPr>
          <p:nvPr>
            <p:ph type="sldNum" sz="quarter" idx="5"/>
          </p:nvPr>
        </p:nvSpPr>
        <p:spPr/>
        <p:txBody>
          <a:bodyPr/>
          <a:lstStyle/>
          <a:p>
            <a:fld id="{AEB43210-1BB3-486C-90EE-E5206F77BD3B}" type="slidenum">
              <a:rPr lang="en-US" smtClean="0"/>
              <a:t>11</a:t>
            </a:fld>
            <a:endParaRPr lang="en-US"/>
          </a:p>
        </p:txBody>
      </p:sp>
    </p:spTree>
    <p:extLst>
      <p:ext uri="{BB962C8B-B14F-4D97-AF65-F5344CB8AC3E}">
        <p14:creationId xmlns:p14="http://schemas.microsoft.com/office/powerpoint/2010/main" val="1983971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A2A2A"/>
                </a:solidFill>
                <a:effectLst/>
                <a:latin typeface="Georgia" panose="02040502050405020303" pitchFamily="18" charset="0"/>
              </a:rPr>
              <a:t>Rural Americans live an average of 10.5 miles from the nearest hospital, compared with 5.6 miles for people in suburban areas and 4.4 for those in urban areas, according to a new PEW Center analysis. </a:t>
            </a:r>
            <a:endParaRPr lang="en-US" dirty="0"/>
          </a:p>
        </p:txBody>
      </p:sp>
      <p:sp>
        <p:nvSpPr>
          <p:cNvPr id="4" name="Slide Number Placeholder 3"/>
          <p:cNvSpPr>
            <a:spLocks noGrp="1"/>
          </p:cNvSpPr>
          <p:nvPr>
            <p:ph type="sldNum" sz="quarter" idx="5"/>
          </p:nvPr>
        </p:nvSpPr>
        <p:spPr/>
        <p:txBody>
          <a:bodyPr/>
          <a:lstStyle/>
          <a:p>
            <a:fld id="{AEB43210-1BB3-486C-90EE-E5206F77BD3B}" type="slidenum">
              <a:rPr lang="en-US" smtClean="0"/>
              <a:t>12</a:t>
            </a:fld>
            <a:endParaRPr lang="en-US"/>
          </a:p>
        </p:txBody>
      </p:sp>
    </p:spTree>
    <p:extLst>
      <p:ext uri="{BB962C8B-B14F-4D97-AF65-F5344CB8AC3E}">
        <p14:creationId xmlns:p14="http://schemas.microsoft.com/office/powerpoint/2010/main" val="3623622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did not use telehealth, but 50% of those who did not were interested</a:t>
            </a:r>
          </a:p>
        </p:txBody>
      </p:sp>
      <p:sp>
        <p:nvSpPr>
          <p:cNvPr id="4" name="Slide Number Placeholder 3"/>
          <p:cNvSpPr>
            <a:spLocks noGrp="1"/>
          </p:cNvSpPr>
          <p:nvPr>
            <p:ph type="sldNum" sz="quarter" idx="5"/>
          </p:nvPr>
        </p:nvSpPr>
        <p:spPr/>
        <p:txBody>
          <a:bodyPr/>
          <a:lstStyle/>
          <a:p>
            <a:fld id="{AEB43210-1BB3-486C-90EE-E5206F77BD3B}" type="slidenum">
              <a:rPr lang="en-US" smtClean="0"/>
              <a:t>13</a:t>
            </a:fld>
            <a:endParaRPr lang="en-US"/>
          </a:p>
        </p:txBody>
      </p:sp>
    </p:spTree>
    <p:extLst>
      <p:ext uri="{BB962C8B-B14F-4D97-AF65-F5344CB8AC3E}">
        <p14:creationId xmlns:p14="http://schemas.microsoft.com/office/powerpoint/2010/main" val="1336244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Subjective data</a:t>
            </a:r>
          </a:p>
        </p:txBody>
      </p:sp>
      <p:sp>
        <p:nvSpPr>
          <p:cNvPr id="4" name="Slide Number Placeholder 3"/>
          <p:cNvSpPr>
            <a:spLocks noGrp="1"/>
          </p:cNvSpPr>
          <p:nvPr>
            <p:ph type="sldNum" sz="quarter" idx="5"/>
          </p:nvPr>
        </p:nvSpPr>
        <p:spPr/>
        <p:txBody>
          <a:bodyPr/>
          <a:lstStyle/>
          <a:p>
            <a:fld id="{AEB43210-1BB3-486C-90EE-E5206F77BD3B}" type="slidenum">
              <a:rPr lang="en-US" smtClean="0"/>
              <a:t>14</a:t>
            </a:fld>
            <a:endParaRPr lang="en-US"/>
          </a:p>
        </p:txBody>
      </p:sp>
    </p:spTree>
    <p:extLst>
      <p:ext uri="{BB962C8B-B14F-4D97-AF65-F5344CB8AC3E}">
        <p14:creationId xmlns:p14="http://schemas.microsoft.com/office/powerpoint/2010/main" val="4038927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Even compared to other rural communities in USA</a:t>
            </a:r>
          </a:p>
          <a:p>
            <a:pPr marL="171450" indent="-171450">
              <a:buFont typeface="Arial" panose="020B0604020202020204" pitchFamily="34" charset="0"/>
              <a:buChar char="•"/>
            </a:pPr>
            <a:r>
              <a:rPr lang="en-US" dirty="0"/>
              <a:t>75% did not use telehealth, but 50 of those that did not were interested.</a:t>
            </a:r>
          </a:p>
          <a:p>
            <a:pPr marL="171450" indent="-171450">
              <a:buFont typeface="Arial" panose="020B0604020202020204" pitchFamily="34" charset="0"/>
              <a:buChar char="•"/>
            </a:pPr>
            <a:r>
              <a:rPr lang="en-US" dirty="0"/>
              <a:t>Systemic changes for Financial, but we provided free health care screens</a:t>
            </a:r>
          </a:p>
          <a:p>
            <a:pPr marL="171450" indent="-171450">
              <a:buFont typeface="Arial" panose="020B0604020202020204" pitchFamily="34" charset="0"/>
              <a:buChar char="•"/>
            </a:pPr>
            <a:r>
              <a:rPr lang="en-US" dirty="0"/>
              <a:t>Transportation, we came to them, however </a:t>
            </a:r>
            <a:r>
              <a:rPr lang="en-US" dirty="0" err="1"/>
              <a:t>linited</a:t>
            </a:r>
            <a:r>
              <a:rPr lang="en-US" dirty="0"/>
              <a:t> by the geography</a:t>
            </a:r>
          </a:p>
          <a:p>
            <a:pPr marL="171450" indent="-171450">
              <a:buFont typeface="Arial" panose="020B0604020202020204" pitchFamily="34" charset="0"/>
              <a:buChar char="•"/>
            </a:pPr>
            <a:r>
              <a:rPr lang="en-US" dirty="0"/>
              <a:t>Provider availability, we hope to inspire future health care providers to consider working in West </a:t>
            </a:r>
            <a:r>
              <a:rPr lang="en-US" dirty="0" err="1"/>
              <a:t>texas</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EB43210-1BB3-486C-90EE-E5206F77BD3B}" type="slidenum">
              <a:rPr lang="en-US" smtClean="0"/>
              <a:t>15</a:t>
            </a:fld>
            <a:endParaRPr lang="en-US"/>
          </a:p>
        </p:txBody>
      </p:sp>
    </p:spTree>
    <p:extLst>
      <p:ext uri="{BB962C8B-B14F-4D97-AF65-F5344CB8AC3E}">
        <p14:creationId xmlns:p14="http://schemas.microsoft.com/office/powerpoint/2010/main" val="1497799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Need to get more surveys completed for a better sample size. Streamline Process to get more participants</a:t>
            </a:r>
          </a:p>
          <a:p>
            <a:pPr marL="171450" indent="-171450">
              <a:buFont typeface="Arial" panose="020B0604020202020204" pitchFamily="34" charset="0"/>
              <a:buChar char="•"/>
            </a:pPr>
            <a:r>
              <a:rPr lang="en-US" dirty="0"/>
              <a:t>How satisfied do tele-health patients feel with their care</a:t>
            </a:r>
          </a:p>
        </p:txBody>
      </p:sp>
      <p:sp>
        <p:nvSpPr>
          <p:cNvPr id="4" name="Slide Number Placeholder 3"/>
          <p:cNvSpPr>
            <a:spLocks noGrp="1"/>
          </p:cNvSpPr>
          <p:nvPr>
            <p:ph type="sldNum" sz="quarter" idx="5"/>
          </p:nvPr>
        </p:nvSpPr>
        <p:spPr/>
        <p:txBody>
          <a:bodyPr/>
          <a:lstStyle/>
          <a:p>
            <a:fld id="{AEB43210-1BB3-486C-90EE-E5206F77BD3B}" type="slidenum">
              <a:rPr lang="en-US" smtClean="0"/>
              <a:t>16</a:t>
            </a:fld>
            <a:endParaRPr lang="en-US"/>
          </a:p>
        </p:txBody>
      </p:sp>
    </p:spTree>
    <p:extLst>
      <p:ext uri="{BB962C8B-B14F-4D97-AF65-F5344CB8AC3E}">
        <p14:creationId xmlns:p14="http://schemas.microsoft.com/office/powerpoint/2010/main" val="2777469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5"/>
          </p:nvPr>
        </p:nvSpPr>
        <p:spPr/>
        <p:txBody>
          <a:bodyPr/>
          <a:lstStyle/>
          <a:p>
            <a:fld id="{AEB43210-1BB3-486C-90EE-E5206F77BD3B}" type="slidenum">
              <a:rPr lang="en-US" smtClean="0"/>
              <a:t>18</a:t>
            </a:fld>
            <a:endParaRPr lang="en-US"/>
          </a:p>
        </p:txBody>
      </p:sp>
    </p:spTree>
    <p:extLst>
      <p:ext uri="{BB962C8B-B14F-4D97-AF65-F5344CB8AC3E}">
        <p14:creationId xmlns:p14="http://schemas.microsoft.com/office/powerpoint/2010/main" val="2385123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43210-1BB3-486C-90EE-E5206F77BD3B}" type="slidenum">
              <a:rPr lang="en-US" smtClean="0"/>
              <a:t>2</a:t>
            </a:fld>
            <a:endParaRPr lang="en-US"/>
          </a:p>
        </p:txBody>
      </p:sp>
    </p:spTree>
    <p:extLst>
      <p:ext uri="{BB962C8B-B14F-4D97-AF65-F5344CB8AC3E}">
        <p14:creationId xmlns:p14="http://schemas.microsoft.com/office/powerpoint/2010/main" val="916362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UTMB = University of Texas Medical Branch</a:t>
            </a:r>
          </a:p>
          <a:p>
            <a:pPr marL="171450" indent="-171450">
              <a:buFont typeface="Arial" panose="020B0604020202020204" pitchFamily="34" charset="0"/>
              <a:buChar char="•"/>
            </a:pPr>
            <a:r>
              <a:rPr lang="en-US" dirty="0"/>
              <a:t>First, and thereby oldest medical school in Texas</a:t>
            </a:r>
          </a:p>
          <a:p>
            <a:pPr marL="171450" indent="-171450">
              <a:buFont typeface="Arial" panose="020B0604020202020204" pitchFamily="34" charset="0"/>
              <a:buChar char="•"/>
            </a:pPr>
            <a:r>
              <a:rPr lang="en-US" dirty="0"/>
              <a:t>Galveston, Texas</a:t>
            </a:r>
          </a:p>
          <a:p>
            <a:pPr marL="171450" indent="-171450">
              <a:buFont typeface="Arial" panose="020B0604020202020204" pitchFamily="34" charset="0"/>
              <a:buChar char="•"/>
            </a:pPr>
            <a:r>
              <a:rPr lang="en-US" dirty="0"/>
              <a:t>Serve primarily the Galveston and Brazoria counties in East Texas</a:t>
            </a:r>
          </a:p>
          <a:p>
            <a:pPr marL="171450" indent="-171450">
              <a:buFont typeface="Arial" panose="020B0604020202020204" pitchFamily="34" charset="0"/>
              <a:buChar char="•"/>
            </a:pPr>
            <a:r>
              <a:rPr lang="en-US" dirty="0" err="1"/>
              <a:t>FdS</a:t>
            </a:r>
            <a:r>
              <a:rPr lang="en-US" dirty="0"/>
              <a:t>, the organization I represent</a:t>
            </a:r>
          </a:p>
        </p:txBody>
      </p:sp>
      <p:sp>
        <p:nvSpPr>
          <p:cNvPr id="4" name="Slide Number Placeholder 3"/>
          <p:cNvSpPr>
            <a:spLocks noGrp="1"/>
          </p:cNvSpPr>
          <p:nvPr>
            <p:ph type="sldNum" sz="quarter" idx="5"/>
          </p:nvPr>
        </p:nvSpPr>
        <p:spPr/>
        <p:txBody>
          <a:bodyPr/>
          <a:lstStyle/>
          <a:p>
            <a:fld id="{AEB43210-1BB3-486C-90EE-E5206F77BD3B}" type="slidenum">
              <a:rPr lang="en-US" smtClean="0"/>
              <a:t>3</a:t>
            </a:fld>
            <a:endParaRPr lang="en-US"/>
          </a:p>
        </p:txBody>
      </p:sp>
    </p:spTree>
    <p:extLst>
      <p:ext uri="{BB962C8B-B14F-4D97-AF65-F5344CB8AC3E}">
        <p14:creationId xmlns:p14="http://schemas.microsoft.com/office/powerpoint/2010/main" val="996054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are </a:t>
            </a:r>
            <a:r>
              <a:rPr lang="en-US" dirty="0" err="1"/>
              <a:t>FdS</a:t>
            </a:r>
            <a:r>
              <a:rPr lang="en-US" dirty="0"/>
              <a:t>: An interprofessional organization, one of the most active orgs on campus focusing on community and border health</a:t>
            </a:r>
          </a:p>
        </p:txBody>
      </p:sp>
      <p:sp>
        <p:nvSpPr>
          <p:cNvPr id="4" name="Slide Number Placeholder 3"/>
          <p:cNvSpPr>
            <a:spLocks noGrp="1"/>
          </p:cNvSpPr>
          <p:nvPr>
            <p:ph type="sldNum" sz="quarter" idx="5"/>
          </p:nvPr>
        </p:nvSpPr>
        <p:spPr/>
        <p:txBody>
          <a:bodyPr/>
          <a:lstStyle/>
          <a:p>
            <a:fld id="{AEB43210-1BB3-486C-90EE-E5206F77BD3B}" type="slidenum">
              <a:rPr lang="en-US" smtClean="0"/>
              <a:t>4</a:t>
            </a:fld>
            <a:endParaRPr lang="en-US"/>
          </a:p>
        </p:txBody>
      </p:sp>
    </p:spTree>
    <p:extLst>
      <p:ext uri="{BB962C8B-B14F-4D97-AF65-F5344CB8AC3E}">
        <p14:creationId xmlns:p14="http://schemas.microsoft.com/office/powerpoint/2010/main" val="4258572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annual Mission trip to West Texas, designed to address inequities in care and expose students to rural healthcare</a:t>
            </a:r>
          </a:p>
        </p:txBody>
      </p:sp>
      <p:sp>
        <p:nvSpPr>
          <p:cNvPr id="4" name="Slide Number Placeholder 3"/>
          <p:cNvSpPr>
            <a:spLocks noGrp="1"/>
          </p:cNvSpPr>
          <p:nvPr>
            <p:ph type="sldNum" sz="quarter" idx="5"/>
          </p:nvPr>
        </p:nvSpPr>
        <p:spPr/>
        <p:txBody>
          <a:bodyPr/>
          <a:lstStyle/>
          <a:p>
            <a:fld id="{AEB43210-1BB3-486C-90EE-E5206F77BD3B}" type="slidenum">
              <a:rPr lang="en-US" smtClean="0"/>
              <a:t>5</a:t>
            </a:fld>
            <a:endParaRPr lang="en-US"/>
          </a:p>
        </p:txBody>
      </p:sp>
    </p:spTree>
    <p:extLst>
      <p:ext uri="{BB962C8B-B14F-4D97-AF65-F5344CB8AC3E}">
        <p14:creationId xmlns:p14="http://schemas.microsoft.com/office/powerpoint/2010/main" val="3891667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cities we visited over the last 2 trips</a:t>
            </a:r>
          </a:p>
          <a:p>
            <a:pPr marL="171450" indent="-171450">
              <a:buFont typeface="Arial" panose="020B0604020202020204" pitchFamily="34" charset="0"/>
              <a:buChar char="•"/>
            </a:pPr>
            <a:r>
              <a:rPr lang="en-US" dirty="0"/>
              <a:t>Arrows indicate Needs assessment locations</a:t>
            </a:r>
          </a:p>
        </p:txBody>
      </p:sp>
      <p:sp>
        <p:nvSpPr>
          <p:cNvPr id="4" name="Slide Number Placeholder 3"/>
          <p:cNvSpPr>
            <a:spLocks noGrp="1"/>
          </p:cNvSpPr>
          <p:nvPr>
            <p:ph type="sldNum" sz="quarter" idx="5"/>
          </p:nvPr>
        </p:nvSpPr>
        <p:spPr/>
        <p:txBody>
          <a:bodyPr/>
          <a:lstStyle/>
          <a:p>
            <a:fld id="{AEB43210-1BB3-486C-90EE-E5206F77BD3B}" type="slidenum">
              <a:rPr lang="en-US" smtClean="0"/>
              <a:t>6</a:t>
            </a:fld>
            <a:endParaRPr lang="en-US"/>
          </a:p>
        </p:txBody>
      </p:sp>
    </p:spTree>
    <p:extLst>
      <p:ext uri="{BB962C8B-B14F-4D97-AF65-F5344CB8AC3E}">
        <p14:creationId xmlns:p14="http://schemas.microsoft.com/office/powerpoint/2010/main" val="2536661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our nursing student would obtain vital signs, measure blood glucose, and ask them if they had any current concerns</a:t>
            </a:r>
          </a:p>
          <a:p>
            <a:pPr marL="171450" indent="-171450">
              <a:buFont typeface="Arial" panose="020B0604020202020204" pitchFamily="34" charset="0"/>
              <a:buChar char="•"/>
            </a:pPr>
            <a:r>
              <a:rPr lang="en-US" dirty="0"/>
              <a:t>Next our junior medical students would do a brief medical interview, complete a heart and lung exam and any other indicated exams</a:t>
            </a:r>
          </a:p>
          <a:p>
            <a:pPr marL="171450" indent="-171450">
              <a:buFont typeface="Arial" panose="020B0604020202020204" pitchFamily="34" charset="0"/>
              <a:buChar char="•"/>
            </a:pPr>
            <a:r>
              <a:rPr lang="en-US" dirty="0"/>
              <a:t>Then our upperclassman would work with our NP and family medicine residents to provide counseling and provide educational resources. We would also refer them to OT</a:t>
            </a:r>
          </a:p>
          <a:p>
            <a:pPr marL="171450" indent="-171450">
              <a:buFont typeface="Arial" panose="020B0604020202020204" pitchFamily="34" charset="0"/>
              <a:buChar char="•"/>
            </a:pPr>
            <a:r>
              <a:rPr lang="en-US" dirty="0"/>
              <a:t>OT would counsel patients on exercises and techniques to help them function more independently in their ADL</a:t>
            </a:r>
          </a:p>
        </p:txBody>
      </p:sp>
      <p:sp>
        <p:nvSpPr>
          <p:cNvPr id="4" name="Slide Number Placeholder 3"/>
          <p:cNvSpPr>
            <a:spLocks noGrp="1"/>
          </p:cNvSpPr>
          <p:nvPr>
            <p:ph type="sldNum" sz="quarter" idx="5"/>
          </p:nvPr>
        </p:nvSpPr>
        <p:spPr/>
        <p:txBody>
          <a:bodyPr/>
          <a:lstStyle/>
          <a:p>
            <a:fld id="{AEB43210-1BB3-486C-90EE-E5206F77BD3B}" type="slidenum">
              <a:rPr lang="en-US" smtClean="0"/>
              <a:t>7</a:t>
            </a:fld>
            <a:endParaRPr lang="en-US"/>
          </a:p>
        </p:txBody>
      </p:sp>
    </p:spTree>
    <p:extLst>
      <p:ext uri="{BB962C8B-B14F-4D97-AF65-F5344CB8AC3E}">
        <p14:creationId xmlns:p14="http://schemas.microsoft.com/office/powerpoint/2010/main" val="1139068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 the end of the screening, we would ask if they were interested in completing a survey for our new needs assessment</a:t>
            </a:r>
          </a:p>
          <a:p>
            <a:pPr marL="171450" indent="-171450">
              <a:buFont typeface="Arial" panose="020B0604020202020204" pitchFamily="34" charset="0"/>
              <a:buChar char="•"/>
            </a:pPr>
            <a:r>
              <a:rPr lang="en-US" dirty="0"/>
              <a:t>Methodology and questions</a:t>
            </a:r>
          </a:p>
        </p:txBody>
      </p:sp>
      <p:sp>
        <p:nvSpPr>
          <p:cNvPr id="4" name="Slide Number Placeholder 3"/>
          <p:cNvSpPr>
            <a:spLocks noGrp="1"/>
          </p:cNvSpPr>
          <p:nvPr>
            <p:ph type="sldNum" sz="quarter" idx="5"/>
          </p:nvPr>
        </p:nvSpPr>
        <p:spPr/>
        <p:txBody>
          <a:bodyPr/>
          <a:lstStyle/>
          <a:p>
            <a:fld id="{AEB43210-1BB3-486C-90EE-E5206F77BD3B}" type="slidenum">
              <a:rPr lang="en-US" smtClean="0"/>
              <a:t>8</a:t>
            </a:fld>
            <a:endParaRPr lang="en-US"/>
          </a:p>
        </p:txBody>
      </p:sp>
    </p:spTree>
    <p:extLst>
      <p:ext uri="{BB962C8B-B14F-4D97-AF65-F5344CB8AC3E}">
        <p14:creationId xmlns:p14="http://schemas.microsoft.com/office/powerpoint/2010/main" val="1497000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92929"/>
                </a:solidFill>
                <a:effectLst/>
                <a:latin typeface="Gotham"/>
              </a:rPr>
              <a:t>Those who live in rural communities tend to be older (with an average age of 51 years, versus 46 in urban communities)[1]</a:t>
            </a:r>
            <a:endParaRPr lang="en-US" dirty="0"/>
          </a:p>
        </p:txBody>
      </p:sp>
      <p:sp>
        <p:nvSpPr>
          <p:cNvPr id="4" name="Slide Number Placeholder 3"/>
          <p:cNvSpPr>
            <a:spLocks noGrp="1"/>
          </p:cNvSpPr>
          <p:nvPr>
            <p:ph type="sldNum" sz="quarter" idx="5"/>
          </p:nvPr>
        </p:nvSpPr>
        <p:spPr/>
        <p:txBody>
          <a:bodyPr/>
          <a:lstStyle/>
          <a:p>
            <a:fld id="{AEB43210-1BB3-486C-90EE-E5206F77BD3B}" type="slidenum">
              <a:rPr lang="en-US" smtClean="0"/>
              <a:t>9</a:t>
            </a:fld>
            <a:endParaRPr lang="en-US"/>
          </a:p>
        </p:txBody>
      </p:sp>
    </p:spTree>
    <p:extLst>
      <p:ext uri="{BB962C8B-B14F-4D97-AF65-F5344CB8AC3E}">
        <p14:creationId xmlns:p14="http://schemas.microsoft.com/office/powerpoint/2010/main" val="3940783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3/8/2024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3/8/2024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14/relationships/chartEx" Target="../charts/chartEx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14/relationships/chartEx" Target="../charts/chartEx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14/relationships/chartEx" Target="../charts/chartEx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A picture containing text, outdoor, water, sunset&#10;&#10;Description automatically generated">
            <a:extLst>
              <a:ext uri="{FF2B5EF4-FFF2-40B4-BE49-F238E27FC236}">
                <a16:creationId xmlns:a16="http://schemas.microsoft.com/office/drawing/2014/main" id="{0F79BD2E-302A-24B3-A017-3A4625810FDD}"/>
              </a:ext>
            </a:extLst>
          </p:cNvPr>
          <p:cNvPicPr>
            <a:picLocks noChangeAspect="1"/>
          </p:cNvPicPr>
          <p:nvPr/>
        </p:nvPicPr>
        <p:blipFill>
          <a:blip r:embed="rId3"/>
          <a:stretch>
            <a:fillRect/>
          </a:stretch>
        </p:blipFill>
        <p:spPr>
          <a:xfrm>
            <a:off x="-3908" y="244"/>
            <a:ext cx="12199815" cy="6857511"/>
          </a:xfrm>
          <a:prstGeom prst="rect">
            <a:avLst/>
          </a:prstGeom>
        </p:spPr>
      </p:pic>
      <p:sp>
        <p:nvSpPr>
          <p:cNvPr id="8" name="Rectangle 7">
            <a:extLst>
              <a:ext uri="{FF2B5EF4-FFF2-40B4-BE49-F238E27FC236}">
                <a16:creationId xmlns:a16="http://schemas.microsoft.com/office/drawing/2014/main" id="{E0D9FF87-732C-AF34-166B-802164187D14}"/>
              </a:ext>
            </a:extLst>
          </p:cNvPr>
          <p:cNvSpPr/>
          <p:nvPr/>
        </p:nvSpPr>
        <p:spPr>
          <a:xfrm>
            <a:off x="0" y="5851769"/>
            <a:ext cx="12191999" cy="100623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AA6D3BD-FFC1-CBE6-D22B-DCAD63B5D47B}"/>
              </a:ext>
            </a:extLst>
          </p:cNvPr>
          <p:cNvSpPr txBox="1"/>
          <p:nvPr/>
        </p:nvSpPr>
        <p:spPr>
          <a:xfrm>
            <a:off x="5913345" y="588370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solidFill>
                  <a:schemeClr val="bg1"/>
                </a:solidFill>
                <a:latin typeface="Source Sans Pro Black"/>
                <a:ea typeface="Source Sans Pro Black"/>
                <a:cs typeface="Calibri" panose="020F0502020204030204"/>
              </a:rPr>
              <a:t>2nd ANNUAL</a:t>
            </a:r>
          </a:p>
          <a:p>
            <a:pPr algn="r"/>
            <a:r>
              <a:rPr lang="en-US" b="1" dirty="0">
                <a:solidFill>
                  <a:schemeClr val="bg1"/>
                </a:solidFill>
                <a:latin typeface="Source Sans Pro Black"/>
              </a:rPr>
              <a:t>WEST TEXAS HEALTH DISPARITIES</a:t>
            </a:r>
            <a:endParaRPr lang="en-US" dirty="0">
              <a:solidFill>
                <a:schemeClr val="bg1"/>
              </a:solidFill>
              <a:latin typeface="Calibri" panose="020F0502020204030204"/>
              <a:cs typeface="Calibri" panose="020F0502020204030204"/>
            </a:endParaRPr>
          </a:p>
          <a:p>
            <a:pPr algn="r"/>
            <a:r>
              <a:rPr lang="en-US" b="1" dirty="0">
                <a:solidFill>
                  <a:schemeClr val="bg1"/>
                </a:solidFill>
                <a:latin typeface="Source Sans Pro Black"/>
              </a:rPr>
              <a:t>RESEARCH SYMPOSIUM</a:t>
            </a:r>
            <a:endParaRPr lang="en-US" dirty="0">
              <a:solidFill>
                <a:schemeClr val="bg1"/>
              </a:solidFill>
              <a:cs typeface="Calibri" panose="020F0502020204030204"/>
            </a:endParaRPr>
          </a:p>
        </p:txBody>
      </p:sp>
      <p:pic>
        <p:nvPicPr>
          <p:cNvPr id="4" name="Picture 4" descr="Logo, company name&#10;&#10;Description automatically generated">
            <a:extLst>
              <a:ext uri="{FF2B5EF4-FFF2-40B4-BE49-F238E27FC236}">
                <a16:creationId xmlns:a16="http://schemas.microsoft.com/office/drawing/2014/main" id="{ACEBB849-A26C-3352-7045-F319A600E2AE}"/>
              </a:ext>
            </a:extLst>
          </p:cNvPr>
          <p:cNvPicPr>
            <a:picLocks noChangeAspect="1"/>
          </p:cNvPicPr>
          <p:nvPr/>
        </p:nvPicPr>
        <p:blipFill rotWithShape="1">
          <a:blip r:embed="rId4"/>
          <a:srcRect l="15290" t="18902" r="17125" b="28354"/>
          <a:stretch/>
        </p:blipFill>
        <p:spPr>
          <a:xfrm>
            <a:off x="10957808" y="5961468"/>
            <a:ext cx="1053488" cy="783305"/>
          </a:xfrm>
          <a:prstGeom prst="rect">
            <a:avLst/>
          </a:prstGeom>
        </p:spPr>
      </p:pic>
      <p:sp>
        <p:nvSpPr>
          <p:cNvPr id="14" name="TextBox 13">
            <a:extLst>
              <a:ext uri="{FF2B5EF4-FFF2-40B4-BE49-F238E27FC236}">
                <a16:creationId xmlns:a16="http://schemas.microsoft.com/office/drawing/2014/main" id="{F477FF1E-ED4A-63ED-CF79-160D7239CD7A}"/>
              </a:ext>
            </a:extLst>
          </p:cNvPr>
          <p:cNvSpPr txBox="1"/>
          <p:nvPr/>
        </p:nvSpPr>
        <p:spPr>
          <a:xfrm>
            <a:off x="507445" y="722507"/>
            <a:ext cx="824837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dirty="0">
                <a:latin typeface="Calibri"/>
                <a:ea typeface="Source Sans Pro Black"/>
                <a:cs typeface="Calibri"/>
              </a:rPr>
              <a:t>Exploring Rural and Border Health Disparities through Student-Led Medical Missions in West Texas </a:t>
            </a:r>
            <a:endParaRPr lang="en-US" sz="4800" b="1" dirty="0">
              <a:latin typeface="Calibri"/>
              <a:ea typeface="Source Sans Pro Black"/>
            </a:endParaRPr>
          </a:p>
        </p:txBody>
      </p:sp>
      <p:sp>
        <p:nvSpPr>
          <p:cNvPr id="15" name="TextBox 14">
            <a:extLst>
              <a:ext uri="{FF2B5EF4-FFF2-40B4-BE49-F238E27FC236}">
                <a16:creationId xmlns:a16="http://schemas.microsoft.com/office/drawing/2014/main" id="{9000C421-CEB3-6448-E47D-AAE3190DCECC}"/>
              </a:ext>
            </a:extLst>
          </p:cNvPr>
          <p:cNvSpPr txBox="1"/>
          <p:nvPr/>
        </p:nvSpPr>
        <p:spPr>
          <a:xfrm>
            <a:off x="507999" y="4414761"/>
            <a:ext cx="48961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latin typeface="Calibri"/>
                <a:ea typeface="Source Sans Pro Black"/>
                <a:cs typeface="Calibri"/>
              </a:rPr>
              <a:t>Jayanand Mijagiri, MS3</a:t>
            </a:r>
          </a:p>
        </p:txBody>
      </p:sp>
      <p:cxnSp>
        <p:nvCxnSpPr>
          <p:cNvPr id="16" name="Straight Arrow Connector 15">
            <a:extLst>
              <a:ext uri="{FF2B5EF4-FFF2-40B4-BE49-F238E27FC236}">
                <a16:creationId xmlns:a16="http://schemas.microsoft.com/office/drawing/2014/main" id="{53849761-205E-9E27-B8F8-A893A1568554}"/>
              </a:ext>
            </a:extLst>
          </p:cNvPr>
          <p:cNvCxnSpPr/>
          <p:nvPr/>
        </p:nvCxnSpPr>
        <p:spPr>
          <a:xfrm>
            <a:off x="507445" y="4328252"/>
            <a:ext cx="4655816" cy="11374"/>
          </a:xfrm>
          <a:prstGeom prst="straightConnector1">
            <a:avLst/>
          </a:prstGeom>
        </p:spPr>
        <p:style>
          <a:lnRef idx="1">
            <a:schemeClr val="dk1"/>
          </a:lnRef>
          <a:fillRef idx="0">
            <a:schemeClr val="dk1"/>
          </a:fillRef>
          <a:effectRef idx="0">
            <a:schemeClr val="dk1"/>
          </a:effectRef>
          <a:fontRef idx="minor">
            <a:schemeClr val="tx1"/>
          </a:fontRef>
        </p:style>
      </p:cxnSp>
      <p:pic>
        <p:nvPicPr>
          <p:cNvPr id="2050" name="Picture 2" descr="AMP">
            <a:extLst>
              <a:ext uri="{FF2B5EF4-FFF2-40B4-BE49-F238E27FC236}">
                <a16:creationId xmlns:a16="http://schemas.microsoft.com/office/drawing/2014/main" id="{200C6126-6043-4861-0C8B-0DB4BB5C2C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659" y="5099331"/>
            <a:ext cx="5079964" cy="681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294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3"/>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4"/>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endParaRPr lang="en-US" dirty="0"/>
          </a:p>
          <a:p>
            <a:pPr algn="r"/>
            <a:r>
              <a:rPr lang="en-US" b="1" dirty="0">
                <a:latin typeface="Calibri"/>
                <a:cs typeface="Calibri"/>
              </a:rPr>
              <a:t>WEST TEXAS HEALTH DISPARITIES</a:t>
            </a:r>
          </a:p>
          <a:p>
            <a:pPr algn="r"/>
            <a:r>
              <a:rPr lang="en-US" b="1" dirty="0">
                <a:latin typeface="Calibri"/>
                <a:cs typeface="Calibri"/>
              </a:rPr>
              <a:t>RESEARCH SYMPOSIUM</a:t>
            </a:r>
          </a:p>
        </p:txBody>
      </p:sp>
      <p:sp>
        <p:nvSpPr>
          <p:cNvPr id="2" name="TextBox 1">
            <a:extLst>
              <a:ext uri="{FF2B5EF4-FFF2-40B4-BE49-F238E27FC236}">
                <a16:creationId xmlns:a16="http://schemas.microsoft.com/office/drawing/2014/main" id="{FF4AB83C-99CF-8DCA-35FE-2FE516DCFB57}"/>
              </a:ext>
            </a:extLst>
          </p:cNvPr>
          <p:cNvSpPr txBox="1"/>
          <p:nvPr/>
        </p:nvSpPr>
        <p:spPr>
          <a:xfrm>
            <a:off x="517977" y="398721"/>
            <a:ext cx="6483563" cy="707886"/>
          </a:xfrm>
          <a:prstGeom prst="rect">
            <a:avLst/>
          </a:prstGeom>
          <a:noFill/>
        </p:spPr>
        <p:txBody>
          <a:bodyPr wrap="square" rtlCol="0">
            <a:spAutoFit/>
          </a:bodyPr>
          <a:lstStyle/>
          <a:p>
            <a:r>
              <a:rPr lang="en-US" sz="4000" b="1" dirty="0"/>
              <a:t>Healthcare Access Data</a:t>
            </a:r>
          </a:p>
        </p:txBody>
      </p:sp>
      <mc:AlternateContent xmlns:mc="http://schemas.openxmlformats.org/markup-compatibility/2006" xmlns:cx1="http://schemas.microsoft.com/office/drawing/2015/9/8/chartex">
        <mc:Choice Requires="cx1">
          <p:graphicFrame>
            <p:nvGraphicFramePr>
              <p:cNvPr id="13" name="Chart 12">
                <a:extLst>
                  <a:ext uri="{FF2B5EF4-FFF2-40B4-BE49-F238E27FC236}">
                    <a16:creationId xmlns:a16="http://schemas.microsoft.com/office/drawing/2014/main" id="{2089C1F3-1103-578C-6C91-A2476517F1B5}"/>
                  </a:ext>
                </a:extLst>
              </p:cNvPr>
              <p:cNvGraphicFramePr/>
              <p:nvPr>
                <p:extLst>
                  <p:ext uri="{D42A27DB-BD31-4B8C-83A1-F6EECF244321}">
                    <p14:modId xmlns:p14="http://schemas.microsoft.com/office/powerpoint/2010/main" val="2036499521"/>
                  </p:ext>
                </p:extLst>
              </p:nvPr>
            </p:nvGraphicFramePr>
            <p:xfrm>
              <a:off x="3763059" y="1667424"/>
              <a:ext cx="7871254" cy="4969492"/>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3" name="Chart 12">
                <a:extLst>
                  <a:ext uri="{FF2B5EF4-FFF2-40B4-BE49-F238E27FC236}">
                    <a16:creationId xmlns:a16="http://schemas.microsoft.com/office/drawing/2014/main" id="{2089C1F3-1103-578C-6C91-A2476517F1B5}"/>
                  </a:ext>
                </a:extLst>
              </p:cNvPr>
              <p:cNvPicPr>
                <a:picLocks noGrp="1" noRot="1" noChangeAspect="1" noMove="1" noResize="1" noEditPoints="1" noAdjustHandles="1" noChangeArrowheads="1" noChangeShapeType="1"/>
              </p:cNvPicPr>
              <p:nvPr/>
            </p:nvPicPr>
            <p:blipFill>
              <a:blip r:embed="rId6"/>
              <a:stretch>
                <a:fillRect/>
              </a:stretch>
            </p:blipFill>
            <p:spPr>
              <a:xfrm>
                <a:off x="3763059" y="1667424"/>
                <a:ext cx="7871254" cy="4969492"/>
              </a:xfrm>
              <a:prstGeom prst="rect">
                <a:avLst/>
              </a:prstGeom>
            </p:spPr>
          </p:pic>
        </mc:Fallback>
      </mc:AlternateContent>
      <p:sp>
        <p:nvSpPr>
          <p:cNvPr id="14" name="TextBox 13">
            <a:extLst>
              <a:ext uri="{FF2B5EF4-FFF2-40B4-BE49-F238E27FC236}">
                <a16:creationId xmlns:a16="http://schemas.microsoft.com/office/drawing/2014/main" id="{58B7C127-5948-4694-DBDE-F525938B08EF}"/>
              </a:ext>
            </a:extLst>
          </p:cNvPr>
          <p:cNvSpPr txBox="1"/>
          <p:nvPr/>
        </p:nvSpPr>
        <p:spPr>
          <a:xfrm>
            <a:off x="517977" y="1667424"/>
            <a:ext cx="3517079" cy="3416320"/>
          </a:xfrm>
          <a:prstGeom prst="rect">
            <a:avLst/>
          </a:prstGeom>
          <a:noFill/>
        </p:spPr>
        <p:txBody>
          <a:bodyPr wrap="square" rtlCol="0">
            <a:spAutoFit/>
          </a:bodyPr>
          <a:lstStyle/>
          <a:p>
            <a:r>
              <a:rPr lang="en-US" sz="3600" dirty="0"/>
              <a:t>Average: </a:t>
            </a:r>
          </a:p>
          <a:p>
            <a:r>
              <a:rPr lang="en-US" sz="3600" b="1" dirty="0"/>
              <a:t>203.5 days</a:t>
            </a:r>
          </a:p>
          <a:p>
            <a:endParaRPr lang="en-US" sz="3600" b="1" dirty="0"/>
          </a:p>
          <a:p>
            <a:r>
              <a:rPr lang="en-US" sz="3600" dirty="0"/>
              <a:t>Median:</a:t>
            </a:r>
          </a:p>
          <a:p>
            <a:r>
              <a:rPr lang="en-US" sz="3600" b="1" dirty="0"/>
              <a:t>76 days</a:t>
            </a:r>
          </a:p>
          <a:p>
            <a:endParaRPr lang="en-US" sz="3600" dirty="0"/>
          </a:p>
        </p:txBody>
      </p:sp>
    </p:spTree>
    <p:extLst>
      <p:ext uri="{BB962C8B-B14F-4D97-AF65-F5344CB8AC3E}">
        <p14:creationId xmlns:p14="http://schemas.microsoft.com/office/powerpoint/2010/main" val="167178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3"/>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4"/>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endParaRPr lang="en-US" dirty="0"/>
          </a:p>
          <a:p>
            <a:pPr algn="r"/>
            <a:r>
              <a:rPr lang="en-US" b="1" dirty="0">
                <a:latin typeface="Calibri"/>
                <a:cs typeface="Calibri"/>
              </a:rPr>
              <a:t>WEST TEXAS HEALTH DISPARITIES</a:t>
            </a:r>
          </a:p>
          <a:p>
            <a:pPr algn="r"/>
            <a:r>
              <a:rPr lang="en-US" b="1" dirty="0">
                <a:latin typeface="Calibri"/>
                <a:cs typeface="Calibri"/>
              </a:rPr>
              <a:t>RESEARCH SYMPOSIUM</a:t>
            </a:r>
          </a:p>
        </p:txBody>
      </p:sp>
      <mc:AlternateContent xmlns:mc="http://schemas.openxmlformats.org/markup-compatibility/2006">
        <mc:Choice xmlns:cx1="http://schemas.microsoft.com/office/drawing/2015/9/8/chartex" Requires="cx1">
          <p:graphicFrame>
            <p:nvGraphicFramePr>
              <p:cNvPr id="13" name="Chart 12">
                <a:extLst>
                  <a:ext uri="{FF2B5EF4-FFF2-40B4-BE49-F238E27FC236}">
                    <a16:creationId xmlns:a16="http://schemas.microsoft.com/office/drawing/2014/main" id="{2089C1F3-1103-578C-6C91-A2476517F1B5}"/>
                  </a:ext>
                </a:extLst>
              </p:cNvPr>
              <p:cNvGraphicFramePr/>
              <p:nvPr>
                <p:extLst>
                  <p:ext uri="{D42A27DB-BD31-4B8C-83A1-F6EECF244321}">
                    <p14:modId xmlns:p14="http://schemas.microsoft.com/office/powerpoint/2010/main" val="290972751"/>
                  </p:ext>
                </p:extLst>
              </p:nvPr>
            </p:nvGraphicFramePr>
            <p:xfrm>
              <a:off x="3880884" y="1707154"/>
              <a:ext cx="7831469" cy="4909458"/>
            </p:xfrm>
            <a:graphic>
              <a:graphicData uri="http://schemas.microsoft.com/office/drawing/2014/chartex">
                <cx:chart xmlns:cx="http://schemas.microsoft.com/office/drawing/2014/chartex" xmlns:r="http://schemas.openxmlformats.org/officeDocument/2006/relationships" r:id="rId5"/>
              </a:graphicData>
            </a:graphic>
          </p:graphicFrame>
        </mc:Choice>
        <mc:Fallback>
          <p:pic>
            <p:nvPicPr>
              <p:cNvPr id="13" name="Chart 12">
                <a:extLst>
                  <a:ext uri="{FF2B5EF4-FFF2-40B4-BE49-F238E27FC236}">
                    <a16:creationId xmlns:a16="http://schemas.microsoft.com/office/drawing/2014/main" id="{2089C1F3-1103-578C-6C91-A2476517F1B5}"/>
                  </a:ext>
                </a:extLst>
              </p:cNvPr>
              <p:cNvPicPr>
                <a:picLocks noGrp="1" noRot="1" noChangeAspect="1" noMove="1" noResize="1" noEditPoints="1" noAdjustHandles="1" noChangeArrowheads="1" noChangeShapeType="1"/>
              </p:cNvPicPr>
              <p:nvPr/>
            </p:nvPicPr>
            <p:blipFill>
              <a:blip r:embed="rId6"/>
              <a:stretch>
                <a:fillRect/>
              </a:stretch>
            </p:blipFill>
            <p:spPr>
              <a:xfrm>
                <a:off x="3880884" y="1707154"/>
                <a:ext cx="7831469" cy="4909458"/>
              </a:xfrm>
              <a:prstGeom prst="rect">
                <a:avLst/>
              </a:prstGeom>
            </p:spPr>
          </p:pic>
        </mc:Fallback>
      </mc:AlternateContent>
      <p:sp>
        <p:nvSpPr>
          <p:cNvPr id="3" name="TextBox 2">
            <a:extLst>
              <a:ext uri="{FF2B5EF4-FFF2-40B4-BE49-F238E27FC236}">
                <a16:creationId xmlns:a16="http://schemas.microsoft.com/office/drawing/2014/main" id="{C822997A-C341-AEBB-CC32-76229B6D193F}"/>
              </a:ext>
            </a:extLst>
          </p:cNvPr>
          <p:cNvSpPr txBox="1"/>
          <p:nvPr/>
        </p:nvSpPr>
        <p:spPr>
          <a:xfrm>
            <a:off x="517978" y="1667424"/>
            <a:ext cx="3309744" cy="5570756"/>
          </a:xfrm>
          <a:prstGeom prst="rect">
            <a:avLst/>
          </a:prstGeom>
          <a:noFill/>
        </p:spPr>
        <p:txBody>
          <a:bodyPr wrap="square" rtlCol="0">
            <a:spAutoFit/>
          </a:bodyPr>
          <a:lstStyle/>
          <a:p>
            <a:r>
              <a:rPr lang="en-US" sz="3200" dirty="0"/>
              <a:t>Average: </a:t>
            </a:r>
          </a:p>
          <a:p>
            <a:r>
              <a:rPr lang="en-US" sz="3200" b="1" dirty="0"/>
              <a:t>1.86 visits annually</a:t>
            </a:r>
          </a:p>
          <a:p>
            <a:endParaRPr lang="en-US" sz="3200" b="1" dirty="0"/>
          </a:p>
          <a:p>
            <a:r>
              <a:rPr lang="en-US" sz="3200" dirty="0"/>
              <a:t>Median:</a:t>
            </a:r>
          </a:p>
          <a:p>
            <a:r>
              <a:rPr lang="en-US" sz="3200" b="1" dirty="0"/>
              <a:t>1 visit annually</a:t>
            </a:r>
          </a:p>
          <a:p>
            <a:endParaRPr lang="en-US" sz="3200" b="1" dirty="0"/>
          </a:p>
          <a:p>
            <a:r>
              <a:rPr lang="en-US" sz="3200" dirty="0"/>
              <a:t>National Average:</a:t>
            </a:r>
          </a:p>
          <a:p>
            <a:r>
              <a:rPr lang="en-US" sz="3200" b="1" dirty="0"/>
              <a:t>4 visits annually </a:t>
            </a:r>
            <a:r>
              <a:rPr lang="en-US" sz="3200" dirty="0"/>
              <a:t>[2]</a:t>
            </a:r>
          </a:p>
          <a:p>
            <a:endParaRPr lang="en-US" sz="3600" dirty="0"/>
          </a:p>
        </p:txBody>
      </p:sp>
      <p:sp>
        <p:nvSpPr>
          <p:cNvPr id="6" name="TextBox 5">
            <a:extLst>
              <a:ext uri="{FF2B5EF4-FFF2-40B4-BE49-F238E27FC236}">
                <a16:creationId xmlns:a16="http://schemas.microsoft.com/office/drawing/2014/main" id="{8F01D35F-F1C8-EE40-E1BF-6EEE479D953E}"/>
              </a:ext>
            </a:extLst>
          </p:cNvPr>
          <p:cNvSpPr txBox="1"/>
          <p:nvPr/>
        </p:nvSpPr>
        <p:spPr>
          <a:xfrm>
            <a:off x="517977" y="398721"/>
            <a:ext cx="6483563" cy="707886"/>
          </a:xfrm>
          <a:prstGeom prst="rect">
            <a:avLst/>
          </a:prstGeom>
          <a:noFill/>
        </p:spPr>
        <p:txBody>
          <a:bodyPr wrap="square" rtlCol="0">
            <a:spAutoFit/>
          </a:bodyPr>
          <a:lstStyle/>
          <a:p>
            <a:r>
              <a:rPr lang="en-US" sz="4000" b="1" dirty="0"/>
              <a:t>Healthcare Access Data</a:t>
            </a:r>
          </a:p>
        </p:txBody>
      </p:sp>
    </p:spTree>
    <p:extLst>
      <p:ext uri="{BB962C8B-B14F-4D97-AF65-F5344CB8AC3E}">
        <p14:creationId xmlns:p14="http://schemas.microsoft.com/office/powerpoint/2010/main" val="4246315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3"/>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4"/>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endParaRPr lang="en-US" dirty="0"/>
          </a:p>
          <a:p>
            <a:pPr algn="r"/>
            <a:r>
              <a:rPr lang="en-US" b="1" dirty="0">
                <a:latin typeface="Calibri"/>
                <a:cs typeface="Calibri"/>
              </a:rPr>
              <a:t>WEST TEXAS HEALTH DISPARITIES</a:t>
            </a:r>
          </a:p>
          <a:p>
            <a:pPr algn="r"/>
            <a:r>
              <a:rPr lang="en-US" b="1" dirty="0">
                <a:latin typeface="Calibri"/>
                <a:cs typeface="Calibri"/>
              </a:rPr>
              <a:t>RESEARCH SYMPOSIUM</a:t>
            </a:r>
          </a:p>
        </p:txBody>
      </p:sp>
      <mc:AlternateContent xmlns:mc="http://schemas.openxmlformats.org/markup-compatibility/2006" xmlns:cx1="http://schemas.microsoft.com/office/drawing/2015/9/8/chartex">
        <mc:Choice Requires="cx1">
          <p:graphicFrame>
            <p:nvGraphicFramePr>
              <p:cNvPr id="13" name="Chart 12">
                <a:extLst>
                  <a:ext uri="{FF2B5EF4-FFF2-40B4-BE49-F238E27FC236}">
                    <a16:creationId xmlns:a16="http://schemas.microsoft.com/office/drawing/2014/main" id="{2089C1F3-1103-578C-6C91-A2476517F1B5}"/>
                  </a:ext>
                </a:extLst>
              </p:cNvPr>
              <p:cNvGraphicFramePr/>
              <p:nvPr>
                <p:extLst>
                  <p:ext uri="{D42A27DB-BD31-4B8C-83A1-F6EECF244321}">
                    <p14:modId xmlns:p14="http://schemas.microsoft.com/office/powerpoint/2010/main" val="2128978180"/>
                  </p:ext>
                </p:extLst>
              </p:nvPr>
            </p:nvGraphicFramePr>
            <p:xfrm>
              <a:off x="3880884" y="1707154"/>
              <a:ext cx="7831469" cy="4909458"/>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3" name="Chart 12">
                <a:extLst>
                  <a:ext uri="{FF2B5EF4-FFF2-40B4-BE49-F238E27FC236}">
                    <a16:creationId xmlns:a16="http://schemas.microsoft.com/office/drawing/2014/main" id="{2089C1F3-1103-578C-6C91-A2476517F1B5}"/>
                  </a:ext>
                </a:extLst>
              </p:cNvPr>
              <p:cNvPicPr>
                <a:picLocks noGrp="1" noRot="1" noChangeAspect="1" noMove="1" noResize="1" noEditPoints="1" noAdjustHandles="1" noChangeArrowheads="1" noChangeShapeType="1"/>
              </p:cNvPicPr>
              <p:nvPr/>
            </p:nvPicPr>
            <p:blipFill>
              <a:blip r:embed="rId6"/>
              <a:stretch>
                <a:fillRect/>
              </a:stretch>
            </p:blipFill>
            <p:spPr>
              <a:xfrm>
                <a:off x="3880884" y="1707154"/>
                <a:ext cx="7831469" cy="4909458"/>
              </a:xfrm>
              <a:prstGeom prst="rect">
                <a:avLst/>
              </a:prstGeom>
            </p:spPr>
          </p:pic>
        </mc:Fallback>
      </mc:AlternateContent>
      <p:sp>
        <p:nvSpPr>
          <p:cNvPr id="3" name="TextBox 2">
            <a:extLst>
              <a:ext uri="{FF2B5EF4-FFF2-40B4-BE49-F238E27FC236}">
                <a16:creationId xmlns:a16="http://schemas.microsoft.com/office/drawing/2014/main" id="{C822997A-C341-AEBB-CC32-76229B6D193F}"/>
              </a:ext>
            </a:extLst>
          </p:cNvPr>
          <p:cNvSpPr txBox="1"/>
          <p:nvPr/>
        </p:nvSpPr>
        <p:spPr>
          <a:xfrm>
            <a:off x="517977" y="1667424"/>
            <a:ext cx="3299111" cy="5016758"/>
          </a:xfrm>
          <a:prstGeom prst="rect">
            <a:avLst/>
          </a:prstGeom>
          <a:noFill/>
        </p:spPr>
        <p:txBody>
          <a:bodyPr wrap="square" rtlCol="0">
            <a:spAutoFit/>
          </a:bodyPr>
          <a:lstStyle/>
          <a:p>
            <a:r>
              <a:rPr lang="en-US" sz="3200" dirty="0"/>
              <a:t>Average: </a:t>
            </a:r>
          </a:p>
          <a:p>
            <a:r>
              <a:rPr lang="en-US" sz="3200" b="1" dirty="0"/>
              <a:t>51.53 miles</a:t>
            </a:r>
          </a:p>
          <a:p>
            <a:endParaRPr lang="en-US" sz="3200" b="1" dirty="0"/>
          </a:p>
          <a:p>
            <a:r>
              <a:rPr lang="en-US" sz="3200" dirty="0"/>
              <a:t>Median:</a:t>
            </a:r>
          </a:p>
          <a:p>
            <a:r>
              <a:rPr lang="en-US" sz="3200" b="1" dirty="0"/>
              <a:t>30 miles</a:t>
            </a:r>
          </a:p>
          <a:p>
            <a:endParaRPr lang="en-US" sz="3200" dirty="0"/>
          </a:p>
          <a:p>
            <a:r>
              <a:rPr lang="en-US" sz="3200" dirty="0"/>
              <a:t>National Average:</a:t>
            </a:r>
          </a:p>
          <a:p>
            <a:r>
              <a:rPr lang="en-US" sz="3200" dirty="0"/>
              <a:t>Rural: </a:t>
            </a:r>
            <a:r>
              <a:rPr lang="en-US" sz="3200" b="1" dirty="0"/>
              <a:t>10.5 miles</a:t>
            </a:r>
          </a:p>
          <a:p>
            <a:r>
              <a:rPr lang="en-US" sz="3200" dirty="0"/>
              <a:t>Urban: </a:t>
            </a:r>
            <a:r>
              <a:rPr lang="en-US" sz="3200" b="1" dirty="0"/>
              <a:t>4.4 Miles </a:t>
            </a:r>
            <a:r>
              <a:rPr lang="en-US" sz="3200" dirty="0"/>
              <a:t>[3]</a:t>
            </a:r>
          </a:p>
        </p:txBody>
      </p:sp>
      <p:sp>
        <p:nvSpPr>
          <p:cNvPr id="5" name="TextBox 4">
            <a:extLst>
              <a:ext uri="{FF2B5EF4-FFF2-40B4-BE49-F238E27FC236}">
                <a16:creationId xmlns:a16="http://schemas.microsoft.com/office/drawing/2014/main" id="{0151B161-CD6F-37B3-86DE-E9C5A8C00E05}"/>
              </a:ext>
            </a:extLst>
          </p:cNvPr>
          <p:cNvSpPr txBox="1"/>
          <p:nvPr/>
        </p:nvSpPr>
        <p:spPr>
          <a:xfrm>
            <a:off x="517977" y="398721"/>
            <a:ext cx="6483563" cy="707886"/>
          </a:xfrm>
          <a:prstGeom prst="rect">
            <a:avLst/>
          </a:prstGeom>
          <a:noFill/>
        </p:spPr>
        <p:txBody>
          <a:bodyPr wrap="square" rtlCol="0">
            <a:spAutoFit/>
          </a:bodyPr>
          <a:lstStyle/>
          <a:p>
            <a:r>
              <a:rPr lang="en-US" sz="4000" b="1" dirty="0"/>
              <a:t>Healthcare Access Data</a:t>
            </a:r>
          </a:p>
        </p:txBody>
      </p:sp>
    </p:spTree>
    <p:extLst>
      <p:ext uri="{BB962C8B-B14F-4D97-AF65-F5344CB8AC3E}">
        <p14:creationId xmlns:p14="http://schemas.microsoft.com/office/powerpoint/2010/main" val="3818302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3"/>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4"/>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endParaRPr lang="en-US" dirty="0"/>
          </a:p>
          <a:p>
            <a:pPr algn="r"/>
            <a:r>
              <a:rPr lang="en-US" b="1" dirty="0">
                <a:latin typeface="Calibri"/>
                <a:cs typeface="Calibri"/>
              </a:rPr>
              <a:t>WEST TEXAS HEALTH DISPARITIES</a:t>
            </a:r>
          </a:p>
          <a:p>
            <a:pPr algn="r"/>
            <a:r>
              <a:rPr lang="en-US" b="1" dirty="0">
                <a:latin typeface="Calibri"/>
                <a:cs typeface="Calibri"/>
              </a:rPr>
              <a:t>RESEARCH SYMPOSIUM</a:t>
            </a:r>
          </a:p>
        </p:txBody>
      </p:sp>
      <p:sp>
        <p:nvSpPr>
          <p:cNvPr id="2" name="TextBox 1">
            <a:extLst>
              <a:ext uri="{FF2B5EF4-FFF2-40B4-BE49-F238E27FC236}">
                <a16:creationId xmlns:a16="http://schemas.microsoft.com/office/drawing/2014/main" id="{FF4AB83C-99CF-8DCA-35FE-2FE516DCFB57}"/>
              </a:ext>
            </a:extLst>
          </p:cNvPr>
          <p:cNvSpPr txBox="1"/>
          <p:nvPr/>
        </p:nvSpPr>
        <p:spPr>
          <a:xfrm>
            <a:off x="517977" y="398721"/>
            <a:ext cx="4928191" cy="707886"/>
          </a:xfrm>
          <a:prstGeom prst="rect">
            <a:avLst/>
          </a:prstGeom>
          <a:noFill/>
        </p:spPr>
        <p:txBody>
          <a:bodyPr wrap="square" rtlCol="0">
            <a:spAutoFit/>
          </a:bodyPr>
          <a:lstStyle/>
          <a:p>
            <a:r>
              <a:rPr lang="en-US" sz="4000" b="1" dirty="0"/>
              <a:t>Tele-Health Data</a:t>
            </a:r>
          </a:p>
        </p:txBody>
      </p:sp>
      <p:graphicFrame>
        <p:nvGraphicFramePr>
          <p:cNvPr id="10" name="Chart 9">
            <a:extLst>
              <a:ext uri="{FF2B5EF4-FFF2-40B4-BE49-F238E27FC236}">
                <a16:creationId xmlns:a16="http://schemas.microsoft.com/office/drawing/2014/main" id="{A7517C34-6CE3-C4D0-9BC1-480361B27DA7}"/>
              </a:ext>
            </a:extLst>
          </p:cNvPr>
          <p:cNvGraphicFramePr/>
          <p:nvPr>
            <p:extLst>
              <p:ext uri="{D42A27DB-BD31-4B8C-83A1-F6EECF244321}">
                <p14:modId xmlns:p14="http://schemas.microsoft.com/office/powerpoint/2010/main" val="4038451096"/>
              </p:ext>
            </p:extLst>
          </p:nvPr>
        </p:nvGraphicFramePr>
        <p:xfrm>
          <a:off x="2417675" y="1396999"/>
          <a:ext cx="7845646" cy="52304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899CF7AE-F06B-60E4-2FBC-19328A272FDE}"/>
              </a:ext>
            </a:extLst>
          </p:cNvPr>
          <p:cNvGraphicFramePr/>
          <p:nvPr>
            <p:extLst>
              <p:ext uri="{D42A27DB-BD31-4B8C-83A1-F6EECF244321}">
                <p14:modId xmlns:p14="http://schemas.microsoft.com/office/powerpoint/2010/main" val="2661595553"/>
              </p:ext>
            </p:extLst>
          </p:nvPr>
        </p:nvGraphicFramePr>
        <p:xfrm>
          <a:off x="6452637" y="2917750"/>
          <a:ext cx="3956643" cy="2637761"/>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AC1872C4-5808-B872-540B-A73FC14B2ABB}"/>
              </a:ext>
            </a:extLst>
          </p:cNvPr>
          <p:cNvSpPr txBox="1"/>
          <p:nvPr/>
        </p:nvSpPr>
        <p:spPr>
          <a:xfrm>
            <a:off x="6698986" y="1944307"/>
            <a:ext cx="3535326" cy="430887"/>
          </a:xfrm>
          <a:prstGeom prst="rect">
            <a:avLst/>
          </a:prstGeom>
          <a:noFill/>
        </p:spPr>
        <p:txBody>
          <a:bodyPr wrap="square" rtlCol="0">
            <a:spAutoFit/>
          </a:bodyPr>
          <a:lstStyle/>
          <a:p>
            <a:r>
              <a:rPr lang="en-US" sz="2200" b="1" dirty="0">
                <a:solidFill>
                  <a:schemeClr val="bg2">
                    <a:lumMod val="25000"/>
                  </a:schemeClr>
                </a:solidFill>
              </a:rPr>
              <a:t>Interest in Tele-health Use</a:t>
            </a:r>
          </a:p>
        </p:txBody>
      </p:sp>
      <p:pic>
        <p:nvPicPr>
          <p:cNvPr id="18" name="Picture 17">
            <a:extLst>
              <a:ext uri="{FF2B5EF4-FFF2-40B4-BE49-F238E27FC236}">
                <a16:creationId xmlns:a16="http://schemas.microsoft.com/office/drawing/2014/main" id="{DEE0ADB1-C70C-F704-DEFE-817257493D85}"/>
              </a:ext>
            </a:extLst>
          </p:cNvPr>
          <p:cNvPicPr>
            <a:picLocks noChangeAspect="1"/>
          </p:cNvPicPr>
          <p:nvPr/>
        </p:nvPicPr>
        <p:blipFill>
          <a:blip r:embed="rId7"/>
          <a:stretch>
            <a:fillRect/>
          </a:stretch>
        </p:blipFill>
        <p:spPr>
          <a:xfrm>
            <a:off x="8745279" y="5523683"/>
            <a:ext cx="1263597" cy="1054781"/>
          </a:xfrm>
          <a:prstGeom prst="rect">
            <a:avLst/>
          </a:prstGeom>
        </p:spPr>
      </p:pic>
    </p:spTree>
    <p:extLst>
      <p:ext uri="{BB962C8B-B14F-4D97-AF65-F5344CB8AC3E}">
        <p14:creationId xmlns:p14="http://schemas.microsoft.com/office/powerpoint/2010/main" val="169407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3"/>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4"/>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endParaRPr lang="en-US" dirty="0"/>
          </a:p>
          <a:p>
            <a:pPr algn="r"/>
            <a:r>
              <a:rPr lang="en-US" b="1" dirty="0">
                <a:latin typeface="Calibri"/>
                <a:cs typeface="Calibri"/>
              </a:rPr>
              <a:t>WEST TEXAS HEALTH DISPARITIES</a:t>
            </a:r>
          </a:p>
          <a:p>
            <a:pPr algn="r"/>
            <a:r>
              <a:rPr lang="en-US" b="1" dirty="0">
                <a:latin typeface="Calibri"/>
                <a:cs typeface="Calibri"/>
              </a:rPr>
              <a:t>RESEARCH SYMPOSIUM</a:t>
            </a:r>
          </a:p>
        </p:txBody>
      </p:sp>
      <p:sp>
        <p:nvSpPr>
          <p:cNvPr id="2" name="TextBox 1">
            <a:extLst>
              <a:ext uri="{FF2B5EF4-FFF2-40B4-BE49-F238E27FC236}">
                <a16:creationId xmlns:a16="http://schemas.microsoft.com/office/drawing/2014/main" id="{FF4AB83C-99CF-8DCA-35FE-2FE516DCFB57}"/>
              </a:ext>
            </a:extLst>
          </p:cNvPr>
          <p:cNvSpPr txBox="1"/>
          <p:nvPr/>
        </p:nvSpPr>
        <p:spPr>
          <a:xfrm>
            <a:off x="517977" y="398721"/>
            <a:ext cx="4928191" cy="707886"/>
          </a:xfrm>
          <a:prstGeom prst="rect">
            <a:avLst/>
          </a:prstGeom>
          <a:noFill/>
        </p:spPr>
        <p:txBody>
          <a:bodyPr wrap="square" rtlCol="0">
            <a:spAutoFit/>
          </a:bodyPr>
          <a:lstStyle/>
          <a:p>
            <a:r>
              <a:rPr lang="en-US" sz="4000" b="1" dirty="0"/>
              <a:t>Subjective Data</a:t>
            </a:r>
          </a:p>
        </p:txBody>
      </p:sp>
      <p:graphicFrame>
        <p:nvGraphicFramePr>
          <p:cNvPr id="8" name="Chart 7">
            <a:extLst>
              <a:ext uri="{FF2B5EF4-FFF2-40B4-BE49-F238E27FC236}">
                <a16:creationId xmlns:a16="http://schemas.microsoft.com/office/drawing/2014/main" id="{77706CB4-C7F3-6AC7-3251-4AFCB321C316}"/>
              </a:ext>
            </a:extLst>
          </p:cNvPr>
          <p:cNvGraphicFramePr/>
          <p:nvPr>
            <p:extLst>
              <p:ext uri="{D42A27DB-BD31-4B8C-83A1-F6EECF244321}">
                <p14:modId xmlns:p14="http://schemas.microsoft.com/office/powerpoint/2010/main" val="3854017303"/>
              </p:ext>
            </p:extLst>
          </p:nvPr>
        </p:nvGraphicFramePr>
        <p:xfrm>
          <a:off x="2223386" y="1505328"/>
          <a:ext cx="7654260" cy="51028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48844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3"/>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4"/>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endParaRPr lang="en-US" dirty="0"/>
          </a:p>
          <a:p>
            <a:pPr algn="r"/>
            <a:r>
              <a:rPr lang="en-US" b="1" dirty="0">
                <a:latin typeface="Calibri"/>
                <a:cs typeface="Calibri"/>
              </a:rPr>
              <a:t>WEST TEXAS HEALTH DISPARITIES</a:t>
            </a:r>
          </a:p>
          <a:p>
            <a:pPr algn="r"/>
            <a:r>
              <a:rPr lang="en-US" b="1" dirty="0">
                <a:latin typeface="Calibri"/>
                <a:cs typeface="Calibri"/>
              </a:rPr>
              <a:t>RESEARCH SYMPOSIUM</a:t>
            </a:r>
          </a:p>
        </p:txBody>
      </p:sp>
      <p:sp>
        <p:nvSpPr>
          <p:cNvPr id="2" name="TextBox 1">
            <a:extLst>
              <a:ext uri="{FF2B5EF4-FFF2-40B4-BE49-F238E27FC236}">
                <a16:creationId xmlns:a16="http://schemas.microsoft.com/office/drawing/2014/main" id="{FF4AB83C-99CF-8DCA-35FE-2FE516DCFB57}"/>
              </a:ext>
            </a:extLst>
          </p:cNvPr>
          <p:cNvSpPr txBox="1"/>
          <p:nvPr/>
        </p:nvSpPr>
        <p:spPr>
          <a:xfrm>
            <a:off x="517977" y="398721"/>
            <a:ext cx="4928191" cy="707886"/>
          </a:xfrm>
          <a:prstGeom prst="rect">
            <a:avLst/>
          </a:prstGeom>
          <a:noFill/>
        </p:spPr>
        <p:txBody>
          <a:bodyPr wrap="square" rtlCol="0">
            <a:spAutoFit/>
          </a:bodyPr>
          <a:lstStyle/>
          <a:p>
            <a:r>
              <a:rPr lang="en-US" sz="4000" b="1" dirty="0"/>
              <a:t>Conclusions</a:t>
            </a:r>
          </a:p>
        </p:txBody>
      </p:sp>
      <p:sp>
        <p:nvSpPr>
          <p:cNvPr id="3" name="TextBox 2">
            <a:extLst>
              <a:ext uri="{FF2B5EF4-FFF2-40B4-BE49-F238E27FC236}">
                <a16:creationId xmlns:a16="http://schemas.microsoft.com/office/drawing/2014/main" id="{2D9E010D-3EE4-7450-119B-942187D31795}"/>
              </a:ext>
            </a:extLst>
          </p:cNvPr>
          <p:cNvSpPr txBox="1"/>
          <p:nvPr/>
        </p:nvSpPr>
        <p:spPr>
          <a:xfrm>
            <a:off x="669852" y="1495836"/>
            <a:ext cx="5294294"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0000"/>
                </a:solidFill>
                <a:latin typeface="Times New Roman" panose="02020603050405020304" pitchFamily="18" charset="0"/>
              </a:rPr>
              <a:t>H</a:t>
            </a:r>
            <a:r>
              <a:rPr lang="en-US" sz="3200" b="0" i="0" dirty="0">
                <a:solidFill>
                  <a:srgbClr val="000000"/>
                </a:solidFill>
                <a:effectLst/>
                <a:latin typeface="Times New Roman" panose="02020603050405020304" pitchFamily="18" charset="0"/>
              </a:rPr>
              <a:t>ighlighted inequity in medical access in West Texas</a:t>
            </a:r>
          </a:p>
          <a:p>
            <a:pPr marL="285750" indent="-285750">
              <a:buFont typeface="Arial" panose="020B0604020202020204" pitchFamily="34" charset="0"/>
              <a:buChar char="•"/>
            </a:pPr>
            <a:r>
              <a:rPr lang="en-US" sz="3200" dirty="0">
                <a:solidFill>
                  <a:srgbClr val="000000"/>
                </a:solidFill>
                <a:latin typeface="Times New Roman" panose="02020603050405020304" pitchFamily="18" charset="0"/>
              </a:rPr>
              <a:t>There is potential for Tele-health to help bridge inequity</a:t>
            </a:r>
          </a:p>
          <a:p>
            <a:pPr marL="285750" indent="-285750">
              <a:buFont typeface="Arial" panose="020B0604020202020204" pitchFamily="34" charset="0"/>
              <a:buChar char="•"/>
            </a:pPr>
            <a:r>
              <a:rPr lang="en-US" sz="3200" dirty="0">
                <a:solidFill>
                  <a:srgbClr val="000000"/>
                </a:solidFill>
                <a:latin typeface="Times New Roman" panose="02020603050405020304" pitchFamily="18" charset="0"/>
              </a:rPr>
              <a:t>Most frequently cited barriers:</a:t>
            </a:r>
          </a:p>
          <a:p>
            <a:pPr marL="971550" lvl="1" indent="-514350">
              <a:buFont typeface="+mj-lt"/>
              <a:buAutoNum type="arabicPeriod"/>
            </a:pPr>
            <a:r>
              <a:rPr lang="en-US" sz="3200" dirty="0">
                <a:solidFill>
                  <a:srgbClr val="000000"/>
                </a:solidFill>
                <a:latin typeface="Times New Roman" panose="02020603050405020304" pitchFamily="18" charset="0"/>
              </a:rPr>
              <a:t> </a:t>
            </a:r>
            <a:r>
              <a:rPr lang="en-US" sz="3200" b="1" dirty="0">
                <a:solidFill>
                  <a:srgbClr val="000000"/>
                </a:solidFill>
                <a:latin typeface="Times New Roman" panose="02020603050405020304" pitchFamily="18" charset="0"/>
              </a:rPr>
              <a:t>Provider availability</a:t>
            </a:r>
          </a:p>
          <a:p>
            <a:pPr marL="971550" lvl="1" indent="-514350">
              <a:buFont typeface="+mj-lt"/>
              <a:buAutoNum type="arabicPeriod"/>
            </a:pPr>
            <a:r>
              <a:rPr lang="en-US" sz="3200" b="1" dirty="0">
                <a:solidFill>
                  <a:srgbClr val="000000"/>
                </a:solidFill>
                <a:latin typeface="Times New Roman" panose="02020603050405020304" pitchFamily="18" charset="0"/>
              </a:rPr>
              <a:t> Financial</a:t>
            </a:r>
          </a:p>
          <a:p>
            <a:pPr marL="971550" lvl="1" indent="-514350">
              <a:buFont typeface="+mj-lt"/>
              <a:buAutoNum type="arabicPeriod"/>
            </a:pPr>
            <a:r>
              <a:rPr lang="en-US" sz="3200" b="1" dirty="0">
                <a:solidFill>
                  <a:srgbClr val="000000"/>
                </a:solidFill>
                <a:latin typeface="Times New Roman" panose="02020603050405020304" pitchFamily="18" charset="0"/>
              </a:rPr>
              <a:t> Transportation.</a:t>
            </a:r>
            <a:endParaRPr lang="en-US" b="1" i="0" dirty="0">
              <a:solidFill>
                <a:srgbClr val="000000"/>
              </a:solidFill>
              <a:effectLst/>
              <a:latin typeface="Times New Roman" panose="02020603050405020304" pitchFamily="18" charset="0"/>
            </a:endParaRPr>
          </a:p>
        </p:txBody>
      </p:sp>
      <p:pic>
        <p:nvPicPr>
          <p:cNvPr id="5" name="Picture 4">
            <a:extLst>
              <a:ext uri="{FF2B5EF4-FFF2-40B4-BE49-F238E27FC236}">
                <a16:creationId xmlns:a16="http://schemas.microsoft.com/office/drawing/2014/main" id="{073391DD-68C0-0764-2C7D-D3AE74D66D46}"/>
              </a:ext>
            </a:extLst>
          </p:cNvPr>
          <p:cNvPicPr>
            <a:picLocks noChangeAspect="1"/>
          </p:cNvPicPr>
          <p:nvPr/>
        </p:nvPicPr>
        <p:blipFill>
          <a:blip r:embed="rId5"/>
          <a:stretch>
            <a:fillRect/>
          </a:stretch>
        </p:blipFill>
        <p:spPr>
          <a:xfrm>
            <a:off x="7033437" y="1442488"/>
            <a:ext cx="3935717" cy="5247623"/>
          </a:xfrm>
          <a:prstGeom prst="rect">
            <a:avLst/>
          </a:prstGeom>
        </p:spPr>
      </p:pic>
    </p:spTree>
    <p:extLst>
      <p:ext uri="{BB962C8B-B14F-4D97-AF65-F5344CB8AC3E}">
        <p14:creationId xmlns:p14="http://schemas.microsoft.com/office/powerpoint/2010/main" val="31684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3"/>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4"/>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endParaRPr lang="en-US" dirty="0"/>
          </a:p>
          <a:p>
            <a:pPr algn="r"/>
            <a:r>
              <a:rPr lang="en-US" b="1" dirty="0">
                <a:latin typeface="Calibri"/>
                <a:cs typeface="Calibri"/>
              </a:rPr>
              <a:t>WEST TEXAS HEALTH DISPARITIES</a:t>
            </a:r>
          </a:p>
          <a:p>
            <a:pPr algn="r"/>
            <a:r>
              <a:rPr lang="en-US" b="1" dirty="0">
                <a:latin typeface="Calibri"/>
                <a:cs typeface="Calibri"/>
              </a:rPr>
              <a:t>RESEARCH SYMPOSIUM</a:t>
            </a:r>
          </a:p>
        </p:txBody>
      </p:sp>
      <p:sp>
        <p:nvSpPr>
          <p:cNvPr id="2" name="TextBox 1">
            <a:extLst>
              <a:ext uri="{FF2B5EF4-FFF2-40B4-BE49-F238E27FC236}">
                <a16:creationId xmlns:a16="http://schemas.microsoft.com/office/drawing/2014/main" id="{FF4AB83C-99CF-8DCA-35FE-2FE516DCFB57}"/>
              </a:ext>
            </a:extLst>
          </p:cNvPr>
          <p:cNvSpPr txBox="1"/>
          <p:nvPr/>
        </p:nvSpPr>
        <p:spPr>
          <a:xfrm>
            <a:off x="517977" y="398721"/>
            <a:ext cx="4928191" cy="707886"/>
          </a:xfrm>
          <a:prstGeom prst="rect">
            <a:avLst/>
          </a:prstGeom>
          <a:noFill/>
        </p:spPr>
        <p:txBody>
          <a:bodyPr wrap="square" rtlCol="0">
            <a:spAutoFit/>
          </a:bodyPr>
          <a:lstStyle/>
          <a:p>
            <a:r>
              <a:rPr lang="en-US" sz="4000" b="1" dirty="0"/>
              <a:t>Future Studies</a:t>
            </a:r>
          </a:p>
        </p:txBody>
      </p:sp>
      <p:sp>
        <p:nvSpPr>
          <p:cNvPr id="3" name="TextBox 2">
            <a:extLst>
              <a:ext uri="{FF2B5EF4-FFF2-40B4-BE49-F238E27FC236}">
                <a16:creationId xmlns:a16="http://schemas.microsoft.com/office/drawing/2014/main" id="{4F3D1AAF-23F2-A669-2062-542CB7716DFB}"/>
              </a:ext>
            </a:extLst>
          </p:cNvPr>
          <p:cNvSpPr txBox="1"/>
          <p:nvPr/>
        </p:nvSpPr>
        <p:spPr>
          <a:xfrm>
            <a:off x="457200" y="1495836"/>
            <a:ext cx="6150935" cy="1846659"/>
          </a:xfrm>
          <a:prstGeom prst="rect">
            <a:avLst/>
          </a:prstGeom>
          <a:noFill/>
        </p:spPr>
        <p:txBody>
          <a:bodyPr wrap="square" rtlCol="0">
            <a:spAutoFit/>
          </a:bodyPr>
          <a:lstStyle/>
          <a:p>
            <a:pPr marL="285750" indent="-285750">
              <a:buFont typeface="Arial" panose="020B0604020202020204" pitchFamily="34" charset="0"/>
              <a:buChar char="•"/>
            </a:pPr>
            <a:r>
              <a:rPr lang="en-US" sz="3200" dirty="0"/>
              <a:t>Continue building upon our needs assessment and survey data</a:t>
            </a:r>
          </a:p>
          <a:p>
            <a:pPr marL="285750" indent="-285750">
              <a:buFont typeface="Arial" panose="020B0604020202020204" pitchFamily="34" charset="0"/>
              <a:buChar char="•"/>
            </a:pPr>
            <a:r>
              <a:rPr lang="en-US" sz="3200" dirty="0"/>
              <a:t>Tele-health quality metrics</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8F3C46E7-79DB-E5C1-1628-AC6A050DDACC}"/>
              </a:ext>
            </a:extLst>
          </p:cNvPr>
          <p:cNvPicPr>
            <a:picLocks noChangeAspect="1"/>
          </p:cNvPicPr>
          <p:nvPr/>
        </p:nvPicPr>
        <p:blipFill>
          <a:blip r:embed="rId5"/>
          <a:stretch>
            <a:fillRect/>
          </a:stretch>
        </p:blipFill>
        <p:spPr>
          <a:xfrm>
            <a:off x="457201" y="3428999"/>
            <a:ext cx="4269156" cy="3201867"/>
          </a:xfrm>
          <a:prstGeom prst="rect">
            <a:avLst/>
          </a:prstGeom>
        </p:spPr>
      </p:pic>
      <p:pic>
        <p:nvPicPr>
          <p:cNvPr id="7" name="Picture 6">
            <a:extLst>
              <a:ext uri="{FF2B5EF4-FFF2-40B4-BE49-F238E27FC236}">
                <a16:creationId xmlns:a16="http://schemas.microsoft.com/office/drawing/2014/main" id="{EFDBC706-4683-3336-FDF7-7D8165F5A814}"/>
              </a:ext>
            </a:extLst>
          </p:cNvPr>
          <p:cNvPicPr>
            <a:picLocks noChangeAspect="1"/>
          </p:cNvPicPr>
          <p:nvPr/>
        </p:nvPicPr>
        <p:blipFill>
          <a:blip r:embed="rId6"/>
          <a:stretch>
            <a:fillRect/>
          </a:stretch>
        </p:blipFill>
        <p:spPr>
          <a:xfrm>
            <a:off x="5353050" y="2902688"/>
            <a:ext cx="2836145" cy="3781527"/>
          </a:xfrm>
          <a:prstGeom prst="rect">
            <a:avLst/>
          </a:prstGeom>
        </p:spPr>
      </p:pic>
      <p:pic>
        <p:nvPicPr>
          <p:cNvPr id="9" name="Picture 8">
            <a:extLst>
              <a:ext uri="{FF2B5EF4-FFF2-40B4-BE49-F238E27FC236}">
                <a16:creationId xmlns:a16="http://schemas.microsoft.com/office/drawing/2014/main" id="{324DC9F2-2D47-46BE-59F2-0972AF0494BD}"/>
              </a:ext>
            </a:extLst>
          </p:cNvPr>
          <p:cNvPicPr>
            <a:picLocks noChangeAspect="1"/>
          </p:cNvPicPr>
          <p:nvPr/>
        </p:nvPicPr>
        <p:blipFill>
          <a:blip r:embed="rId7"/>
          <a:stretch>
            <a:fillRect/>
          </a:stretch>
        </p:blipFill>
        <p:spPr>
          <a:xfrm>
            <a:off x="8816558" y="2850053"/>
            <a:ext cx="2918241" cy="3890988"/>
          </a:xfrm>
          <a:prstGeom prst="rect">
            <a:avLst/>
          </a:prstGeom>
        </p:spPr>
      </p:pic>
    </p:spTree>
    <p:extLst>
      <p:ext uri="{BB962C8B-B14F-4D97-AF65-F5344CB8AC3E}">
        <p14:creationId xmlns:p14="http://schemas.microsoft.com/office/powerpoint/2010/main" val="3047742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2"/>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3"/>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endParaRPr lang="en-US" dirty="0"/>
          </a:p>
          <a:p>
            <a:pPr algn="r"/>
            <a:r>
              <a:rPr lang="en-US" b="1" dirty="0">
                <a:latin typeface="Calibri"/>
                <a:cs typeface="Calibri"/>
              </a:rPr>
              <a:t>WEST TEXAS HEALTH DISPARITIES</a:t>
            </a:r>
          </a:p>
          <a:p>
            <a:pPr algn="r"/>
            <a:r>
              <a:rPr lang="en-US" b="1" dirty="0">
                <a:latin typeface="Calibri"/>
                <a:cs typeface="Calibri"/>
              </a:rPr>
              <a:t>RESEARCH SYMPOSIUM</a:t>
            </a:r>
          </a:p>
        </p:txBody>
      </p:sp>
      <p:sp>
        <p:nvSpPr>
          <p:cNvPr id="2" name="TextBox 1">
            <a:extLst>
              <a:ext uri="{FF2B5EF4-FFF2-40B4-BE49-F238E27FC236}">
                <a16:creationId xmlns:a16="http://schemas.microsoft.com/office/drawing/2014/main" id="{FF4AB83C-99CF-8DCA-35FE-2FE516DCFB57}"/>
              </a:ext>
            </a:extLst>
          </p:cNvPr>
          <p:cNvSpPr txBox="1"/>
          <p:nvPr/>
        </p:nvSpPr>
        <p:spPr>
          <a:xfrm>
            <a:off x="517977" y="398721"/>
            <a:ext cx="4928191" cy="707886"/>
          </a:xfrm>
          <a:prstGeom prst="rect">
            <a:avLst/>
          </a:prstGeom>
          <a:noFill/>
        </p:spPr>
        <p:txBody>
          <a:bodyPr wrap="square" rtlCol="0">
            <a:spAutoFit/>
          </a:bodyPr>
          <a:lstStyle/>
          <a:p>
            <a:r>
              <a:rPr lang="en-US" sz="4000" b="1" dirty="0"/>
              <a:t>Acknowledgements</a:t>
            </a:r>
          </a:p>
        </p:txBody>
      </p:sp>
      <p:sp>
        <p:nvSpPr>
          <p:cNvPr id="3" name="TextBox 2">
            <a:extLst>
              <a:ext uri="{FF2B5EF4-FFF2-40B4-BE49-F238E27FC236}">
                <a16:creationId xmlns:a16="http://schemas.microsoft.com/office/drawing/2014/main" id="{913F44E4-E647-0622-BC69-A9C2FBAE4C1B}"/>
              </a:ext>
            </a:extLst>
          </p:cNvPr>
          <p:cNvSpPr txBox="1"/>
          <p:nvPr/>
        </p:nvSpPr>
        <p:spPr>
          <a:xfrm>
            <a:off x="327346" y="1743738"/>
            <a:ext cx="11273598" cy="5293757"/>
          </a:xfrm>
          <a:prstGeom prst="rect">
            <a:avLst/>
          </a:prstGeom>
          <a:noFill/>
        </p:spPr>
        <p:txBody>
          <a:bodyPr wrap="square" rtlCol="0">
            <a:spAutoFit/>
          </a:bodyPr>
          <a:lstStyle/>
          <a:p>
            <a:pPr algn="l" rtl="0" fontAlgn="base"/>
            <a:r>
              <a:rPr lang="en-US" sz="3200" b="1" i="0" dirty="0">
                <a:solidFill>
                  <a:srgbClr val="000000"/>
                </a:solidFill>
                <a:effectLst/>
                <a:latin typeface="Times New Roman" panose="02020603050405020304" pitchFamily="18" charset="0"/>
              </a:rPr>
              <a:t>Authors:</a:t>
            </a:r>
            <a:r>
              <a:rPr lang="en-US" sz="3200" b="0" i="0" dirty="0">
                <a:solidFill>
                  <a:srgbClr val="000000"/>
                </a:solidFill>
                <a:effectLst/>
                <a:latin typeface="Times New Roman" panose="02020603050405020304" pitchFamily="18" charset="0"/>
              </a:rPr>
              <a:t> Jayanand Mijagiri, BS, 1, Elysse Reyes, MS, 1, Lydia A. Jepsen, BS, 1, Tuan Pham, BS, 1, Nova C. Phillips, MPH, 1,  Alex Bustamante, MD, 2, Dylan Dean, MD, 2, Blake Billings, 3, Zane Billings, 4, Amber B. Armstead, DrPH, 1, Adrian Billings, MD, 4, Norma A. Pérez </a:t>
            </a:r>
            <a:r>
              <a:rPr lang="en-US" sz="3200" b="0" i="0" dirty="0" err="1">
                <a:solidFill>
                  <a:srgbClr val="000000"/>
                </a:solidFill>
                <a:effectLst/>
                <a:latin typeface="Times New Roman" panose="02020603050405020304" pitchFamily="18" charset="0"/>
              </a:rPr>
              <a:t>Raifaisen</a:t>
            </a:r>
            <a:r>
              <a:rPr lang="en-US" sz="3200" b="0" i="0" dirty="0">
                <a:solidFill>
                  <a:srgbClr val="000000"/>
                </a:solidFill>
                <a:effectLst/>
                <a:latin typeface="Times New Roman" panose="02020603050405020304" pitchFamily="18" charset="0"/>
              </a:rPr>
              <a:t>, MD, 1 </a:t>
            </a:r>
          </a:p>
          <a:p>
            <a:pPr algn="l" rtl="0" fontAlgn="base">
              <a:buFont typeface="+mj-lt"/>
              <a:buAutoNum type="arabicPeriod"/>
            </a:pPr>
            <a:r>
              <a:rPr lang="en-US" sz="3200" b="0" i="0" dirty="0">
                <a:solidFill>
                  <a:srgbClr val="000000"/>
                </a:solidFill>
                <a:effectLst/>
                <a:latin typeface="Times New Roman" panose="02020603050405020304" pitchFamily="18" charset="0"/>
              </a:rPr>
              <a:t>University of Texas Medical Branch, Galveston, TX </a:t>
            </a:r>
          </a:p>
          <a:p>
            <a:pPr algn="l" rtl="0" fontAlgn="base">
              <a:buFont typeface="+mj-lt"/>
              <a:buAutoNum type="arabicPeriod" startAt="2"/>
            </a:pPr>
            <a:r>
              <a:rPr lang="en-US" sz="3200" b="0" i="0" dirty="0">
                <a:solidFill>
                  <a:srgbClr val="000000"/>
                </a:solidFill>
                <a:effectLst/>
                <a:latin typeface="Times New Roman" panose="02020603050405020304" pitchFamily="18" charset="0"/>
              </a:rPr>
              <a:t>TTUHSC Alpine Rural Family Medicine Residency Program, Alpine, Texas </a:t>
            </a:r>
          </a:p>
          <a:p>
            <a:pPr algn="l" rtl="0" fontAlgn="base">
              <a:buFont typeface="+mj-lt"/>
              <a:buAutoNum type="arabicPeriod" startAt="3"/>
            </a:pPr>
            <a:r>
              <a:rPr lang="en-US" sz="3200" b="0" i="0" dirty="0">
                <a:solidFill>
                  <a:srgbClr val="000000"/>
                </a:solidFill>
                <a:effectLst/>
                <a:latin typeface="Times New Roman" panose="02020603050405020304" pitchFamily="18" charset="0"/>
              </a:rPr>
              <a:t>University of Texas, Austin, TX, </a:t>
            </a:r>
          </a:p>
          <a:p>
            <a:pPr algn="l" rtl="0" fontAlgn="base">
              <a:buFont typeface="+mj-lt"/>
              <a:buAutoNum type="arabicPeriod" startAt="4"/>
            </a:pPr>
            <a:r>
              <a:rPr lang="en-US" sz="3200" b="0" i="0" dirty="0">
                <a:solidFill>
                  <a:srgbClr val="000000"/>
                </a:solidFill>
                <a:effectLst/>
                <a:latin typeface="Times New Roman" panose="02020603050405020304" pitchFamily="18" charset="0"/>
              </a:rPr>
              <a:t>Texas Tech University, Lubbock, TX </a:t>
            </a:r>
          </a:p>
          <a:p>
            <a:endParaRPr lang="en-US" dirty="0"/>
          </a:p>
        </p:txBody>
      </p:sp>
    </p:spTree>
    <p:extLst>
      <p:ext uri="{BB962C8B-B14F-4D97-AF65-F5344CB8AC3E}">
        <p14:creationId xmlns:p14="http://schemas.microsoft.com/office/powerpoint/2010/main" val="1574180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3"/>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4"/>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endParaRPr lang="en-US" dirty="0"/>
          </a:p>
          <a:p>
            <a:pPr algn="r"/>
            <a:r>
              <a:rPr lang="en-US" b="1" dirty="0">
                <a:latin typeface="Calibri"/>
                <a:cs typeface="Calibri"/>
              </a:rPr>
              <a:t>WEST TEXAS HEALTH DISPARITIES</a:t>
            </a:r>
          </a:p>
          <a:p>
            <a:pPr algn="r"/>
            <a:r>
              <a:rPr lang="en-US" b="1" dirty="0">
                <a:latin typeface="Calibri"/>
                <a:cs typeface="Calibri"/>
              </a:rPr>
              <a:t>RESEARCH SYMPOSIUM</a:t>
            </a:r>
          </a:p>
        </p:txBody>
      </p:sp>
      <p:sp>
        <p:nvSpPr>
          <p:cNvPr id="2" name="TextBox 1">
            <a:extLst>
              <a:ext uri="{FF2B5EF4-FFF2-40B4-BE49-F238E27FC236}">
                <a16:creationId xmlns:a16="http://schemas.microsoft.com/office/drawing/2014/main" id="{FF4AB83C-99CF-8DCA-35FE-2FE516DCFB57}"/>
              </a:ext>
            </a:extLst>
          </p:cNvPr>
          <p:cNvSpPr txBox="1"/>
          <p:nvPr/>
        </p:nvSpPr>
        <p:spPr>
          <a:xfrm>
            <a:off x="517977" y="398721"/>
            <a:ext cx="4928191" cy="707886"/>
          </a:xfrm>
          <a:prstGeom prst="rect">
            <a:avLst/>
          </a:prstGeom>
          <a:noFill/>
        </p:spPr>
        <p:txBody>
          <a:bodyPr wrap="square" rtlCol="0">
            <a:spAutoFit/>
          </a:bodyPr>
          <a:lstStyle/>
          <a:p>
            <a:r>
              <a:rPr lang="en-US" sz="4000" b="1" dirty="0"/>
              <a:t>Thank you!</a:t>
            </a:r>
          </a:p>
        </p:txBody>
      </p:sp>
      <p:pic>
        <p:nvPicPr>
          <p:cNvPr id="6" name="Picture 5">
            <a:extLst>
              <a:ext uri="{FF2B5EF4-FFF2-40B4-BE49-F238E27FC236}">
                <a16:creationId xmlns:a16="http://schemas.microsoft.com/office/drawing/2014/main" id="{160E1DEA-4176-00CD-259B-9385B36845F4}"/>
              </a:ext>
            </a:extLst>
          </p:cNvPr>
          <p:cNvPicPr>
            <a:picLocks noChangeAspect="1"/>
          </p:cNvPicPr>
          <p:nvPr/>
        </p:nvPicPr>
        <p:blipFill>
          <a:blip r:embed="rId5"/>
          <a:stretch>
            <a:fillRect/>
          </a:stretch>
        </p:blipFill>
        <p:spPr>
          <a:xfrm>
            <a:off x="645485" y="1381970"/>
            <a:ext cx="3761710" cy="5015614"/>
          </a:xfrm>
          <a:prstGeom prst="rect">
            <a:avLst/>
          </a:prstGeom>
        </p:spPr>
      </p:pic>
      <p:pic>
        <p:nvPicPr>
          <p:cNvPr id="10" name="Picture 9">
            <a:extLst>
              <a:ext uri="{FF2B5EF4-FFF2-40B4-BE49-F238E27FC236}">
                <a16:creationId xmlns:a16="http://schemas.microsoft.com/office/drawing/2014/main" id="{C2574972-DB73-88CB-1D2F-68263EFCDDED}"/>
              </a:ext>
            </a:extLst>
          </p:cNvPr>
          <p:cNvPicPr>
            <a:picLocks noChangeAspect="1"/>
          </p:cNvPicPr>
          <p:nvPr/>
        </p:nvPicPr>
        <p:blipFill>
          <a:blip r:embed="rId6"/>
          <a:stretch>
            <a:fillRect/>
          </a:stretch>
        </p:blipFill>
        <p:spPr>
          <a:xfrm>
            <a:off x="5528930" y="1667424"/>
            <a:ext cx="6306880" cy="4730160"/>
          </a:xfrm>
          <a:prstGeom prst="rect">
            <a:avLst/>
          </a:prstGeom>
        </p:spPr>
      </p:pic>
    </p:spTree>
    <p:extLst>
      <p:ext uri="{BB962C8B-B14F-4D97-AF65-F5344CB8AC3E}">
        <p14:creationId xmlns:p14="http://schemas.microsoft.com/office/powerpoint/2010/main" val="2576473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2"/>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3"/>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endParaRPr lang="en-US" dirty="0"/>
          </a:p>
          <a:p>
            <a:pPr algn="r"/>
            <a:r>
              <a:rPr lang="en-US" b="1" dirty="0">
                <a:latin typeface="Calibri"/>
                <a:cs typeface="Calibri"/>
              </a:rPr>
              <a:t>WEST TEXAS HEALTH DISPARITIES</a:t>
            </a:r>
          </a:p>
          <a:p>
            <a:pPr algn="r"/>
            <a:r>
              <a:rPr lang="en-US" b="1" dirty="0">
                <a:latin typeface="Calibri"/>
                <a:cs typeface="Calibri"/>
              </a:rPr>
              <a:t>RESEARCH SYMPOSIUM</a:t>
            </a:r>
          </a:p>
        </p:txBody>
      </p:sp>
      <p:sp>
        <p:nvSpPr>
          <p:cNvPr id="2" name="TextBox 1">
            <a:extLst>
              <a:ext uri="{FF2B5EF4-FFF2-40B4-BE49-F238E27FC236}">
                <a16:creationId xmlns:a16="http://schemas.microsoft.com/office/drawing/2014/main" id="{FF4AB83C-99CF-8DCA-35FE-2FE516DCFB57}"/>
              </a:ext>
            </a:extLst>
          </p:cNvPr>
          <p:cNvSpPr txBox="1"/>
          <p:nvPr/>
        </p:nvSpPr>
        <p:spPr>
          <a:xfrm>
            <a:off x="517977" y="398721"/>
            <a:ext cx="4928191" cy="707886"/>
          </a:xfrm>
          <a:prstGeom prst="rect">
            <a:avLst/>
          </a:prstGeom>
          <a:noFill/>
        </p:spPr>
        <p:txBody>
          <a:bodyPr wrap="square" rtlCol="0">
            <a:spAutoFit/>
          </a:bodyPr>
          <a:lstStyle/>
          <a:p>
            <a:r>
              <a:rPr lang="en-US" sz="4000" b="1" dirty="0"/>
              <a:t>Works cited</a:t>
            </a:r>
          </a:p>
        </p:txBody>
      </p:sp>
      <p:sp>
        <p:nvSpPr>
          <p:cNvPr id="3" name="TextBox 2">
            <a:extLst>
              <a:ext uri="{FF2B5EF4-FFF2-40B4-BE49-F238E27FC236}">
                <a16:creationId xmlns:a16="http://schemas.microsoft.com/office/drawing/2014/main" id="{913F44E4-E647-0622-BC69-A9C2FBAE4C1B}"/>
              </a:ext>
            </a:extLst>
          </p:cNvPr>
          <p:cNvSpPr txBox="1"/>
          <p:nvPr/>
        </p:nvSpPr>
        <p:spPr>
          <a:xfrm>
            <a:off x="944034" y="1667424"/>
            <a:ext cx="10177621" cy="5940088"/>
          </a:xfrm>
          <a:prstGeom prst="rect">
            <a:avLst/>
          </a:prstGeom>
          <a:noFill/>
        </p:spPr>
        <p:txBody>
          <a:bodyPr wrap="square" rtlCol="0">
            <a:spAutoFit/>
          </a:bodyPr>
          <a:lstStyle/>
          <a:p>
            <a:pPr marL="514350" indent="-514350" fontAlgn="base">
              <a:buAutoNum type="arabicPeriod"/>
            </a:pPr>
            <a:r>
              <a:rPr lang="en-US" sz="2000" dirty="0">
                <a:effectLst/>
              </a:rPr>
              <a:t>Kim, R. (2020, October 13). </a:t>
            </a:r>
            <a:r>
              <a:rPr lang="en-US" sz="2000" i="1" dirty="0">
                <a:effectLst/>
              </a:rPr>
              <a:t>Urban-rural by the numbers</a:t>
            </a:r>
            <a:r>
              <a:rPr lang="en-US" sz="2000" dirty="0">
                <a:effectLst/>
              </a:rPr>
              <a:t>. National League of Cities. https://www.nlc.org/article/2018/09/27/urban-rural-by-the-numbers/#:~:text=Those%20who%20live%20in%20rural,29%20percent%20in%20urban%20communities). </a:t>
            </a:r>
          </a:p>
          <a:p>
            <a:pPr marL="514350" indent="-514350" fontAlgn="base">
              <a:buFontTx/>
              <a:buAutoNum type="arabicPeriod"/>
            </a:pPr>
            <a:r>
              <a:rPr lang="en-US" sz="2000" dirty="0">
                <a:effectLst/>
              </a:rPr>
              <a:t>Lam, O. (2018, December 12). </a:t>
            </a:r>
            <a:r>
              <a:rPr lang="en-US" sz="2000" i="1" dirty="0">
                <a:effectLst/>
              </a:rPr>
              <a:t>How far </a:t>
            </a:r>
            <a:r>
              <a:rPr lang="en-US" sz="2000" i="1" dirty="0" err="1">
                <a:effectLst/>
              </a:rPr>
              <a:t>americans</a:t>
            </a:r>
            <a:r>
              <a:rPr lang="en-US" sz="2000" i="1" dirty="0">
                <a:effectLst/>
              </a:rPr>
              <a:t> live from the closest hospital differs by Community Type</a:t>
            </a:r>
            <a:r>
              <a:rPr lang="en-US" sz="2000" dirty="0">
                <a:effectLst/>
              </a:rPr>
              <a:t>. Pew Research Center. https://www.pewresearch.org/short-reads/2018/12/12/how-far-americans-live-from-the-closest-hospital-differs-by-community-type/#:~:text=Rural%20Americans%20live%20an%20average,to%20a%20new%20Center%20analysis. </a:t>
            </a:r>
          </a:p>
          <a:p>
            <a:pPr marL="514350" indent="-514350" fontAlgn="base">
              <a:buFontTx/>
              <a:buAutoNum type="arabicPeriod"/>
            </a:pPr>
            <a:r>
              <a:rPr lang="en-US" sz="2000" dirty="0">
                <a:effectLst/>
              </a:rPr>
              <a:t>US Department of Commerce. (2016, May 19). </a:t>
            </a:r>
            <a:r>
              <a:rPr lang="en-US" sz="2000" i="1" dirty="0">
                <a:effectLst/>
              </a:rPr>
              <a:t>Americans are visiting the doctor less frequently, Census Bureau reports - Health Care &amp; insurance - newsroom - U.S. census bureau</a:t>
            </a:r>
            <a:r>
              <a:rPr lang="en-US" sz="2000" dirty="0">
                <a:effectLst/>
              </a:rPr>
              <a:t>. United States Census Bureau. https://www.census.gov/newsroom/releases/archives/health_care_insurance/cb12-185.html </a:t>
            </a:r>
          </a:p>
          <a:p>
            <a:pPr fontAlgn="base"/>
            <a:endParaRPr lang="en-US" sz="2000" dirty="0">
              <a:effectLst/>
            </a:endParaRPr>
          </a:p>
          <a:p>
            <a:pPr marL="514350" indent="-514350" fontAlgn="base">
              <a:buAutoNum type="arabicPeriod"/>
            </a:pPr>
            <a:endParaRPr lang="en-US" sz="2000" dirty="0">
              <a:effectLst/>
            </a:endParaRPr>
          </a:p>
          <a:p>
            <a:pPr algn="l" rtl="0" fontAlgn="base"/>
            <a:endParaRPr lang="en-US" sz="2000" b="1" dirty="0">
              <a:solidFill>
                <a:srgbClr val="000000"/>
              </a:solidFill>
              <a:latin typeface="Times New Roman" panose="02020603050405020304" pitchFamily="18" charset="0"/>
            </a:endParaRPr>
          </a:p>
          <a:p>
            <a:pPr algn="l" rtl="0" fontAlgn="base"/>
            <a:endParaRPr lang="en-US" sz="2000" b="0" i="0" dirty="0">
              <a:solidFill>
                <a:srgbClr val="000000"/>
              </a:solidFill>
              <a:effectLst/>
              <a:latin typeface="Times New Roman" panose="02020603050405020304" pitchFamily="18" charset="0"/>
            </a:endParaRPr>
          </a:p>
          <a:p>
            <a:endParaRPr lang="en-US" sz="2000" dirty="0"/>
          </a:p>
        </p:txBody>
      </p:sp>
    </p:spTree>
    <p:extLst>
      <p:ext uri="{BB962C8B-B14F-4D97-AF65-F5344CB8AC3E}">
        <p14:creationId xmlns:p14="http://schemas.microsoft.com/office/powerpoint/2010/main" val="471129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3"/>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4"/>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p>
          <a:p>
            <a:pPr algn="r"/>
            <a:r>
              <a:rPr lang="en-US" b="1" dirty="0">
                <a:latin typeface="Calibri"/>
                <a:cs typeface="Calibri"/>
              </a:rPr>
              <a:t>WEST TEXAS HEALTH DISPARITIES</a:t>
            </a:r>
          </a:p>
          <a:p>
            <a:pPr algn="r"/>
            <a:r>
              <a:rPr lang="en-US" b="1" dirty="0">
                <a:latin typeface="Calibri"/>
                <a:cs typeface="Calibri"/>
              </a:rPr>
              <a:t>RESEARCH SYMPOSIUM</a:t>
            </a:r>
          </a:p>
        </p:txBody>
      </p:sp>
      <p:sp>
        <p:nvSpPr>
          <p:cNvPr id="22" name="TextBox 21">
            <a:extLst>
              <a:ext uri="{FF2B5EF4-FFF2-40B4-BE49-F238E27FC236}">
                <a16:creationId xmlns:a16="http://schemas.microsoft.com/office/drawing/2014/main" id="{9156FBA4-F187-409C-76F6-1E9804085504}"/>
              </a:ext>
            </a:extLst>
          </p:cNvPr>
          <p:cNvSpPr txBox="1"/>
          <p:nvPr/>
        </p:nvSpPr>
        <p:spPr>
          <a:xfrm>
            <a:off x="533997" y="416877"/>
            <a:ext cx="489615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latin typeface="Calibri"/>
                <a:ea typeface="Source Sans Pro Black"/>
                <a:cs typeface="Calibri"/>
              </a:rPr>
              <a:t>DISCLOSURES</a:t>
            </a:r>
          </a:p>
        </p:txBody>
      </p:sp>
      <p:sp>
        <p:nvSpPr>
          <p:cNvPr id="2" name="TextBox 1">
            <a:extLst>
              <a:ext uri="{FF2B5EF4-FFF2-40B4-BE49-F238E27FC236}">
                <a16:creationId xmlns:a16="http://schemas.microsoft.com/office/drawing/2014/main" id="{C31DEEA3-0483-A168-4D34-A88AC4C06F7A}"/>
              </a:ext>
            </a:extLst>
          </p:cNvPr>
          <p:cNvSpPr txBox="1"/>
          <p:nvPr/>
        </p:nvSpPr>
        <p:spPr>
          <a:xfrm>
            <a:off x="305462" y="1688709"/>
            <a:ext cx="11433985" cy="584775"/>
          </a:xfrm>
          <a:prstGeom prst="rect">
            <a:avLst/>
          </a:prstGeom>
          <a:noFill/>
        </p:spPr>
        <p:txBody>
          <a:bodyPr wrap="square" rtlCol="0">
            <a:spAutoFit/>
          </a:bodyPr>
          <a:lstStyle/>
          <a:p>
            <a:r>
              <a:rPr lang="en-US" sz="3200" i="0" dirty="0">
                <a:solidFill>
                  <a:srgbClr val="000000"/>
                </a:solidFill>
                <a:effectLst/>
                <a:latin typeface="Calibri" panose="020F0502020204030204" pitchFamily="34" charset="0"/>
              </a:rPr>
              <a:t>NOTHING TO DISCLOSE</a:t>
            </a:r>
            <a:endParaRPr lang="en-US" sz="3200" dirty="0"/>
          </a:p>
        </p:txBody>
      </p:sp>
    </p:spTree>
    <p:extLst>
      <p:ext uri="{BB962C8B-B14F-4D97-AF65-F5344CB8AC3E}">
        <p14:creationId xmlns:p14="http://schemas.microsoft.com/office/powerpoint/2010/main" val="2202325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3"/>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4"/>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endParaRPr lang="en-US" dirty="0"/>
          </a:p>
          <a:p>
            <a:pPr algn="r"/>
            <a:r>
              <a:rPr lang="en-US" b="1" dirty="0">
                <a:latin typeface="Calibri"/>
                <a:cs typeface="Calibri"/>
              </a:rPr>
              <a:t>WEST TEXAS HEALTH DISPARITIES</a:t>
            </a:r>
          </a:p>
          <a:p>
            <a:pPr algn="r"/>
            <a:r>
              <a:rPr lang="en-US" b="1" dirty="0">
                <a:latin typeface="Calibri"/>
                <a:cs typeface="Calibri"/>
              </a:rPr>
              <a:t>RESEARCH SYMPOSIUM</a:t>
            </a:r>
          </a:p>
        </p:txBody>
      </p:sp>
      <p:sp>
        <p:nvSpPr>
          <p:cNvPr id="2" name="TextBox 1">
            <a:extLst>
              <a:ext uri="{FF2B5EF4-FFF2-40B4-BE49-F238E27FC236}">
                <a16:creationId xmlns:a16="http://schemas.microsoft.com/office/drawing/2014/main" id="{FF4AB83C-99CF-8DCA-35FE-2FE516DCFB57}"/>
              </a:ext>
            </a:extLst>
          </p:cNvPr>
          <p:cNvSpPr txBox="1"/>
          <p:nvPr/>
        </p:nvSpPr>
        <p:spPr>
          <a:xfrm>
            <a:off x="517977" y="398721"/>
            <a:ext cx="4928191" cy="707886"/>
          </a:xfrm>
          <a:prstGeom prst="rect">
            <a:avLst/>
          </a:prstGeom>
          <a:noFill/>
        </p:spPr>
        <p:txBody>
          <a:bodyPr wrap="square" rtlCol="0">
            <a:spAutoFit/>
          </a:bodyPr>
          <a:lstStyle/>
          <a:p>
            <a:r>
              <a:rPr lang="en-US" sz="4000" b="1" dirty="0"/>
              <a:t>Who We Are</a:t>
            </a:r>
          </a:p>
        </p:txBody>
      </p:sp>
      <p:pic>
        <p:nvPicPr>
          <p:cNvPr id="8" name="Picture 2">
            <a:extLst>
              <a:ext uri="{FF2B5EF4-FFF2-40B4-BE49-F238E27FC236}">
                <a16:creationId xmlns:a16="http://schemas.microsoft.com/office/drawing/2014/main" id="{520B04FD-F016-DE39-B15F-598EF51267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2329" y="4303667"/>
            <a:ext cx="5447341" cy="21552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MP">
            <a:extLst>
              <a:ext uri="{FF2B5EF4-FFF2-40B4-BE49-F238E27FC236}">
                <a16:creationId xmlns:a16="http://schemas.microsoft.com/office/drawing/2014/main" id="{680D7C5C-7FD6-5B99-7170-0288610D98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284" y="1418900"/>
            <a:ext cx="5292716" cy="27345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TMB Health - Galveston Campus">
            <a:extLst>
              <a:ext uri="{FF2B5EF4-FFF2-40B4-BE49-F238E27FC236}">
                <a16:creationId xmlns:a16="http://schemas.microsoft.com/office/drawing/2014/main" id="{BB6188CC-6E12-940E-93F4-2423723E09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6328" y="1347931"/>
            <a:ext cx="4318064" cy="2876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472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23CDD1A-29BC-B510-5E83-3DC89BC085F3}"/>
              </a:ext>
            </a:extLst>
          </p:cNvPr>
          <p:cNvSpPr/>
          <p:nvPr/>
        </p:nvSpPr>
        <p:spPr>
          <a:xfrm>
            <a:off x="8369356" y="1505328"/>
            <a:ext cx="3670833" cy="5065960"/>
          </a:xfrm>
          <a:prstGeom prst="rect">
            <a:avLst/>
          </a:prstGeom>
          <a:solidFill>
            <a:srgbClr val="F46946"/>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91AAD4-5625-FA5A-517E-A4724258B6B9}"/>
              </a:ext>
            </a:extLst>
          </p:cNvPr>
          <p:cNvSpPr/>
          <p:nvPr/>
        </p:nvSpPr>
        <p:spPr>
          <a:xfrm>
            <a:off x="4324028" y="1505328"/>
            <a:ext cx="3670833" cy="506596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3"/>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4"/>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endParaRPr lang="en-US" dirty="0"/>
          </a:p>
          <a:p>
            <a:pPr algn="r"/>
            <a:r>
              <a:rPr lang="en-US" b="1" dirty="0">
                <a:latin typeface="Calibri"/>
                <a:cs typeface="Calibri"/>
              </a:rPr>
              <a:t>WEST TEXAS HEALTH DISPARITIES</a:t>
            </a:r>
          </a:p>
          <a:p>
            <a:pPr algn="r"/>
            <a:r>
              <a:rPr lang="en-US" b="1" dirty="0">
                <a:latin typeface="Calibri"/>
                <a:cs typeface="Calibri"/>
              </a:rPr>
              <a:t>RESEARCH SYMPOSIUM</a:t>
            </a:r>
          </a:p>
        </p:txBody>
      </p:sp>
      <p:sp>
        <p:nvSpPr>
          <p:cNvPr id="2" name="TextBox 1">
            <a:extLst>
              <a:ext uri="{FF2B5EF4-FFF2-40B4-BE49-F238E27FC236}">
                <a16:creationId xmlns:a16="http://schemas.microsoft.com/office/drawing/2014/main" id="{FF4AB83C-99CF-8DCA-35FE-2FE516DCFB57}"/>
              </a:ext>
            </a:extLst>
          </p:cNvPr>
          <p:cNvSpPr txBox="1"/>
          <p:nvPr/>
        </p:nvSpPr>
        <p:spPr>
          <a:xfrm>
            <a:off x="517977" y="398721"/>
            <a:ext cx="4928191" cy="707886"/>
          </a:xfrm>
          <a:prstGeom prst="rect">
            <a:avLst/>
          </a:prstGeom>
          <a:noFill/>
        </p:spPr>
        <p:txBody>
          <a:bodyPr wrap="square" rtlCol="0">
            <a:spAutoFit/>
          </a:bodyPr>
          <a:lstStyle/>
          <a:p>
            <a:r>
              <a:rPr lang="en-US" sz="4000" b="1" dirty="0"/>
              <a:t>Frontera de </a:t>
            </a:r>
            <a:r>
              <a:rPr lang="en-US" sz="4000" b="1" dirty="0" err="1"/>
              <a:t>Salud</a:t>
            </a:r>
            <a:endParaRPr lang="en-US" sz="4000" b="1" dirty="0"/>
          </a:p>
        </p:txBody>
      </p:sp>
      <p:pic>
        <p:nvPicPr>
          <p:cNvPr id="1028" name="Picture 4">
            <a:extLst>
              <a:ext uri="{FF2B5EF4-FFF2-40B4-BE49-F238E27FC236}">
                <a16:creationId xmlns:a16="http://schemas.microsoft.com/office/drawing/2014/main" id="{3522C2D8-C833-75F9-E063-C4C3453B89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8454" y="2860158"/>
            <a:ext cx="3552633" cy="2663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people posing for a photo&#10;&#10;Description automatically generated">
            <a:extLst>
              <a:ext uri="{FF2B5EF4-FFF2-40B4-BE49-F238E27FC236}">
                <a16:creationId xmlns:a16="http://schemas.microsoft.com/office/drawing/2014/main" id="{7C823CB6-475C-44D1-F5CA-1614578729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9149" y="2860158"/>
            <a:ext cx="3500589" cy="2625442"/>
          </a:xfrm>
          <a:prstGeom prst="rect">
            <a:avLst/>
          </a:prstGeom>
        </p:spPr>
      </p:pic>
      <p:sp>
        <p:nvSpPr>
          <p:cNvPr id="4" name="TextBox 3">
            <a:extLst>
              <a:ext uri="{FF2B5EF4-FFF2-40B4-BE49-F238E27FC236}">
                <a16:creationId xmlns:a16="http://schemas.microsoft.com/office/drawing/2014/main" id="{472CC9A0-B5C8-8E8F-50D9-A4BF80720602}"/>
              </a:ext>
            </a:extLst>
          </p:cNvPr>
          <p:cNvSpPr txBox="1"/>
          <p:nvPr/>
        </p:nvSpPr>
        <p:spPr>
          <a:xfrm>
            <a:off x="4224958" y="1520337"/>
            <a:ext cx="3742083" cy="584775"/>
          </a:xfrm>
          <a:prstGeom prst="rect">
            <a:avLst/>
          </a:prstGeom>
          <a:noFill/>
        </p:spPr>
        <p:txBody>
          <a:bodyPr wrap="square" rtlCol="0">
            <a:spAutoFit/>
          </a:bodyPr>
          <a:lstStyle/>
          <a:p>
            <a:pPr algn="ctr"/>
            <a:r>
              <a:rPr lang="en-US" sz="3200" u="sng" dirty="0">
                <a:solidFill>
                  <a:schemeClr val="bg1"/>
                </a:solidFill>
              </a:rPr>
              <a:t>Service</a:t>
            </a:r>
          </a:p>
        </p:txBody>
      </p:sp>
      <p:sp>
        <p:nvSpPr>
          <p:cNvPr id="6" name="TextBox 5">
            <a:extLst>
              <a:ext uri="{FF2B5EF4-FFF2-40B4-BE49-F238E27FC236}">
                <a16:creationId xmlns:a16="http://schemas.microsoft.com/office/drawing/2014/main" id="{3840AF68-20E2-3A49-DD31-F5446FCF5E93}"/>
              </a:ext>
            </a:extLst>
          </p:cNvPr>
          <p:cNvSpPr txBox="1"/>
          <p:nvPr/>
        </p:nvSpPr>
        <p:spPr>
          <a:xfrm>
            <a:off x="8453000" y="1593112"/>
            <a:ext cx="3503543" cy="584775"/>
          </a:xfrm>
          <a:prstGeom prst="rect">
            <a:avLst/>
          </a:prstGeom>
          <a:noFill/>
        </p:spPr>
        <p:txBody>
          <a:bodyPr wrap="square" rtlCol="0">
            <a:spAutoFit/>
          </a:bodyPr>
          <a:lstStyle/>
          <a:p>
            <a:pPr algn="ctr"/>
            <a:r>
              <a:rPr lang="en-US" sz="3200" u="sng" dirty="0">
                <a:solidFill>
                  <a:schemeClr val="bg1"/>
                </a:solidFill>
              </a:rPr>
              <a:t>Border Health</a:t>
            </a:r>
          </a:p>
        </p:txBody>
      </p:sp>
      <p:sp>
        <p:nvSpPr>
          <p:cNvPr id="13" name="Rectangle 12">
            <a:extLst>
              <a:ext uri="{FF2B5EF4-FFF2-40B4-BE49-F238E27FC236}">
                <a16:creationId xmlns:a16="http://schemas.microsoft.com/office/drawing/2014/main" id="{A5727036-3026-7F48-6776-7BE4158202FB}"/>
              </a:ext>
            </a:extLst>
          </p:cNvPr>
          <p:cNvSpPr/>
          <p:nvPr/>
        </p:nvSpPr>
        <p:spPr>
          <a:xfrm>
            <a:off x="402502" y="1505328"/>
            <a:ext cx="3670833" cy="5065960"/>
          </a:xfrm>
          <a:prstGeom prst="rect">
            <a:avLst/>
          </a:prstGeom>
          <a:solidFill>
            <a:srgbClr val="9900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34CE787C-D9C9-6367-0B64-AB04C7C5DCA1}"/>
              </a:ext>
            </a:extLst>
          </p:cNvPr>
          <p:cNvSpPr txBox="1"/>
          <p:nvPr/>
        </p:nvSpPr>
        <p:spPr>
          <a:xfrm>
            <a:off x="458120" y="1533219"/>
            <a:ext cx="3559595" cy="584775"/>
          </a:xfrm>
          <a:prstGeom prst="rect">
            <a:avLst/>
          </a:prstGeom>
          <a:noFill/>
        </p:spPr>
        <p:txBody>
          <a:bodyPr wrap="square" rtlCol="0">
            <a:spAutoFit/>
          </a:bodyPr>
          <a:lstStyle/>
          <a:p>
            <a:pPr algn="ctr"/>
            <a:r>
              <a:rPr lang="en-US" sz="3200" u="sng" dirty="0" err="1">
                <a:solidFill>
                  <a:schemeClr val="bg1"/>
                </a:solidFill>
              </a:rPr>
              <a:t>Interprofessionalism</a:t>
            </a:r>
            <a:endParaRPr lang="en-US" sz="3200" u="sng" dirty="0">
              <a:solidFill>
                <a:schemeClr val="bg1"/>
              </a:solidFill>
            </a:endParaRPr>
          </a:p>
        </p:txBody>
      </p:sp>
      <p:pic>
        <p:nvPicPr>
          <p:cNvPr id="5" name="Picture 4" descr="A group of people planting plants in a garden&#10;&#10;Description automatically generated">
            <a:extLst>
              <a:ext uri="{FF2B5EF4-FFF2-40B4-BE49-F238E27FC236}">
                <a16:creationId xmlns:a16="http://schemas.microsoft.com/office/drawing/2014/main" id="{CCC0A748-6681-24CE-E7B0-CF1F26B998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382" y="2860158"/>
            <a:ext cx="3615069" cy="2711302"/>
          </a:xfrm>
          <a:prstGeom prst="rect">
            <a:avLst/>
          </a:prstGeom>
        </p:spPr>
      </p:pic>
    </p:spTree>
    <p:extLst>
      <p:ext uri="{BB962C8B-B14F-4D97-AF65-F5344CB8AC3E}">
        <p14:creationId xmlns:p14="http://schemas.microsoft.com/office/powerpoint/2010/main" val="1966788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3"/>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4"/>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endParaRPr lang="en-US" dirty="0"/>
          </a:p>
          <a:p>
            <a:pPr algn="r"/>
            <a:r>
              <a:rPr lang="en-US" b="1" dirty="0">
                <a:latin typeface="Calibri"/>
                <a:cs typeface="Calibri"/>
              </a:rPr>
              <a:t>WEST TEXAS HEALTH DISPARITIES</a:t>
            </a:r>
          </a:p>
          <a:p>
            <a:pPr algn="r"/>
            <a:r>
              <a:rPr lang="en-US" b="1" dirty="0">
                <a:latin typeface="Calibri"/>
                <a:cs typeface="Calibri"/>
              </a:rPr>
              <a:t>RESEARCH SYMPOSIUM</a:t>
            </a:r>
          </a:p>
        </p:txBody>
      </p:sp>
      <p:sp>
        <p:nvSpPr>
          <p:cNvPr id="2" name="TextBox 1">
            <a:extLst>
              <a:ext uri="{FF2B5EF4-FFF2-40B4-BE49-F238E27FC236}">
                <a16:creationId xmlns:a16="http://schemas.microsoft.com/office/drawing/2014/main" id="{FF4AB83C-99CF-8DCA-35FE-2FE516DCFB57}"/>
              </a:ext>
            </a:extLst>
          </p:cNvPr>
          <p:cNvSpPr txBox="1"/>
          <p:nvPr/>
        </p:nvSpPr>
        <p:spPr>
          <a:xfrm>
            <a:off x="517977" y="398721"/>
            <a:ext cx="4928191" cy="707886"/>
          </a:xfrm>
          <a:prstGeom prst="rect">
            <a:avLst/>
          </a:prstGeom>
          <a:noFill/>
        </p:spPr>
        <p:txBody>
          <a:bodyPr wrap="square" rtlCol="0">
            <a:spAutoFit/>
          </a:bodyPr>
          <a:lstStyle/>
          <a:p>
            <a:r>
              <a:rPr lang="en-US" sz="4000" b="1" dirty="0"/>
              <a:t>Introduction</a:t>
            </a:r>
          </a:p>
        </p:txBody>
      </p:sp>
      <p:sp>
        <p:nvSpPr>
          <p:cNvPr id="3" name="TextBox 2">
            <a:extLst>
              <a:ext uri="{FF2B5EF4-FFF2-40B4-BE49-F238E27FC236}">
                <a16:creationId xmlns:a16="http://schemas.microsoft.com/office/drawing/2014/main" id="{613093C4-8280-5BF2-B491-0FA8A6AB46CE}"/>
              </a:ext>
            </a:extLst>
          </p:cNvPr>
          <p:cNvSpPr txBox="1"/>
          <p:nvPr/>
        </p:nvSpPr>
        <p:spPr>
          <a:xfrm>
            <a:off x="372139" y="1667424"/>
            <a:ext cx="8521996" cy="584775"/>
          </a:xfrm>
          <a:prstGeom prst="rect">
            <a:avLst/>
          </a:prstGeom>
          <a:noFill/>
        </p:spPr>
        <p:txBody>
          <a:bodyPr wrap="square" rtlCol="0">
            <a:spAutoFit/>
          </a:bodyPr>
          <a:lstStyle/>
          <a:p>
            <a:r>
              <a:rPr lang="en-US" sz="3200" dirty="0"/>
              <a:t>2023 </a:t>
            </a:r>
            <a:r>
              <a:rPr lang="en-US" sz="3200" dirty="0" err="1"/>
              <a:t>FdS</a:t>
            </a:r>
            <a:r>
              <a:rPr lang="en-US" sz="3200" dirty="0"/>
              <a:t> Annual Mission Trip</a:t>
            </a:r>
          </a:p>
        </p:txBody>
      </p:sp>
      <p:pic>
        <p:nvPicPr>
          <p:cNvPr id="5" name="Picture 4">
            <a:extLst>
              <a:ext uri="{FF2B5EF4-FFF2-40B4-BE49-F238E27FC236}">
                <a16:creationId xmlns:a16="http://schemas.microsoft.com/office/drawing/2014/main" id="{67E51C0D-D0CB-325C-96CB-2A0E7A4F6410}"/>
              </a:ext>
            </a:extLst>
          </p:cNvPr>
          <p:cNvPicPr>
            <a:picLocks noChangeAspect="1"/>
          </p:cNvPicPr>
          <p:nvPr/>
        </p:nvPicPr>
        <p:blipFill>
          <a:blip r:embed="rId5"/>
          <a:stretch>
            <a:fillRect/>
          </a:stretch>
        </p:blipFill>
        <p:spPr>
          <a:xfrm>
            <a:off x="3144565" y="2252199"/>
            <a:ext cx="5639160" cy="4229370"/>
          </a:xfrm>
          <a:prstGeom prst="rect">
            <a:avLst/>
          </a:prstGeom>
        </p:spPr>
      </p:pic>
    </p:spTree>
    <p:extLst>
      <p:ext uri="{BB962C8B-B14F-4D97-AF65-F5344CB8AC3E}">
        <p14:creationId xmlns:p14="http://schemas.microsoft.com/office/powerpoint/2010/main" val="1107885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3"/>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4"/>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endParaRPr lang="en-US" dirty="0"/>
          </a:p>
          <a:p>
            <a:pPr algn="r"/>
            <a:r>
              <a:rPr lang="en-US" b="1" dirty="0">
                <a:latin typeface="Calibri"/>
                <a:cs typeface="Calibri"/>
              </a:rPr>
              <a:t>WEST TEXAS HEALTH DISPARITIES</a:t>
            </a:r>
          </a:p>
          <a:p>
            <a:pPr algn="r"/>
            <a:r>
              <a:rPr lang="en-US" b="1" dirty="0">
                <a:latin typeface="Calibri"/>
                <a:cs typeface="Calibri"/>
              </a:rPr>
              <a:t>RESEARCH SYMPOSIUM</a:t>
            </a:r>
          </a:p>
        </p:txBody>
      </p:sp>
      <p:sp>
        <p:nvSpPr>
          <p:cNvPr id="2" name="TextBox 1">
            <a:extLst>
              <a:ext uri="{FF2B5EF4-FFF2-40B4-BE49-F238E27FC236}">
                <a16:creationId xmlns:a16="http://schemas.microsoft.com/office/drawing/2014/main" id="{FF4AB83C-99CF-8DCA-35FE-2FE516DCFB57}"/>
              </a:ext>
            </a:extLst>
          </p:cNvPr>
          <p:cNvSpPr txBox="1"/>
          <p:nvPr/>
        </p:nvSpPr>
        <p:spPr>
          <a:xfrm>
            <a:off x="517977" y="398721"/>
            <a:ext cx="4928191" cy="707886"/>
          </a:xfrm>
          <a:prstGeom prst="rect">
            <a:avLst/>
          </a:prstGeom>
          <a:noFill/>
        </p:spPr>
        <p:txBody>
          <a:bodyPr wrap="square" rtlCol="0">
            <a:spAutoFit/>
          </a:bodyPr>
          <a:lstStyle/>
          <a:p>
            <a:r>
              <a:rPr lang="en-US" sz="4000" b="1" dirty="0"/>
              <a:t>Introduction</a:t>
            </a:r>
          </a:p>
        </p:txBody>
      </p:sp>
      <p:grpSp>
        <p:nvGrpSpPr>
          <p:cNvPr id="17" name="Group 16">
            <a:extLst>
              <a:ext uri="{FF2B5EF4-FFF2-40B4-BE49-F238E27FC236}">
                <a16:creationId xmlns:a16="http://schemas.microsoft.com/office/drawing/2014/main" id="{51A89F23-A37E-BC83-57E2-E87D380C800D}"/>
              </a:ext>
            </a:extLst>
          </p:cNvPr>
          <p:cNvGrpSpPr/>
          <p:nvPr/>
        </p:nvGrpSpPr>
        <p:grpSpPr>
          <a:xfrm>
            <a:off x="2436624" y="1442488"/>
            <a:ext cx="7318751" cy="5067560"/>
            <a:chOff x="2368873" y="1442488"/>
            <a:chExt cx="7318751" cy="5067560"/>
          </a:xfrm>
        </p:grpSpPr>
        <p:pic>
          <p:nvPicPr>
            <p:cNvPr id="26" name="Picture 25">
              <a:extLst>
                <a:ext uri="{FF2B5EF4-FFF2-40B4-BE49-F238E27FC236}">
                  <a16:creationId xmlns:a16="http://schemas.microsoft.com/office/drawing/2014/main" id="{BD84B826-9BE7-F3B7-166A-EEC2B6AD48AA}"/>
                </a:ext>
              </a:extLst>
            </p:cNvPr>
            <p:cNvPicPr>
              <a:picLocks noChangeAspect="1"/>
            </p:cNvPicPr>
            <p:nvPr/>
          </p:nvPicPr>
          <p:blipFill>
            <a:blip r:embed="rId5"/>
            <a:stretch>
              <a:fillRect/>
            </a:stretch>
          </p:blipFill>
          <p:spPr>
            <a:xfrm>
              <a:off x="2368873" y="1442488"/>
              <a:ext cx="7318751" cy="5067560"/>
            </a:xfrm>
            <a:prstGeom prst="rect">
              <a:avLst/>
            </a:prstGeom>
          </p:spPr>
        </p:pic>
        <p:sp>
          <p:nvSpPr>
            <p:cNvPr id="4" name="Oval 3">
              <a:extLst>
                <a:ext uri="{FF2B5EF4-FFF2-40B4-BE49-F238E27FC236}">
                  <a16:creationId xmlns:a16="http://schemas.microsoft.com/office/drawing/2014/main" id="{014EF3AC-AA8C-C1E1-5A88-7F078CDB18CA}"/>
                </a:ext>
              </a:extLst>
            </p:cNvPr>
            <p:cNvSpPr/>
            <p:nvPr/>
          </p:nvSpPr>
          <p:spPr>
            <a:xfrm>
              <a:off x="2706806" y="2397457"/>
              <a:ext cx="600501" cy="2911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CD4F934-2F0B-2D72-942C-672E74AB75DD}"/>
                </a:ext>
              </a:extLst>
            </p:cNvPr>
            <p:cNvSpPr/>
            <p:nvPr/>
          </p:nvSpPr>
          <p:spPr>
            <a:xfrm>
              <a:off x="3905543" y="4717578"/>
              <a:ext cx="361272" cy="17516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EC7BF36-A16F-F29B-7D5E-DFD70B6B2C85}"/>
                </a:ext>
              </a:extLst>
            </p:cNvPr>
            <p:cNvSpPr/>
            <p:nvPr/>
          </p:nvSpPr>
          <p:spPr>
            <a:xfrm>
              <a:off x="5024667" y="1712793"/>
              <a:ext cx="516324" cy="2503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DD77F18-DB3B-3F95-9F09-4913062A56EC}"/>
                </a:ext>
              </a:extLst>
            </p:cNvPr>
            <p:cNvSpPr/>
            <p:nvPr/>
          </p:nvSpPr>
          <p:spPr>
            <a:xfrm>
              <a:off x="6239330" y="1517175"/>
              <a:ext cx="516324" cy="2503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0A3F89-0599-C60D-3C6B-8CB4A6AEBA3D}"/>
                </a:ext>
              </a:extLst>
            </p:cNvPr>
            <p:cNvSpPr/>
            <p:nvPr/>
          </p:nvSpPr>
          <p:spPr>
            <a:xfrm>
              <a:off x="7667812" y="2099480"/>
              <a:ext cx="600501" cy="2911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8EF3C5-EF79-5A53-EA12-FDEE97F3B2A1}"/>
                </a:ext>
              </a:extLst>
            </p:cNvPr>
            <p:cNvSpPr/>
            <p:nvPr/>
          </p:nvSpPr>
          <p:spPr>
            <a:xfrm>
              <a:off x="6384907" y="5616069"/>
              <a:ext cx="600501" cy="2911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409EEC02-E4C3-3062-C4E1-26F8CBDCF518}"/>
                </a:ext>
              </a:extLst>
            </p:cNvPr>
            <p:cNvSpPr/>
            <p:nvPr/>
          </p:nvSpPr>
          <p:spPr>
            <a:xfrm rot="10800000">
              <a:off x="6274578" y="1792533"/>
              <a:ext cx="445827" cy="418532"/>
            </a:xfrm>
            <a:prstGeom prst="down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600E6BFB-04C2-F116-B173-9DF396FFEA77}"/>
                </a:ext>
              </a:extLst>
            </p:cNvPr>
            <p:cNvSpPr/>
            <p:nvPr/>
          </p:nvSpPr>
          <p:spPr>
            <a:xfrm rot="10800000">
              <a:off x="7759917" y="2408828"/>
              <a:ext cx="445827" cy="418532"/>
            </a:xfrm>
            <a:prstGeom prst="down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Brewster County, Texas - Wikipedia">
            <a:extLst>
              <a:ext uri="{FF2B5EF4-FFF2-40B4-BE49-F238E27FC236}">
                <a16:creationId xmlns:a16="http://schemas.microsoft.com/office/drawing/2014/main" id="{B52ADF37-3C18-9B90-B376-8D9DEDD887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075" y="1442488"/>
            <a:ext cx="2147203" cy="203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04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3"/>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4"/>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endParaRPr lang="en-US" dirty="0"/>
          </a:p>
          <a:p>
            <a:pPr algn="r"/>
            <a:r>
              <a:rPr lang="en-US" b="1" dirty="0">
                <a:latin typeface="Calibri"/>
                <a:cs typeface="Calibri"/>
              </a:rPr>
              <a:t>WEST TEXAS HEALTH DISPARITIES</a:t>
            </a:r>
          </a:p>
          <a:p>
            <a:pPr algn="r"/>
            <a:r>
              <a:rPr lang="en-US" b="1" dirty="0">
                <a:latin typeface="Calibri"/>
                <a:cs typeface="Calibri"/>
              </a:rPr>
              <a:t>RESEARCH SYMPOSIUM</a:t>
            </a:r>
          </a:p>
        </p:txBody>
      </p:sp>
      <p:sp>
        <p:nvSpPr>
          <p:cNvPr id="2" name="TextBox 1">
            <a:extLst>
              <a:ext uri="{FF2B5EF4-FFF2-40B4-BE49-F238E27FC236}">
                <a16:creationId xmlns:a16="http://schemas.microsoft.com/office/drawing/2014/main" id="{FF4AB83C-99CF-8DCA-35FE-2FE516DCFB57}"/>
              </a:ext>
            </a:extLst>
          </p:cNvPr>
          <p:cNvSpPr txBox="1"/>
          <p:nvPr/>
        </p:nvSpPr>
        <p:spPr>
          <a:xfrm>
            <a:off x="517977" y="398721"/>
            <a:ext cx="4928191" cy="707886"/>
          </a:xfrm>
          <a:prstGeom prst="rect">
            <a:avLst/>
          </a:prstGeom>
          <a:noFill/>
        </p:spPr>
        <p:txBody>
          <a:bodyPr wrap="square" rtlCol="0">
            <a:spAutoFit/>
          </a:bodyPr>
          <a:lstStyle/>
          <a:p>
            <a:r>
              <a:rPr lang="en-US" sz="4000" b="1" dirty="0"/>
              <a:t>Introduction</a:t>
            </a:r>
          </a:p>
        </p:txBody>
      </p:sp>
      <p:sp>
        <p:nvSpPr>
          <p:cNvPr id="3" name="TextBox 2">
            <a:extLst>
              <a:ext uri="{FF2B5EF4-FFF2-40B4-BE49-F238E27FC236}">
                <a16:creationId xmlns:a16="http://schemas.microsoft.com/office/drawing/2014/main" id="{613093C4-8280-5BF2-B491-0FA8A6AB46CE}"/>
              </a:ext>
            </a:extLst>
          </p:cNvPr>
          <p:cNvSpPr txBox="1"/>
          <p:nvPr/>
        </p:nvSpPr>
        <p:spPr>
          <a:xfrm>
            <a:off x="517977" y="1335329"/>
            <a:ext cx="8521996" cy="584775"/>
          </a:xfrm>
          <a:prstGeom prst="rect">
            <a:avLst/>
          </a:prstGeom>
          <a:noFill/>
        </p:spPr>
        <p:txBody>
          <a:bodyPr wrap="square" rtlCol="0">
            <a:spAutoFit/>
          </a:bodyPr>
          <a:lstStyle/>
          <a:p>
            <a:r>
              <a:rPr lang="en-US" sz="3200" dirty="0"/>
              <a:t>Health Care Pop-up Clinics</a:t>
            </a:r>
          </a:p>
        </p:txBody>
      </p:sp>
      <p:pic>
        <p:nvPicPr>
          <p:cNvPr id="6" name="Picture 5">
            <a:extLst>
              <a:ext uri="{FF2B5EF4-FFF2-40B4-BE49-F238E27FC236}">
                <a16:creationId xmlns:a16="http://schemas.microsoft.com/office/drawing/2014/main" id="{8707E6F9-95C0-CB47-F494-0A04D7C8888E}"/>
              </a:ext>
            </a:extLst>
          </p:cNvPr>
          <p:cNvPicPr>
            <a:picLocks noChangeAspect="1"/>
          </p:cNvPicPr>
          <p:nvPr/>
        </p:nvPicPr>
        <p:blipFill>
          <a:blip r:embed="rId5"/>
          <a:stretch>
            <a:fillRect/>
          </a:stretch>
        </p:blipFill>
        <p:spPr>
          <a:xfrm>
            <a:off x="446567" y="2107808"/>
            <a:ext cx="3107709" cy="4143612"/>
          </a:xfrm>
          <a:prstGeom prst="rect">
            <a:avLst/>
          </a:prstGeom>
        </p:spPr>
      </p:pic>
      <p:pic>
        <p:nvPicPr>
          <p:cNvPr id="8" name="Picture 7">
            <a:extLst>
              <a:ext uri="{FF2B5EF4-FFF2-40B4-BE49-F238E27FC236}">
                <a16:creationId xmlns:a16="http://schemas.microsoft.com/office/drawing/2014/main" id="{C7CC3BE6-3046-F8D5-1427-1CF6673D49B9}"/>
              </a:ext>
            </a:extLst>
          </p:cNvPr>
          <p:cNvPicPr>
            <a:picLocks noChangeAspect="1"/>
          </p:cNvPicPr>
          <p:nvPr/>
        </p:nvPicPr>
        <p:blipFill>
          <a:blip r:embed="rId6"/>
          <a:stretch>
            <a:fillRect/>
          </a:stretch>
        </p:blipFill>
        <p:spPr>
          <a:xfrm>
            <a:off x="3840713" y="2394363"/>
            <a:ext cx="4760669" cy="3570502"/>
          </a:xfrm>
          <a:prstGeom prst="rect">
            <a:avLst/>
          </a:prstGeom>
        </p:spPr>
      </p:pic>
      <p:pic>
        <p:nvPicPr>
          <p:cNvPr id="13" name="Picture 12">
            <a:extLst>
              <a:ext uri="{FF2B5EF4-FFF2-40B4-BE49-F238E27FC236}">
                <a16:creationId xmlns:a16="http://schemas.microsoft.com/office/drawing/2014/main" id="{CA51225D-0556-3293-63D4-2A3737E0F94B}"/>
              </a:ext>
            </a:extLst>
          </p:cNvPr>
          <p:cNvPicPr>
            <a:picLocks noChangeAspect="1"/>
          </p:cNvPicPr>
          <p:nvPr/>
        </p:nvPicPr>
        <p:blipFill>
          <a:blip r:embed="rId7"/>
          <a:stretch>
            <a:fillRect/>
          </a:stretch>
        </p:blipFill>
        <p:spPr>
          <a:xfrm>
            <a:off x="8965546" y="2138148"/>
            <a:ext cx="2983431" cy="3977908"/>
          </a:xfrm>
          <a:prstGeom prst="rect">
            <a:avLst/>
          </a:prstGeom>
        </p:spPr>
      </p:pic>
    </p:spTree>
    <p:extLst>
      <p:ext uri="{BB962C8B-B14F-4D97-AF65-F5344CB8AC3E}">
        <p14:creationId xmlns:p14="http://schemas.microsoft.com/office/powerpoint/2010/main" val="3588780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3"/>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4"/>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endParaRPr lang="en-US" dirty="0"/>
          </a:p>
          <a:p>
            <a:pPr algn="r"/>
            <a:r>
              <a:rPr lang="en-US" b="1" dirty="0">
                <a:latin typeface="Calibri"/>
                <a:cs typeface="Calibri"/>
              </a:rPr>
              <a:t>WEST TEXAS HEALTH DISPARITIES</a:t>
            </a:r>
          </a:p>
          <a:p>
            <a:pPr algn="r"/>
            <a:r>
              <a:rPr lang="en-US" b="1" dirty="0">
                <a:latin typeface="Calibri"/>
                <a:cs typeface="Calibri"/>
              </a:rPr>
              <a:t>RESEARCH SYMPOSIUM</a:t>
            </a:r>
          </a:p>
        </p:txBody>
      </p:sp>
      <p:sp>
        <p:nvSpPr>
          <p:cNvPr id="2" name="TextBox 1">
            <a:extLst>
              <a:ext uri="{FF2B5EF4-FFF2-40B4-BE49-F238E27FC236}">
                <a16:creationId xmlns:a16="http://schemas.microsoft.com/office/drawing/2014/main" id="{FF4AB83C-99CF-8DCA-35FE-2FE516DCFB57}"/>
              </a:ext>
            </a:extLst>
          </p:cNvPr>
          <p:cNvSpPr txBox="1"/>
          <p:nvPr/>
        </p:nvSpPr>
        <p:spPr>
          <a:xfrm>
            <a:off x="517977" y="398721"/>
            <a:ext cx="4928191" cy="707886"/>
          </a:xfrm>
          <a:prstGeom prst="rect">
            <a:avLst/>
          </a:prstGeom>
          <a:noFill/>
        </p:spPr>
        <p:txBody>
          <a:bodyPr wrap="square" rtlCol="0">
            <a:spAutoFit/>
          </a:bodyPr>
          <a:lstStyle/>
          <a:p>
            <a:r>
              <a:rPr lang="en-US" sz="4000" b="1" dirty="0"/>
              <a:t>Methods</a:t>
            </a:r>
          </a:p>
        </p:txBody>
      </p:sp>
      <p:sp>
        <p:nvSpPr>
          <p:cNvPr id="3" name="TextBox 2">
            <a:extLst>
              <a:ext uri="{FF2B5EF4-FFF2-40B4-BE49-F238E27FC236}">
                <a16:creationId xmlns:a16="http://schemas.microsoft.com/office/drawing/2014/main" id="{613093C4-8280-5BF2-B491-0FA8A6AB46CE}"/>
              </a:ext>
            </a:extLst>
          </p:cNvPr>
          <p:cNvSpPr txBox="1"/>
          <p:nvPr/>
        </p:nvSpPr>
        <p:spPr>
          <a:xfrm>
            <a:off x="517977" y="1335329"/>
            <a:ext cx="6478246" cy="4524315"/>
          </a:xfrm>
          <a:prstGeom prst="rect">
            <a:avLst/>
          </a:prstGeom>
          <a:noFill/>
        </p:spPr>
        <p:txBody>
          <a:bodyPr wrap="square" rtlCol="0">
            <a:spAutoFit/>
          </a:bodyPr>
          <a:lstStyle/>
          <a:p>
            <a:r>
              <a:rPr lang="en-US" sz="3200" u="sng" dirty="0"/>
              <a:t>Needs Assessment:</a:t>
            </a:r>
          </a:p>
          <a:p>
            <a:pPr marL="514350" indent="-514350">
              <a:buFont typeface="+mj-lt"/>
              <a:buAutoNum type="arabicPeriod"/>
            </a:pPr>
            <a:r>
              <a:rPr lang="en-US" sz="3200" dirty="0"/>
              <a:t>Informed consent was obtained</a:t>
            </a:r>
          </a:p>
          <a:p>
            <a:pPr marL="514350" indent="-514350">
              <a:buFont typeface="+mj-lt"/>
              <a:buAutoNum type="arabicPeriod"/>
            </a:pPr>
            <a:r>
              <a:rPr lang="en-US" sz="3200" dirty="0"/>
              <a:t>Objective data</a:t>
            </a:r>
          </a:p>
          <a:p>
            <a:pPr marL="914400" lvl="1" indent="-457200">
              <a:buFont typeface="Arial" panose="020B0604020202020204" pitchFamily="34" charset="0"/>
              <a:buChar char="•"/>
            </a:pPr>
            <a:r>
              <a:rPr lang="en-US" sz="3200" dirty="0"/>
              <a:t>Demographics</a:t>
            </a:r>
          </a:p>
          <a:p>
            <a:pPr marL="914400" lvl="1" indent="-457200">
              <a:buFont typeface="Arial" panose="020B0604020202020204" pitchFamily="34" charset="0"/>
              <a:buChar char="•"/>
            </a:pPr>
            <a:r>
              <a:rPr lang="en-US" sz="3200" dirty="0"/>
              <a:t>Healthcare access </a:t>
            </a:r>
          </a:p>
          <a:p>
            <a:pPr marL="914400" lvl="1" indent="-457200">
              <a:buFont typeface="Arial" panose="020B0604020202020204" pitchFamily="34" charset="0"/>
              <a:buChar char="•"/>
            </a:pPr>
            <a:r>
              <a:rPr lang="en-US" sz="3200" dirty="0"/>
              <a:t>Tele-health</a:t>
            </a:r>
          </a:p>
          <a:p>
            <a:pPr marL="514350" indent="-514350">
              <a:buFont typeface="+mj-lt"/>
              <a:buAutoNum type="arabicPeriod"/>
            </a:pPr>
            <a:r>
              <a:rPr lang="en-US" sz="3200" dirty="0"/>
              <a:t>Subjective data</a:t>
            </a:r>
          </a:p>
          <a:p>
            <a:pPr marL="914400" lvl="1" indent="-457200">
              <a:buFont typeface="Arial" panose="020B0604020202020204" pitchFamily="34" charset="0"/>
              <a:buChar char="•"/>
            </a:pPr>
            <a:r>
              <a:rPr lang="en-US" sz="3200" dirty="0"/>
              <a:t>Barriers to care</a:t>
            </a:r>
          </a:p>
          <a:p>
            <a:pPr marL="914400" lvl="1" indent="-457200">
              <a:buFont typeface="Arial" panose="020B0604020202020204" pitchFamily="34" charset="0"/>
              <a:buChar char="•"/>
            </a:pPr>
            <a:r>
              <a:rPr lang="en-US" sz="3200" dirty="0"/>
              <a:t>Changes they would like to see</a:t>
            </a:r>
          </a:p>
        </p:txBody>
      </p:sp>
      <p:pic>
        <p:nvPicPr>
          <p:cNvPr id="5" name="Picture 4">
            <a:extLst>
              <a:ext uri="{FF2B5EF4-FFF2-40B4-BE49-F238E27FC236}">
                <a16:creationId xmlns:a16="http://schemas.microsoft.com/office/drawing/2014/main" id="{40A37FCC-90B7-3DBC-3F1A-7D7CF1509729}"/>
              </a:ext>
            </a:extLst>
          </p:cNvPr>
          <p:cNvPicPr>
            <a:picLocks noChangeAspect="1"/>
          </p:cNvPicPr>
          <p:nvPr/>
        </p:nvPicPr>
        <p:blipFill>
          <a:blip r:embed="rId5"/>
          <a:stretch>
            <a:fillRect/>
          </a:stretch>
        </p:blipFill>
        <p:spPr>
          <a:xfrm>
            <a:off x="7275787" y="1312816"/>
            <a:ext cx="4158888" cy="5545184"/>
          </a:xfrm>
          <a:prstGeom prst="rect">
            <a:avLst/>
          </a:prstGeom>
        </p:spPr>
      </p:pic>
    </p:spTree>
    <p:extLst>
      <p:ext uri="{BB962C8B-B14F-4D97-AF65-F5344CB8AC3E}">
        <p14:creationId xmlns:p14="http://schemas.microsoft.com/office/powerpoint/2010/main" val="14921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DE"/>
        </a:solidFill>
        <a:effectLst/>
      </p:bgPr>
    </p:bg>
    <p:spTree>
      <p:nvGrpSpPr>
        <p:cNvPr id="1" name=""/>
        <p:cNvGrpSpPr/>
        <p:nvPr/>
      </p:nvGrpSpPr>
      <p:grpSpPr>
        <a:xfrm>
          <a:off x="0" y="0"/>
          <a:ext cx="0" cy="0"/>
          <a:chOff x="0" y="0"/>
          <a:chExt cx="0" cy="0"/>
        </a:xfrm>
      </p:grpSpPr>
      <p:pic>
        <p:nvPicPr>
          <p:cNvPr id="12" name="Picture 3" descr="A picture containing text, outdoor, water, sunset&#10;&#10;Description automatically generated">
            <a:extLst>
              <a:ext uri="{FF2B5EF4-FFF2-40B4-BE49-F238E27FC236}">
                <a16:creationId xmlns:a16="http://schemas.microsoft.com/office/drawing/2014/main" id="{D39784BA-CF14-A97F-24BE-1254DFCBBCA4}"/>
              </a:ext>
            </a:extLst>
          </p:cNvPr>
          <p:cNvPicPr>
            <a:picLocks noChangeAspect="1"/>
          </p:cNvPicPr>
          <p:nvPr/>
        </p:nvPicPr>
        <p:blipFill rotWithShape="1">
          <a:blip r:embed="rId3"/>
          <a:srcRect t="39468" b="41829"/>
          <a:stretch/>
        </p:blipFill>
        <p:spPr>
          <a:xfrm>
            <a:off x="0" y="0"/>
            <a:ext cx="12192000" cy="1268703"/>
          </a:xfrm>
          <a:prstGeom prst="rect">
            <a:avLst/>
          </a:prstGeom>
        </p:spPr>
      </p:pic>
      <p:pic>
        <p:nvPicPr>
          <p:cNvPr id="16" name="Picture 4" descr="Logo, company name&#10;&#10;Description automatically generated">
            <a:extLst>
              <a:ext uri="{FF2B5EF4-FFF2-40B4-BE49-F238E27FC236}">
                <a16:creationId xmlns:a16="http://schemas.microsoft.com/office/drawing/2014/main" id="{FC0CC724-7B08-0DAA-FEB2-21E5DDF2CB8B}"/>
              </a:ext>
            </a:extLst>
          </p:cNvPr>
          <p:cNvPicPr>
            <a:picLocks noChangeAspect="1"/>
          </p:cNvPicPr>
          <p:nvPr/>
        </p:nvPicPr>
        <p:blipFill rotWithShape="1">
          <a:blip r:embed="rId4"/>
          <a:srcRect l="15290" t="18902" r="17125" b="28354"/>
          <a:stretch/>
        </p:blipFill>
        <p:spPr>
          <a:xfrm>
            <a:off x="10947648" y="241388"/>
            <a:ext cx="1053488" cy="783305"/>
          </a:xfrm>
          <a:prstGeom prst="rect">
            <a:avLst/>
          </a:prstGeom>
        </p:spPr>
      </p:pic>
      <p:sp>
        <p:nvSpPr>
          <p:cNvPr id="20" name="TextBox 19">
            <a:extLst>
              <a:ext uri="{FF2B5EF4-FFF2-40B4-BE49-F238E27FC236}">
                <a16:creationId xmlns:a16="http://schemas.microsoft.com/office/drawing/2014/main" id="{2A155CF9-67FB-8792-F912-7AA8DC94BB10}"/>
              </a:ext>
            </a:extLst>
          </p:cNvPr>
          <p:cNvSpPr txBox="1"/>
          <p:nvPr/>
        </p:nvSpPr>
        <p:spPr>
          <a:xfrm>
            <a:off x="5964145" y="173785"/>
            <a:ext cx="50050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latin typeface="Calibri"/>
                <a:cs typeface="Calibri"/>
              </a:rPr>
              <a:t>2nd ANNUAL</a:t>
            </a:r>
            <a:endParaRPr lang="en-US" dirty="0"/>
          </a:p>
          <a:p>
            <a:pPr algn="r"/>
            <a:r>
              <a:rPr lang="en-US" b="1" dirty="0">
                <a:latin typeface="Calibri"/>
                <a:cs typeface="Calibri"/>
              </a:rPr>
              <a:t>WEST TEXAS HEALTH DISPARITIES</a:t>
            </a:r>
          </a:p>
          <a:p>
            <a:pPr algn="r"/>
            <a:r>
              <a:rPr lang="en-US" b="1" dirty="0">
                <a:latin typeface="Calibri"/>
                <a:cs typeface="Calibri"/>
              </a:rPr>
              <a:t>RESEARCH SYMPOSIUM</a:t>
            </a:r>
          </a:p>
        </p:txBody>
      </p:sp>
      <p:sp>
        <p:nvSpPr>
          <p:cNvPr id="2" name="TextBox 1">
            <a:extLst>
              <a:ext uri="{FF2B5EF4-FFF2-40B4-BE49-F238E27FC236}">
                <a16:creationId xmlns:a16="http://schemas.microsoft.com/office/drawing/2014/main" id="{FF4AB83C-99CF-8DCA-35FE-2FE516DCFB57}"/>
              </a:ext>
            </a:extLst>
          </p:cNvPr>
          <p:cNvSpPr txBox="1"/>
          <p:nvPr/>
        </p:nvSpPr>
        <p:spPr>
          <a:xfrm>
            <a:off x="517977" y="398721"/>
            <a:ext cx="4928191" cy="707886"/>
          </a:xfrm>
          <a:prstGeom prst="rect">
            <a:avLst/>
          </a:prstGeom>
          <a:noFill/>
        </p:spPr>
        <p:txBody>
          <a:bodyPr wrap="square" rtlCol="0">
            <a:spAutoFit/>
          </a:bodyPr>
          <a:lstStyle/>
          <a:p>
            <a:r>
              <a:rPr lang="en-US" sz="4000" b="1" dirty="0"/>
              <a:t>Demographics</a:t>
            </a:r>
          </a:p>
        </p:txBody>
      </p:sp>
      <p:graphicFrame>
        <p:nvGraphicFramePr>
          <p:cNvPr id="6" name="Chart 5">
            <a:extLst>
              <a:ext uri="{FF2B5EF4-FFF2-40B4-BE49-F238E27FC236}">
                <a16:creationId xmlns:a16="http://schemas.microsoft.com/office/drawing/2014/main" id="{48E22B67-9FAD-DA2F-51AF-25342687A20B}"/>
              </a:ext>
            </a:extLst>
          </p:cNvPr>
          <p:cNvGraphicFramePr/>
          <p:nvPr>
            <p:extLst>
              <p:ext uri="{D42A27DB-BD31-4B8C-83A1-F6EECF244321}">
                <p14:modId xmlns:p14="http://schemas.microsoft.com/office/powerpoint/2010/main" val="255803057"/>
              </p:ext>
            </p:extLst>
          </p:nvPr>
        </p:nvGraphicFramePr>
        <p:xfrm>
          <a:off x="5169227" y="1667424"/>
          <a:ext cx="6594844" cy="4396563"/>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ACD2F394-76B1-9418-A811-3E8382B1F9D5}"/>
              </a:ext>
            </a:extLst>
          </p:cNvPr>
          <p:cNvSpPr txBox="1"/>
          <p:nvPr/>
        </p:nvSpPr>
        <p:spPr>
          <a:xfrm>
            <a:off x="427929" y="1667424"/>
            <a:ext cx="4651250" cy="3416320"/>
          </a:xfrm>
          <a:prstGeom prst="rect">
            <a:avLst/>
          </a:prstGeom>
          <a:noFill/>
        </p:spPr>
        <p:txBody>
          <a:bodyPr wrap="square" rtlCol="0">
            <a:spAutoFit/>
          </a:bodyPr>
          <a:lstStyle/>
          <a:p>
            <a:r>
              <a:rPr lang="en-US" sz="3600" dirty="0"/>
              <a:t>N = </a:t>
            </a:r>
            <a:r>
              <a:rPr lang="en-US" sz="3600" b="1" dirty="0"/>
              <a:t>16</a:t>
            </a:r>
          </a:p>
          <a:p>
            <a:endParaRPr lang="en-US" sz="3600" b="1" dirty="0"/>
          </a:p>
          <a:p>
            <a:r>
              <a:rPr lang="en-US" sz="3600" dirty="0"/>
              <a:t>Average Age:</a:t>
            </a:r>
            <a:r>
              <a:rPr lang="en-US" sz="3600" b="1" dirty="0"/>
              <a:t> 66 years </a:t>
            </a:r>
          </a:p>
          <a:p>
            <a:endParaRPr lang="en-US" sz="3600" dirty="0"/>
          </a:p>
          <a:p>
            <a:pPr marL="571500" indent="-571500">
              <a:buFont typeface="Arial" panose="020B0604020202020204" pitchFamily="34" charset="0"/>
              <a:buChar char="•"/>
            </a:pPr>
            <a:endParaRPr lang="en-US" sz="3600" b="1" dirty="0"/>
          </a:p>
          <a:p>
            <a:endParaRPr lang="en-US" sz="3600" dirty="0"/>
          </a:p>
        </p:txBody>
      </p:sp>
    </p:spTree>
    <p:extLst>
      <p:ext uri="{BB962C8B-B14F-4D97-AF65-F5344CB8AC3E}">
        <p14:creationId xmlns:p14="http://schemas.microsoft.com/office/powerpoint/2010/main" val="20654430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421</TotalTime>
  <Words>1108</Words>
  <Application>Microsoft Office PowerPoint</Application>
  <PresentationFormat>Widescreen</PresentationFormat>
  <Paragraphs>198</Paragraphs>
  <Slides>19</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Georgia</vt:lpstr>
      <vt:lpstr>Gotham</vt:lpstr>
      <vt:lpstr>Source Sans Pro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Campuzano, Erica</dc:creator>
  <cp:lastModifiedBy>Mijagiri, Jayanand D.</cp:lastModifiedBy>
  <cp:revision>304</cp:revision>
  <dcterms:created xsi:type="dcterms:W3CDTF">2023-03-20T19:13:22Z</dcterms:created>
  <dcterms:modified xsi:type="dcterms:W3CDTF">2024-03-08T20:55:59Z</dcterms:modified>
</cp:coreProperties>
</file>