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28"/>
  </p:notesMasterIdLst>
  <p:sldIdLst>
    <p:sldId id="256" r:id="rId2"/>
    <p:sldId id="278" r:id="rId3"/>
    <p:sldId id="262" r:id="rId4"/>
    <p:sldId id="257" r:id="rId5"/>
    <p:sldId id="258" r:id="rId6"/>
    <p:sldId id="266" r:id="rId7"/>
    <p:sldId id="279" r:id="rId8"/>
    <p:sldId id="280" r:id="rId9"/>
    <p:sldId id="281" r:id="rId10"/>
    <p:sldId id="260" r:id="rId11"/>
    <p:sldId id="259" r:id="rId12"/>
    <p:sldId id="268" r:id="rId13"/>
    <p:sldId id="261" r:id="rId14"/>
    <p:sldId id="263" r:id="rId15"/>
    <p:sldId id="272" r:id="rId16"/>
    <p:sldId id="264" r:id="rId17"/>
    <p:sldId id="265" r:id="rId18"/>
    <p:sldId id="267" r:id="rId19"/>
    <p:sldId id="269" r:id="rId20"/>
    <p:sldId id="270" r:id="rId21"/>
    <p:sldId id="273" r:id="rId22"/>
    <p:sldId id="277" r:id="rId23"/>
    <p:sldId id="276" r:id="rId24"/>
    <p:sldId id="274" r:id="rId25"/>
    <p:sldId id="275" r:id="rId26"/>
    <p:sldId id="27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89322D-984A-4A32-831F-CF3E2E535956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2278BE-C2E7-452A-8E69-24C6B571FE6C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Accumulation of data	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5AD4EE-2D51-4010-A9EB-B44764242D9B}" type="parTrans" cxnId="{A91D48A8-AC20-445A-B2A8-481507200DE7}">
      <dgm:prSet/>
      <dgm:spPr/>
      <dgm:t>
        <a:bodyPr/>
        <a:lstStyle/>
        <a:p>
          <a:endParaRPr lang="en-US"/>
        </a:p>
      </dgm:t>
    </dgm:pt>
    <dgm:pt modelId="{3ACD8DB0-2274-42DC-ACDD-3E0059D37BDE}" type="sibTrans" cxnId="{A91D48A8-AC20-445A-B2A8-481507200DE7}">
      <dgm:prSet/>
      <dgm:spPr/>
      <dgm:t>
        <a:bodyPr/>
        <a:lstStyle/>
        <a:p>
          <a:endParaRPr lang="en-US"/>
        </a:p>
      </dgm:t>
    </dgm:pt>
    <dgm:pt modelId="{972A2401-9568-4238-93A1-13C8D6ED6462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Recording and organizing the data	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31BD21-6EA7-47A3-83DD-FCDAB28BF802}" type="parTrans" cxnId="{00034917-2033-4C16-8794-D60D3F339E51}">
      <dgm:prSet/>
      <dgm:spPr/>
      <dgm:t>
        <a:bodyPr/>
        <a:lstStyle/>
        <a:p>
          <a:endParaRPr lang="en-US"/>
        </a:p>
      </dgm:t>
    </dgm:pt>
    <dgm:pt modelId="{A93A0FC8-3F87-47DA-A34C-AC5B228A117B}" type="sibTrans" cxnId="{00034917-2033-4C16-8794-D60D3F339E51}">
      <dgm:prSet/>
      <dgm:spPr/>
      <dgm:t>
        <a:bodyPr/>
        <a:lstStyle/>
        <a:p>
          <a:endParaRPr lang="en-US"/>
        </a:p>
      </dgm:t>
    </dgm:pt>
    <dgm:pt modelId="{CF9FE20E-B129-45A7-95F2-3117E25BE17F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Statistical analysis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42B0D7-AACA-4325-BC5B-257C58B79D3F}" type="parTrans" cxnId="{7BDF2D71-CFB9-4C84-9AA6-FAB0744A6B82}">
      <dgm:prSet/>
      <dgm:spPr/>
      <dgm:t>
        <a:bodyPr/>
        <a:lstStyle/>
        <a:p>
          <a:endParaRPr lang="en-US"/>
        </a:p>
      </dgm:t>
    </dgm:pt>
    <dgm:pt modelId="{F45C184E-0984-4AE7-8B05-92CBA24898D6}" type="sibTrans" cxnId="{7BDF2D71-CFB9-4C84-9AA6-FAB0744A6B82}">
      <dgm:prSet/>
      <dgm:spPr/>
      <dgm:t>
        <a:bodyPr/>
        <a:lstStyle/>
        <a:p>
          <a:endParaRPr lang="en-US"/>
        </a:p>
      </dgm:t>
    </dgm:pt>
    <dgm:pt modelId="{0A96431A-002E-406B-B9D3-AA9CB7800AEA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Interpretation of data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15A29B-86CB-4238-B3B0-4917EED53869}" type="parTrans" cxnId="{A294C3EE-4992-453B-A6FB-B8C70F7632ED}">
      <dgm:prSet/>
      <dgm:spPr/>
      <dgm:t>
        <a:bodyPr/>
        <a:lstStyle/>
        <a:p>
          <a:endParaRPr lang="en-US"/>
        </a:p>
      </dgm:t>
    </dgm:pt>
    <dgm:pt modelId="{D2730343-9141-4B9E-847A-A7391D2623A2}" type="sibTrans" cxnId="{A294C3EE-4992-453B-A6FB-B8C70F7632ED}">
      <dgm:prSet/>
      <dgm:spPr/>
      <dgm:t>
        <a:bodyPr/>
        <a:lstStyle/>
        <a:p>
          <a:endParaRPr lang="en-US"/>
        </a:p>
      </dgm:t>
    </dgm:pt>
    <dgm:pt modelId="{93A16815-3500-44BF-959A-8B1595D6E518}" type="pres">
      <dgm:prSet presAssocID="{6689322D-984A-4A32-831F-CF3E2E535956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5E5BD14-02BD-4E36-A5E3-1907BEB49916}" type="pres">
      <dgm:prSet presAssocID="{0A96431A-002E-406B-B9D3-AA9CB7800AEA}" presName="Accent4" presStyleCnt="0"/>
      <dgm:spPr/>
    </dgm:pt>
    <dgm:pt modelId="{834C9DED-59B5-424D-8A17-A763118F9405}" type="pres">
      <dgm:prSet presAssocID="{0A96431A-002E-406B-B9D3-AA9CB7800AEA}" presName="Accent" presStyleLbl="node1" presStyleIdx="0" presStyleCnt="4"/>
      <dgm:spPr/>
    </dgm:pt>
    <dgm:pt modelId="{8AE7BE5D-681B-41D5-A42C-60B0128369FF}" type="pres">
      <dgm:prSet presAssocID="{0A96431A-002E-406B-B9D3-AA9CB7800AEA}" presName="ParentBackground4" presStyleCnt="0"/>
      <dgm:spPr/>
    </dgm:pt>
    <dgm:pt modelId="{712AC584-9F11-469E-80BE-98C27067F436}" type="pres">
      <dgm:prSet presAssocID="{0A96431A-002E-406B-B9D3-AA9CB7800AEA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EED7FD90-954A-40DA-9E9E-183285FFA90F}" type="pres">
      <dgm:prSet presAssocID="{0A96431A-002E-406B-B9D3-AA9CB7800AEA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FBCFB-ED15-4CBC-8994-0BF37DCB7778}" type="pres">
      <dgm:prSet presAssocID="{CF9FE20E-B129-45A7-95F2-3117E25BE17F}" presName="Accent3" presStyleCnt="0"/>
      <dgm:spPr/>
    </dgm:pt>
    <dgm:pt modelId="{EB3BEE62-A131-46DB-A908-7241EDFBFC84}" type="pres">
      <dgm:prSet presAssocID="{CF9FE20E-B129-45A7-95F2-3117E25BE17F}" presName="Accent" presStyleLbl="node1" presStyleIdx="1" presStyleCnt="4"/>
      <dgm:spPr/>
    </dgm:pt>
    <dgm:pt modelId="{B174EEB4-0413-4C8A-9C98-338B99B7C9F8}" type="pres">
      <dgm:prSet presAssocID="{CF9FE20E-B129-45A7-95F2-3117E25BE17F}" presName="ParentBackground3" presStyleCnt="0"/>
      <dgm:spPr/>
    </dgm:pt>
    <dgm:pt modelId="{FA6BB917-A968-4604-AA76-784413BC30B4}" type="pres">
      <dgm:prSet presAssocID="{CF9FE20E-B129-45A7-95F2-3117E25BE17F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A6063B5F-EAEE-4464-AD11-12EC004F5613}" type="pres">
      <dgm:prSet presAssocID="{CF9FE20E-B129-45A7-95F2-3117E25BE17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3C035-58F7-48E7-BDE1-40924FEFE146}" type="pres">
      <dgm:prSet presAssocID="{972A2401-9568-4238-93A1-13C8D6ED6462}" presName="Accent2" presStyleCnt="0"/>
      <dgm:spPr/>
    </dgm:pt>
    <dgm:pt modelId="{EFAAA835-18B4-4370-A0A2-044CC79F82AC}" type="pres">
      <dgm:prSet presAssocID="{972A2401-9568-4238-93A1-13C8D6ED6462}" presName="Accent" presStyleLbl="node1" presStyleIdx="2" presStyleCnt="4"/>
      <dgm:spPr/>
    </dgm:pt>
    <dgm:pt modelId="{1046FE9E-D587-4110-8DD4-E0862156CFA6}" type="pres">
      <dgm:prSet presAssocID="{972A2401-9568-4238-93A1-13C8D6ED6462}" presName="ParentBackground2" presStyleCnt="0"/>
      <dgm:spPr/>
    </dgm:pt>
    <dgm:pt modelId="{4F1D3D2C-5C91-441E-925C-6199EB0DCF68}" type="pres">
      <dgm:prSet presAssocID="{972A2401-9568-4238-93A1-13C8D6ED6462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29727116-04CC-4018-9F8F-80A9A6F55F36}" type="pres">
      <dgm:prSet presAssocID="{972A2401-9568-4238-93A1-13C8D6ED646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7F162-40BD-4521-9528-A1365C5AB329}" type="pres">
      <dgm:prSet presAssocID="{C32278BE-C2E7-452A-8E69-24C6B571FE6C}" presName="Accent1" presStyleCnt="0"/>
      <dgm:spPr/>
    </dgm:pt>
    <dgm:pt modelId="{58C08A52-6949-402C-BAE9-9E300603EE66}" type="pres">
      <dgm:prSet presAssocID="{C32278BE-C2E7-452A-8E69-24C6B571FE6C}" presName="Accent" presStyleLbl="node1" presStyleIdx="3" presStyleCnt="4"/>
      <dgm:spPr/>
    </dgm:pt>
    <dgm:pt modelId="{7EF86A4B-D328-4B7A-B41A-2E2B13E850A8}" type="pres">
      <dgm:prSet presAssocID="{C32278BE-C2E7-452A-8E69-24C6B571FE6C}" presName="ParentBackground1" presStyleCnt="0"/>
      <dgm:spPr/>
    </dgm:pt>
    <dgm:pt modelId="{C99A0CFB-C046-403E-9C40-C5A3E8166CF4}" type="pres">
      <dgm:prSet presAssocID="{C32278BE-C2E7-452A-8E69-24C6B571FE6C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7C985185-46AE-4EF7-B168-028542E9C943}" type="pres">
      <dgm:prSet presAssocID="{C32278BE-C2E7-452A-8E69-24C6B571FE6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3598A4-718F-45D4-9431-4E06F93A14D1}" type="presOf" srcId="{0A96431A-002E-406B-B9D3-AA9CB7800AEA}" destId="{EED7FD90-954A-40DA-9E9E-183285FFA90F}" srcOrd="1" destOrd="0" presId="urn:microsoft.com/office/officeart/2011/layout/CircleProcess"/>
    <dgm:cxn modelId="{E83E8240-67DB-4D7D-9B78-A8E6C874939B}" type="presOf" srcId="{0A96431A-002E-406B-B9D3-AA9CB7800AEA}" destId="{712AC584-9F11-469E-80BE-98C27067F436}" srcOrd="0" destOrd="0" presId="urn:microsoft.com/office/officeart/2011/layout/CircleProcess"/>
    <dgm:cxn modelId="{A294C3EE-4992-453B-A6FB-B8C70F7632ED}" srcId="{6689322D-984A-4A32-831F-CF3E2E535956}" destId="{0A96431A-002E-406B-B9D3-AA9CB7800AEA}" srcOrd="3" destOrd="0" parTransId="{AB15A29B-86CB-4238-B3B0-4917EED53869}" sibTransId="{D2730343-9141-4B9E-847A-A7391D2623A2}"/>
    <dgm:cxn modelId="{93C4364B-EF61-413F-BFEE-DFCBC23DE11C}" type="presOf" srcId="{CF9FE20E-B129-45A7-95F2-3117E25BE17F}" destId="{A6063B5F-EAEE-4464-AD11-12EC004F5613}" srcOrd="1" destOrd="0" presId="urn:microsoft.com/office/officeart/2011/layout/CircleProcess"/>
    <dgm:cxn modelId="{3C973A03-3772-4230-8205-2E0F66583F11}" type="presOf" srcId="{972A2401-9568-4238-93A1-13C8D6ED6462}" destId="{29727116-04CC-4018-9F8F-80A9A6F55F36}" srcOrd="1" destOrd="0" presId="urn:microsoft.com/office/officeart/2011/layout/CircleProcess"/>
    <dgm:cxn modelId="{EC8AE75E-8F10-4B8D-A0C5-1D1ECF0901BD}" type="presOf" srcId="{972A2401-9568-4238-93A1-13C8D6ED6462}" destId="{4F1D3D2C-5C91-441E-925C-6199EB0DCF68}" srcOrd="0" destOrd="0" presId="urn:microsoft.com/office/officeart/2011/layout/CircleProcess"/>
    <dgm:cxn modelId="{7BDF2D71-CFB9-4C84-9AA6-FAB0744A6B82}" srcId="{6689322D-984A-4A32-831F-CF3E2E535956}" destId="{CF9FE20E-B129-45A7-95F2-3117E25BE17F}" srcOrd="2" destOrd="0" parTransId="{8542B0D7-AACA-4325-BC5B-257C58B79D3F}" sibTransId="{F45C184E-0984-4AE7-8B05-92CBA24898D6}"/>
    <dgm:cxn modelId="{00034917-2033-4C16-8794-D60D3F339E51}" srcId="{6689322D-984A-4A32-831F-CF3E2E535956}" destId="{972A2401-9568-4238-93A1-13C8D6ED6462}" srcOrd="1" destOrd="0" parTransId="{4E31BD21-6EA7-47A3-83DD-FCDAB28BF802}" sibTransId="{A93A0FC8-3F87-47DA-A34C-AC5B228A117B}"/>
    <dgm:cxn modelId="{86320D0D-8CF7-4365-979A-295EE70994DC}" type="presOf" srcId="{C32278BE-C2E7-452A-8E69-24C6B571FE6C}" destId="{7C985185-46AE-4EF7-B168-028542E9C943}" srcOrd="1" destOrd="0" presId="urn:microsoft.com/office/officeart/2011/layout/CircleProcess"/>
    <dgm:cxn modelId="{033AD0F1-C0CF-4F36-8CB8-2B99796C124D}" type="presOf" srcId="{CF9FE20E-B129-45A7-95F2-3117E25BE17F}" destId="{FA6BB917-A968-4604-AA76-784413BC30B4}" srcOrd="0" destOrd="0" presId="urn:microsoft.com/office/officeart/2011/layout/CircleProcess"/>
    <dgm:cxn modelId="{3AEB9BD4-8E04-4310-A6C1-BFCE5CD53882}" type="presOf" srcId="{C32278BE-C2E7-452A-8E69-24C6B571FE6C}" destId="{C99A0CFB-C046-403E-9C40-C5A3E8166CF4}" srcOrd="0" destOrd="0" presId="urn:microsoft.com/office/officeart/2011/layout/CircleProcess"/>
    <dgm:cxn modelId="{E94446B0-901D-4D8E-9A7D-855960EF4351}" type="presOf" srcId="{6689322D-984A-4A32-831F-CF3E2E535956}" destId="{93A16815-3500-44BF-959A-8B1595D6E518}" srcOrd="0" destOrd="0" presId="urn:microsoft.com/office/officeart/2011/layout/CircleProcess"/>
    <dgm:cxn modelId="{A91D48A8-AC20-445A-B2A8-481507200DE7}" srcId="{6689322D-984A-4A32-831F-CF3E2E535956}" destId="{C32278BE-C2E7-452A-8E69-24C6B571FE6C}" srcOrd="0" destOrd="0" parTransId="{705AD4EE-2D51-4010-A9EB-B44764242D9B}" sibTransId="{3ACD8DB0-2274-42DC-ACDD-3E0059D37BDE}"/>
    <dgm:cxn modelId="{F21339E5-A7DD-4EC9-A952-EA06FB2024E1}" type="presParOf" srcId="{93A16815-3500-44BF-959A-8B1595D6E518}" destId="{35E5BD14-02BD-4E36-A5E3-1907BEB49916}" srcOrd="0" destOrd="0" presId="urn:microsoft.com/office/officeart/2011/layout/CircleProcess"/>
    <dgm:cxn modelId="{38C3A15F-EC71-4B3B-9AD0-4D0F94820F3F}" type="presParOf" srcId="{35E5BD14-02BD-4E36-A5E3-1907BEB49916}" destId="{834C9DED-59B5-424D-8A17-A763118F9405}" srcOrd="0" destOrd="0" presId="urn:microsoft.com/office/officeart/2011/layout/CircleProcess"/>
    <dgm:cxn modelId="{B4EAA7A1-0638-40C6-9934-C3D55795DE67}" type="presParOf" srcId="{93A16815-3500-44BF-959A-8B1595D6E518}" destId="{8AE7BE5D-681B-41D5-A42C-60B0128369FF}" srcOrd="1" destOrd="0" presId="urn:microsoft.com/office/officeart/2011/layout/CircleProcess"/>
    <dgm:cxn modelId="{D4D7791A-435A-4B53-B01C-0F33356B992C}" type="presParOf" srcId="{8AE7BE5D-681B-41D5-A42C-60B0128369FF}" destId="{712AC584-9F11-469E-80BE-98C27067F436}" srcOrd="0" destOrd="0" presId="urn:microsoft.com/office/officeart/2011/layout/CircleProcess"/>
    <dgm:cxn modelId="{863BA215-A9DC-47D7-AEC0-CB8CAB2E81B7}" type="presParOf" srcId="{93A16815-3500-44BF-959A-8B1595D6E518}" destId="{EED7FD90-954A-40DA-9E9E-183285FFA90F}" srcOrd="2" destOrd="0" presId="urn:microsoft.com/office/officeart/2011/layout/CircleProcess"/>
    <dgm:cxn modelId="{9547E23F-A103-4A2D-95CA-054739E5AA77}" type="presParOf" srcId="{93A16815-3500-44BF-959A-8B1595D6E518}" destId="{A83FBCFB-ED15-4CBC-8994-0BF37DCB7778}" srcOrd="3" destOrd="0" presId="urn:microsoft.com/office/officeart/2011/layout/CircleProcess"/>
    <dgm:cxn modelId="{C1DBAF27-E237-48B9-B9B4-7C55ED08A42B}" type="presParOf" srcId="{A83FBCFB-ED15-4CBC-8994-0BF37DCB7778}" destId="{EB3BEE62-A131-46DB-A908-7241EDFBFC84}" srcOrd="0" destOrd="0" presId="urn:microsoft.com/office/officeart/2011/layout/CircleProcess"/>
    <dgm:cxn modelId="{61D78DC0-5488-4ECF-9A69-9A524192663F}" type="presParOf" srcId="{93A16815-3500-44BF-959A-8B1595D6E518}" destId="{B174EEB4-0413-4C8A-9C98-338B99B7C9F8}" srcOrd="4" destOrd="0" presId="urn:microsoft.com/office/officeart/2011/layout/CircleProcess"/>
    <dgm:cxn modelId="{08863352-9867-4B2E-B470-B4485CF67D14}" type="presParOf" srcId="{B174EEB4-0413-4C8A-9C98-338B99B7C9F8}" destId="{FA6BB917-A968-4604-AA76-784413BC30B4}" srcOrd="0" destOrd="0" presId="urn:microsoft.com/office/officeart/2011/layout/CircleProcess"/>
    <dgm:cxn modelId="{0AB9D483-0EBF-4107-B01E-72A713D23640}" type="presParOf" srcId="{93A16815-3500-44BF-959A-8B1595D6E518}" destId="{A6063B5F-EAEE-4464-AD11-12EC004F5613}" srcOrd="5" destOrd="0" presId="urn:microsoft.com/office/officeart/2011/layout/CircleProcess"/>
    <dgm:cxn modelId="{0A84B34F-EDFD-427F-BDEE-B537B5F76C9C}" type="presParOf" srcId="{93A16815-3500-44BF-959A-8B1595D6E518}" destId="{9773C035-58F7-48E7-BDE1-40924FEFE146}" srcOrd="6" destOrd="0" presId="urn:microsoft.com/office/officeart/2011/layout/CircleProcess"/>
    <dgm:cxn modelId="{E1926198-F1D0-4A21-BD32-7578D41656F2}" type="presParOf" srcId="{9773C035-58F7-48E7-BDE1-40924FEFE146}" destId="{EFAAA835-18B4-4370-A0A2-044CC79F82AC}" srcOrd="0" destOrd="0" presId="urn:microsoft.com/office/officeart/2011/layout/CircleProcess"/>
    <dgm:cxn modelId="{08FD1991-E981-4DA3-BD8E-7E8760F4ADFB}" type="presParOf" srcId="{93A16815-3500-44BF-959A-8B1595D6E518}" destId="{1046FE9E-D587-4110-8DD4-E0862156CFA6}" srcOrd="7" destOrd="0" presId="urn:microsoft.com/office/officeart/2011/layout/CircleProcess"/>
    <dgm:cxn modelId="{34ED814A-04D7-4123-9FE6-59E392F96AB9}" type="presParOf" srcId="{1046FE9E-D587-4110-8DD4-E0862156CFA6}" destId="{4F1D3D2C-5C91-441E-925C-6199EB0DCF68}" srcOrd="0" destOrd="0" presId="urn:microsoft.com/office/officeart/2011/layout/CircleProcess"/>
    <dgm:cxn modelId="{4A0BEE19-E333-41FD-897D-B9D037BB7392}" type="presParOf" srcId="{93A16815-3500-44BF-959A-8B1595D6E518}" destId="{29727116-04CC-4018-9F8F-80A9A6F55F36}" srcOrd="8" destOrd="0" presId="urn:microsoft.com/office/officeart/2011/layout/CircleProcess"/>
    <dgm:cxn modelId="{C588D62A-346D-4658-A02B-010D58DB9E20}" type="presParOf" srcId="{93A16815-3500-44BF-959A-8B1595D6E518}" destId="{8207F162-40BD-4521-9528-A1365C5AB329}" srcOrd="9" destOrd="0" presId="urn:microsoft.com/office/officeart/2011/layout/CircleProcess"/>
    <dgm:cxn modelId="{72AB7E9B-FD15-4A0E-B17C-330B4650319B}" type="presParOf" srcId="{8207F162-40BD-4521-9528-A1365C5AB329}" destId="{58C08A52-6949-402C-BAE9-9E300603EE66}" srcOrd="0" destOrd="0" presId="urn:microsoft.com/office/officeart/2011/layout/CircleProcess"/>
    <dgm:cxn modelId="{001BE0FD-BE95-46FA-BF34-73188D2A9CBF}" type="presParOf" srcId="{93A16815-3500-44BF-959A-8B1595D6E518}" destId="{7EF86A4B-D328-4B7A-B41A-2E2B13E850A8}" srcOrd="10" destOrd="0" presId="urn:microsoft.com/office/officeart/2011/layout/CircleProcess"/>
    <dgm:cxn modelId="{90561326-51E3-4BD3-AD40-0061496A2105}" type="presParOf" srcId="{7EF86A4B-D328-4B7A-B41A-2E2B13E850A8}" destId="{C99A0CFB-C046-403E-9C40-C5A3E8166CF4}" srcOrd="0" destOrd="0" presId="urn:microsoft.com/office/officeart/2011/layout/CircleProcess"/>
    <dgm:cxn modelId="{F90FE39E-509C-469D-9420-7E817DFB87B0}" type="presParOf" srcId="{93A16815-3500-44BF-959A-8B1595D6E518}" destId="{7C985185-46AE-4EF7-B168-028542E9C943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C9DED-59B5-424D-8A17-A763118F9405}">
      <dsp:nvSpPr>
        <dsp:cNvPr id="0" name=""/>
        <dsp:cNvSpPr/>
      </dsp:nvSpPr>
      <dsp:spPr>
        <a:xfrm>
          <a:off x="8234210" y="905204"/>
          <a:ext cx="2398185" cy="23983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2AC584-9F11-469E-80BE-98C27067F436}">
      <dsp:nvSpPr>
        <dsp:cNvPr id="0" name=""/>
        <dsp:cNvSpPr/>
      </dsp:nvSpPr>
      <dsp:spPr>
        <a:xfrm>
          <a:off x="8314424" y="985162"/>
          <a:ext cx="2238786" cy="223839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Interpretation of data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34250" y="1304992"/>
        <a:ext cx="1599133" cy="1598732"/>
      </dsp:txXfrm>
    </dsp:sp>
    <dsp:sp modelId="{EB3BEE62-A131-46DB-A908-7241EDFBFC84}">
      <dsp:nvSpPr>
        <dsp:cNvPr id="0" name=""/>
        <dsp:cNvSpPr/>
      </dsp:nvSpPr>
      <dsp:spPr>
        <a:xfrm rot="2700000">
          <a:off x="5745507" y="905036"/>
          <a:ext cx="2398224" cy="239822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BB917-A968-4604-AA76-784413BC30B4}">
      <dsp:nvSpPr>
        <dsp:cNvPr id="0" name=""/>
        <dsp:cNvSpPr/>
      </dsp:nvSpPr>
      <dsp:spPr>
        <a:xfrm>
          <a:off x="5836024" y="985162"/>
          <a:ext cx="2238786" cy="223839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Statistical analysis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55851" y="1304992"/>
        <a:ext cx="1599133" cy="1598732"/>
      </dsp:txXfrm>
    </dsp:sp>
    <dsp:sp modelId="{EFAAA835-18B4-4370-A0A2-044CC79F82AC}">
      <dsp:nvSpPr>
        <dsp:cNvPr id="0" name=""/>
        <dsp:cNvSpPr/>
      </dsp:nvSpPr>
      <dsp:spPr>
        <a:xfrm rot="2700000">
          <a:off x="3277391" y="905036"/>
          <a:ext cx="2398224" cy="239822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D3D2C-5C91-441E-925C-6199EB0DCF68}">
      <dsp:nvSpPr>
        <dsp:cNvPr id="0" name=""/>
        <dsp:cNvSpPr/>
      </dsp:nvSpPr>
      <dsp:spPr>
        <a:xfrm>
          <a:off x="3357625" y="985162"/>
          <a:ext cx="2238786" cy="223839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Recording and organizing the data	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77451" y="1304992"/>
        <a:ext cx="1599133" cy="1598732"/>
      </dsp:txXfrm>
    </dsp:sp>
    <dsp:sp modelId="{58C08A52-6949-402C-BAE9-9E300603EE66}">
      <dsp:nvSpPr>
        <dsp:cNvPr id="0" name=""/>
        <dsp:cNvSpPr/>
      </dsp:nvSpPr>
      <dsp:spPr>
        <a:xfrm rot="2700000">
          <a:off x="798992" y="905036"/>
          <a:ext cx="2398224" cy="239822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9A0CFB-C046-403E-9C40-C5A3E8166CF4}">
      <dsp:nvSpPr>
        <dsp:cNvPr id="0" name=""/>
        <dsp:cNvSpPr/>
      </dsp:nvSpPr>
      <dsp:spPr>
        <a:xfrm>
          <a:off x="879225" y="985162"/>
          <a:ext cx="2238786" cy="223839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Accumulation of data	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99052" y="1304992"/>
        <a:ext cx="1599133" cy="1598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C295D-BBC0-441A-9234-D3CD980E1713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246B8-AE86-4EEC-95B4-333D2EF61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38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4F7749-B904-4701-A326-1E3B8DDE245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 few will do research but all of us are going to read original research—after all, you are scholars.</a:t>
            </a:r>
          </a:p>
        </p:txBody>
      </p:sp>
    </p:spTree>
    <p:extLst>
      <p:ext uri="{BB962C8B-B14F-4D97-AF65-F5344CB8AC3E}">
        <p14:creationId xmlns:p14="http://schemas.microsoft.com/office/powerpoint/2010/main" val="1951009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442894-964F-4C35-B22E-760D4087190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Chi Formula for 1 way ANOVA.</a:t>
            </a:r>
          </a:p>
        </p:txBody>
      </p:sp>
    </p:spTree>
    <p:extLst>
      <p:ext uri="{BB962C8B-B14F-4D97-AF65-F5344CB8AC3E}">
        <p14:creationId xmlns:p14="http://schemas.microsoft.com/office/powerpoint/2010/main" val="3353243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38F840-172D-4040-A770-DB7A78BB148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Try to name all of the comparisons before the project.</a:t>
            </a:r>
          </a:p>
        </p:txBody>
      </p:sp>
    </p:spTree>
    <p:extLst>
      <p:ext uri="{BB962C8B-B14F-4D97-AF65-F5344CB8AC3E}">
        <p14:creationId xmlns:p14="http://schemas.microsoft.com/office/powerpoint/2010/main" val="1388321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E7926F-73D8-40D3-A08D-70FABE74161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Interval, time (o’clock), and ratio variables not discussed in this presentation.  Nominal can be dichotomous.  Age is an example how a continuous variable can be made into a nominal variable.</a:t>
            </a:r>
          </a:p>
        </p:txBody>
      </p:sp>
    </p:spTree>
    <p:extLst>
      <p:ext uri="{BB962C8B-B14F-4D97-AF65-F5344CB8AC3E}">
        <p14:creationId xmlns:p14="http://schemas.microsoft.com/office/powerpoint/2010/main" val="4136379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349876-CEB9-4CC4-9AF3-FB25801422F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6742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C3D7E-629D-4FBB-ADFD-1C65FC48F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2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Mathematic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4059415"/>
            <a:ext cx="8767860" cy="2479408"/>
          </a:xfrm>
        </p:spPr>
        <p:txBody>
          <a:bodyPr>
            <a:norm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Robert P. Kauffman, MD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Department 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Obstetrics &amp; Gynecology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Texas Tech University 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HSC School 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Medicine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Amarillo, Texas  USA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09980" y="702762"/>
            <a:ext cx="9966960" cy="2926080"/>
          </a:xfrm>
        </p:spPr>
        <p:txBody>
          <a:bodyPr anchor="ctr" anchorCtr="1"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Research basics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Database  design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7" b="98778" l="667" r="98800">
                        <a14:foregroundMark x1="12733" y1="58000" x2="12733" y2="58000"/>
                        <a14:foregroundMark x1="24333" y1="53333" x2="24333" y2="53333"/>
                        <a14:foregroundMark x1="33133" y1="56667" x2="33133" y2="56667"/>
                        <a14:foregroundMark x1="65200" y1="47333" x2="65200" y2="47333"/>
                        <a14:foregroundMark x1="78000" y1="52000" x2="78000" y2="52000"/>
                        <a14:foregroundMark x1="84400" y1="58000" x2="84400" y2="5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390" y="5891587"/>
            <a:ext cx="1392973" cy="83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27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34837" y="381000"/>
            <a:ext cx="1024818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Statistics no longer means working with complex formulae…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255807" y="5029200"/>
            <a:ext cx="944161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…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researcher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be familiar with the language, logic, and limitations of statistics and statistical software</a:t>
            </a:r>
            <a:r>
              <a:rPr lang="en-US" sz="3200" dirty="0">
                <a:latin typeface="Book Antiqua" pitchFamily="18" charset="0"/>
              </a:rPr>
              <a:t>!</a:t>
            </a:r>
          </a:p>
        </p:txBody>
      </p:sp>
      <p:pic>
        <p:nvPicPr>
          <p:cNvPr id="26627" name="Picture 21" descr="Eq-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57400"/>
            <a:ext cx="2990850" cy="2362200"/>
          </a:xfrm>
          <a:prstGeom prst="rect">
            <a:avLst/>
          </a:prstGeom>
          <a:solidFill>
            <a:srgbClr val="009999"/>
          </a:solidFill>
          <a:ln w="57150">
            <a:solidFill>
              <a:srgbClr val="3366CC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57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600" y="2769080"/>
            <a:ext cx="9872871" cy="315295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questions that I am asking relevant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data a fair representation of what I wish to measure?</a:t>
            </a:r>
          </a:p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comparisons do I want to make?</a:t>
            </a:r>
          </a:p>
          <a:p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with the Statistician</a:t>
            </a:r>
            <a:b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to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Yourself</a:t>
            </a:r>
            <a:endParaRPr lang="en-US" sz="32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77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37" y="1684336"/>
            <a:ext cx="10320746" cy="4525963"/>
          </a:xfrm>
        </p:spPr>
        <p:txBody>
          <a:bodyPr>
            <a:noAutofit/>
          </a:bodyPr>
          <a:lstStyle/>
          <a:p>
            <a:pPr indent="0" eaLnBrk="1" hangingPunct="1">
              <a:lnSpc>
                <a:spcPct val="100000"/>
              </a:lnSpc>
              <a:spcAft>
                <a:spcPts val="30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your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hypothesis?</a:t>
            </a:r>
          </a:p>
          <a:p>
            <a:pPr indent="0" eaLnBrk="1" hangingPunct="1">
              <a:lnSpc>
                <a:spcPct val="100000"/>
              </a:lnSpc>
              <a:spcAft>
                <a:spcPts val="30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comparisons/analyses do you want?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Type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data </a:t>
            </a:r>
          </a:p>
          <a:p>
            <a:pPr lvl="4" indent="0">
              <a:lnSpc>
                <a:spcPct val="100000"/>
              </a:lnSpc>
              <a:spcAft>
                <a:spcPts val="30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</a:p>
          <a:p>
            <a:pPr lvl="4" indent="0">
              <a:lnSpc>
                <a:spcPct val="100000"/>
              </a:lnSpc>
              <a:spcAft>
                <a:spcPts val="30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Ordinal</a:t>
            </a:r>
          </a:p>
          <a:p>
            <a:pPr lvl="4" indent="0">
              <a:lnSpc>
                <a:spcPct val="100000"/>
              </a:lnSpc>
              <a:spcAft>
                <a:spcPts val="30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Categorical</a:t>
            </a:r>
          </a:p>
          <a:p>
            <a:pPr indent="0" eaLnBrk="1" hangingPunct="1">
              <a:lnSpc>
                <a:spcPct val="100000"/>
              </a:lnSpc>
              <a:spcAft>
                <a:spcPts val="30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Define the groups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(independent variables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  <a:p>
            <a:pPr indent="0">
              <a:lnSpc>
                <a:spcPct val="100000"/>
              </a:lnSpc>
              <a:spcAft>
                <a:spcPts val="30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Define the dependent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eaLnBrk="1" hangingPunct="1">
              <a:lnSpc>
                <a:spcPct val="100000"/>
              </a:lnSpc>
              <a:spcAft>
                <a:spcPts val="30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 dependent (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paired), independent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(unpaired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or serial?</a:t>
            </a:r>
          </a:p>
          <a:p>
            <a:pPr indent="0" eaLnBrk="1" hangingPunct="1">
              <a:lnSpc>
                <a:spcPct val="100000"/>
              </a:lnSpc>
              <a:spcAft>
                <a:spcPts val="30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tables/figures do you want?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eaLnBrk="1" hangingPunct="1">
              <a:lnSpc>
                <a:spcPct val="100000"/>
              </a:lnSpc>
              <a:spcAft>
                <a:spcPts val="30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Many more…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539" name="Picture 5" descr="TH-Beware%20Dec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80537" y="2501105"/>
            <a:ext cx="21177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8610600" y="6477000"/>
            <a:ext cx="2057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>
              <a:latin typeface="Arial" charset="0"/>
            </a:endParaRPr>
          </a:p>
        </p:txBody>
      </p:sp>
      <p:sp>
        <p:nvSpPr>
          <p:cNvPr id="65541" name="Rectangle 9"/>
          <p:cNvSpPr>
            <a:spLocks noChangeArrowheads="1"/>
          </p:cNvSpPr>
          <p:nvPr/>
        </p:nvSpPr>
        <p:spPr bwMode="auto">
          <a:xfrm>
            <a:off x="9448799" y="3627437"/>
            <a:ext cx="1981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latin typeface="Arial Narrow" pitchFamily="34" charset="0"/>
              </a:rPr>
              <a:t>POST HOC ANALYSIS!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600" y="497125"/>
            <a:ext cx="9875520" cy="135636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What the Statistician Wants to Know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1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928"/>
          <a:stretch/>
        </p:blipFill>
        <p:spPr>
          <a:xfrm>
            <a:off x="3522617" y="323539"/>
            <a:ext cx="7667897" cy="61255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217" y="635000"/>
            <a:ext cx="2984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and organizing data→→→ </a:t>
            </a:r>
          </a:p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Excel spreadsheet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7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928"/>
          <a:stretch/>
        </p:blipFill>
        <p:spPr>
          <a:xfrm>
            <a:off x="3522617" y="323539"/>
            <a:ext cx="7667897" cy="61255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0884" y="831777"/>
            <a:ext cx="2984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and organizing data→→→ </a:t>
            </a:r>
          </a:p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Excel spreadsheet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1905000" y="3017172"/>
            <a:ext cx="387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Individual patients or events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32614" y="1479033"/>
            <a:ext cx="605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Discreet data obtained from  each patient or event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6100" y="3937000"/>
            <a:ext cx="2641600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 #1:  Talk to your statistician first about arrangement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6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143"/>
          <a:stretch/>
        </p:blipFill>
        <p:spPr>
          <a:xfrm>
            <a:off x="2090057" y="352203"/>
            <a:ext cx="7667897" cy="615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14406"/>
              </p:ext>
            </p:extLst>
          </p:nvPr>
        </p:nvGraphicFramePr>
        <p:xfrm>
          <a:off x="1498600" y="1181100"/>
          <a:ext cx="9144000" cy="4557716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747713"/>
                <a:gridCol w="998537"/>
                <a:gridCol w="914400"/>
                <a:gridCol w="996950"/>
                <a:gridCol w="831850"/>
                <a:gridCol w="914400"/>
                <a:gridCol w="914400"/>
                <a:gridCol w="1017588"/>
                <a:gridCol w="912812"/>
                <a:gridCol w="895350"/>
              </a:tblGrid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Subject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Exposure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Race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Depression Score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Depression Rank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BMI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HOMA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Adiponectin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Leptin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TNF-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α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58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White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29.6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36.5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Hisp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36.1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63.9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White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26.5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52.2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42.3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Black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41.0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3.62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15.9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85.2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White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26.4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44.4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Asian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28.9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63.2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74.5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Hisp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36.4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6.10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8.8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102.0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Hisp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28.9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65.0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Black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4.20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44.0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47.5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48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65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869816"/>
              </p:ext>
            </p:extLst>
          </p:nvPr>
        </p:nvGraphicFramePr>
        <p:xfrm>
          <a:off x="2857500" y="609600"/>
          <a:ext cx="8305800" cy="5562600"/>
        </p:xfrm>
        <a:graphic>
          <a:graphicData uri="http://schemas.openxmlformats.org/drawingml/2006/table">
            <a:tbl>
              <a:tblPr/>
              <a:tblGrid>
                <a:gridCol w="3657600"/>
                <a:gridCol w="4648200"/>
              </a:tblGrid>
              <a:tr h="1248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Variable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Type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Examples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0000"/>
                    </a:solidFill>
                  </a:tcPr>
                </a:tc>
              </a:tr>
              <a:tr h="1438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Nominal, Categorical, and Binomial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Treatment Group (Drug A, Drug B, Control)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Age Group (10-19, 20-29, 30-39,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etc.)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Yes/No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</a:tr>
              <a:tr h="1248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Ordinal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st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, 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nd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, 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rd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, 4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th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,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etc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.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</a:tr>
              <a:tr h="1628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Continuous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Serum cholesterol (mg/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dL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Body mass index (kg/m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Time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Age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58800" y="1473200"/>
            <a:ext cx="172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the variables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15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019" name="Group 2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861110"/>
              </p:ext>
            </p:extLst>
          </p:nvPr>
        </p:nvGraphicFramePr>
        <p:xfrm>
          <a:off x="1574800" y="990600"/>
          <a:ext cx="9144000" cy="5105404"/>
        </p:xfrm>
        <a:graphic>
          <a:graphicData uri="http://schemas.openxmlformats.org/drawingml/2006/table">
            <a:tbl>
              <a:tblPr/>
              <a:tblGrid>
                <a:gridCol w="747713"/>
                <a:gridCol w="998537"/>
                <a:gridCol w="914400"/>
                <a:gridCol w="996950"/>
                <a:gridCol w="831850"/>
                <a:gridCol w="914400"/>
                <a:gridCol w="914400"/>
                <a:gridCol w="1017588"/>
                <a:gridCol w="912812"/>
                <a:gridCol w="895350"/>
              </a:tblGrid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Subject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Exposure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Race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Depression Score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Depression Rank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BMI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HOMA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Adiponectin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Leptin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TNF-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α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58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White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29.6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36.5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Hisp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36.1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63.9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White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26.5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52.2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42.3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Black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41.0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3.62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15.9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85.2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White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26.4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44.4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Asian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28.9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63.2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74.5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Hisp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36.4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6.10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8.8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102.0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Hisp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28.9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65.0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Black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4.20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44.0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47.5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Categorical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(Binomial)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Categorical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(Nominal)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Continuous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Ordinal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Continuous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Continuous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Continuous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Continuous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Continuous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72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609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288958"/>
              </p:ext>
            </p:extLst>
          </p:nvPr>
        </p:nvGraphicFramePr>
        <p:xfrm>
          <a:off x="2908300" y="838200"/>
          <a:ext cx="8763000" cy="5285232"/>
        </p:xfrm>
        <a:graphic>
          <a:graphicData uri="http://schemas.openxmlformats.org/drawingml/2006/table">
            <a:tbl>
              <a:tblPr/>
              <a:tblGrid>
                <a:gridCol w="1752600"/>
                <a:gridCol w="1752600"/>
                <a:gridCol w="1752600"/>
                <a:gridCol w="1752600"/>
                <a:gridCol w="1752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8E43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Goal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8E43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Continuous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8E43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(Parametric)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8E43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Continuous (Non-Parametric) or Ordinal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8E43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Nominal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8E43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Survival Time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58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Describe 1 group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Mean and SE or SD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Median and CI*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Proportion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Kaplin-Meier Survival Curve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Compare 1 group to a hypothetical value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One-sample t-test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Wilcoxon test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Chi-square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(2∙2)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Compare 2 unpaired groups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Unpaired t-test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Mann-Whitney test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Fisher’s test or Chi-square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Log-rank test or Mantel-Haenszel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Compare 2 paired groups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Paired t-test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Wilcoxon test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McNemar’s test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Conditional Proportion Hazard Regression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Compare 3 or more unmatched groups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1-way ANOVA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Kruskal-Wallis test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Chi-square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(m∙n)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Cox Proportional Hazard Regression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Compare 3 or more matched groups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Repeated measures ANOVA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Friedman test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Cochrane Q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Conditional Proportion Hazard Regression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</a:tr>
            </a:tbl>
          </a:graphicData>
        </a:graphic>
      </p:graphicFrame>
      <p:sp>
        <p:nvSpPr>
          <p:cNvPr id="151604" name="Text Box 52"/>
          <p:cNvSpPr txBox="1">
            <a:spLocks noChangeArrowheads="1"/>
          </p:cNvSpPr>
          <p:nvPr/>
        </p:nvSpPr>
        <p:spPr bwMode="auto">
          <a:xfrm>
            <a:off x="7785100" y="62357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>
                <a:latin typeface="Arial Narrow" pitchFamily="34" charset="0"/>
              </a:rPr>
              <a:t>* May also use interval (interquartile) ranges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463" y="1008743"/>
            <a:ext cx="21463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do not necessarily need to know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it goes in the manuscript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9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ChangeArrowheads="1"/>
          </p:cNvSpPr>
          <p:nvPr/>
        </p:nvSpPr>
        <p:spPr bwMode="auto">
          <a:xfrm>
            <a:off x="783771" y="1507671"/>
            <a:ext cx="10482943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i="1" dirty="0">
                <a:solidFill>
                  <a:schemeClr val="bg2">
                    <a:lumMod val="50000"/>
                  </a:schemeClr>
                </a:solidFill>
              </a:rPr>
              <a:t>“Not everything that can be counted counts, and not everything that counts can be counted.”  </a:t>
            </a:r>
            <a:endParaRPr lang="en-US" sz="40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4400" dirty="0" smtClean="0"/>
              <a:t> </a:t>
            </a:r>
            <a:r>
              <a:rPr lang="en-US" sz="2400" dirty="0"/>
              <a:t>Einstein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8" y="3607951"/>
            <a:ext cx="3523570" cy="264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615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056840"/>
              </p:ext>
            </p:extLst>
          </p:nvPr>
        </p:nvGraphicFramePr>
        <p:xfrm>
          <a:off x="2590800" y="1612900"/>
          <a:ext cx="8763000" cy="4041648"/>
        </p:xfrm>
        <a:graphic>
          <a:graphicData uri="http://schemas.openxmlformats.org/drawingml/2006/table">
            <a:tbl>
              <a:tblPr/>
              <a:tblGrid>
                <a:gridCol w="1752600"/>
                <a:gridCol w="1752600"/>
                <a:gridCol w="1752600"/>
                <a:gridCol w="1752600"/>
                <a:gridCol w="1752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8E43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Goal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8E43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Continuous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8E43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(Parametric)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8E43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Continuous (Non-Parametric) or Ordinal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8E43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Nominal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8E43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Survival Time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58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Quantify Association Between 2 Variables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Pearson’s correlation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Spearman’s correlation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Contingency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co-efficients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Predict value from another measured variable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Simple linear regression or Non-linear regression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Non-parametric regression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Simple logistic regression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Cox Proportional Hazard Regression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Predict value from several measured or binomial variables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Multiple linear regression or Multiple non-linear regression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Multiple logistic regression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Cox Proportional Hazard Regression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0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183" y="322217"/>
            <a:ext cx="9875520" cy="1356360"/>
          </a:xfrm>
        </p:spPr>
        <p:txBody>
          <a:bodyPr/>
          <a:lstStyle/>
          <a:p>
            <a:pPr algn="ctr"/>
            <a:r>
              <a:rPr lang="en-US" dirty="0" smtClean="0"/>
              <a:t>Statistician Report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6478" t="21569" r="7071" b="22152"/>
          <a:stretch/>
        </p:blipFill>
        <p:spPr>
          <a:xfrm>
            <a:off x="2041070" y="1454613"/>
            <a:ext cx="8008835" cy="494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5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0417" t="19010" r="10729" b="25000"/>
          <a:stretch/>
        </p:blipFill>
        <p:spPr>
          <a:xfrm>
            <a:off x="6351814" y="2170793"/>
            <a:ext cx="5429955" cy="42145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0000" t="21614" r="11979" b="28385"/>
          <a:stretch/>
        </p:blipFill>
        <p:spPr>
          <a:xfrm>
            <a:off x="480785" y="372846"/>
            <a:ext cx="5677297" cy="40521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24825" y="5274129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 Conclusions in Report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9792" t="17448" r="11250" b="32292"/>
          <a:stretch/>
        </p:blipFill>
        <p:spPr>
          <a:xfrm>
            <a:off x="2738345" y="1068641"/>
            <a:ext cx="7259596" cy="5039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557" y="457200"/>
            <a:ext cx="24257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Worksheet</a:t>
            </a:r>
          </a:p>
          <a:p>
            <a:r>
              <a:rPr lang="en-US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Square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5845628" y="5306786"/>
            <a:ext cx="702129" cy="2122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1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583" t="15625" r="12917" b="19792"/>
          <a:stretch/>
        </p:blipFill>
        <p:spPr>
          <a:xfrm>
            <a:off x="292099" y="228600"/>
            <a:ext cx="4218039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6563" t="21875" r="11667" b="21094"/>
          <a:stretch/>
        </p:blipFill>
        <p:spPr>
          <a:xfrm>
            <a:off x="571499" y="3581400"/>
            <a:ext cx="4156495" cy="298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7708" t="32031" r="16875" b="16667"/>
          <a:stretch/>
        </p:blipFill>
        <p:spPr>
          <a:xfrm>
            <a:off x="6108700" y="1765300"/>
            <a:ext cx="5442562" cy="439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714" y="5611586"/>
            <a:ext cx="49657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of covariance (ANCOVA)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66300" y="359229"/>
            <a:ext cx="24257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Worksheet</a:t>
            </a:r>
          </a:p>
          <a:p>
            <a:r>
              <a:rPr lang="en-US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ANCOVA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51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652" t="35938" r="12198" b="20665"/>
          <a:stretch/>
        </p:blipFill>
        <p:spPr>
          <a:xfrm>
            <a:off x="317499" y="2467264"/>
            <a:ext cx="7162801" cy="41240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40231" y="5664818"/>
            <a:ext cx="311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2-way Mixed Model ANOVA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0730" t="35417" r="12812" b="22917"/>
          <a:stretch/>
        </p:blipFill>
        <p:spPr>
          <a:xfrm>
            <a:off x="6373177" y="406400"/>
            <a:ext cx="5524183" cy="347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4958" y="469900"/>
            <a:ext cx="24257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Worksheet</a:t>
            </a:r>
          </a:p>
          <a:p>
            <a:r>
              <a:rPr lang="en-US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15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Concluding Thought</a:t>
            </a:r>
            <a:b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Way to think about Distribution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810" y="2510075"/>
            <a:ext cx="8851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600" i="1" dirty="0"/>
              <a:t>Think about how stupid the average person is; now realize half of them are dumber than that.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8203837" y="3750004"/>
            <a:ext cx="312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dirty="0"/>
              <a:t>George Carlin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099" y="4312705"/>
            <a:ext cx="2742406" cy="2193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56" y="4531519"/>
            <a:ext cx="3129643" cy="175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4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 I Do with my Data?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25465219"/>
              </p:ext>
            </p:extLst>
          </p:nvPr>
        </p:nvGraphicFramePr>
        <p:xfrm>
          <a:off x="613410" y="1965960"/>
          <a:ext cx="10934700" cy="4208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091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135" y="2172994"/>
            <a:ext cx="10347385" cy="4038600"/>
          </a:xfrm>
        </p:spPr>
        <p:txBody>
          <a:bodyPr/>
          <a:lstStyle/>
          <a:p>
            <a:r>
              <a:rPr lang="en-US" sz="4000" dirty="0" smtClean="0"/>
              <a:t> 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 tooltip="Mathematics"/>
              </a:rPr>
              <a:t>mathematical science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pertaining to the collection, analysis, interpretation or explanation, and presentation of 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Collection (and organization) of the data is the first step to analysis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82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Statistics Can and Cannot Do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67287" y="2333445"/>
            <a:ext cx="9872871" cy="40386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 is concerned with causes</a:t>
            </a:r>
          </a:p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Statistics </a:t>
            </a:r>
          </a:p>
          <a:p>
            <a:pPr lvl="2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about probability</a:t>
            </a:r>
          </a:p>
          <a:p>
            <a:pPr lvl="2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 substitute for judgment</a:t>
            </a:r>
          </a:p>
          <a:p>
            <a:pPr lvl="2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prove cause and effect</a:t>
            </a:r>
          </a:p>
          <a:p>
            <a:pPr lvl="2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prove or disprove the “truth”</a:t>
            </a:r>
          </a:p>
          <a:p>
            <a:pPr>
              <a:defRPr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buNone/>
              <a:defRPr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513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ecx.images-amazon.com/images/I/51NM03MDVCL._SL5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5600" y="660400"/>
            <a:ext cx="31051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4" descr="http://i13.tinypic.com/5zmu8g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8900" y="2235200"/>
            <a:ext cx="30861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90550" y="2235200"/>
            <a:ext cx="31369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Let’s start from the very beginning,</a:t>
            </a:r>
          </a:p>
          <a:p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 very good place to </a:t>
            </a:r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start…</a:t>
            </a:r>
            <a:endParaRPr lang="en-US" sz="2400" i="1" dirty="0" smtClean="0">
              <a:solidFill>
                <a:schemeClr val="bg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endParaRPr lang="en-US" sz="2400" dirty="0"/>
          </a:p>
          <a:p>
            <a:r>
              <a:rPr lang="en-US" dirty="0" smtClean="0"/>
              <a:t>Rodgers and Hammerstein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69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6" name="Text Box 4"/>
          <p:cNvSpPr txBox="1">
            <a:spLocks noChangeArrowheads="1"/>
          </p:cNvSpPr>
          <p:nvPr/>
        </p:nvSpPr>
        <p:spPr bwMode="auto">
          <a:xfrm>
            <a:off x="952500" y="1208195"/>
            <a:ext cx="1022168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Many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authors lack a firm grasp of statistics they are using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average medical journal reader does not know how to properly evaluate and interpret the statistics he/she reads</a:t>
            </a:r>
          </a:p>
        </p:txBody>
      </p:sp>
      <p:pic>
        <p:nvPicPr>
          <p:cNvPr id="20483" name="Picture 17" descr="Dog%20reading%20bo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4715" y="3603172"/>
            <a:ext cx="3352800" cy="2543175"/>
          </a:xfrm>
          <a:prstGeom prst="rect">
            <a:avLst/>
          </a:prstGeom>
          <a:noFill/>
          <a:ln w="38100">
            <a:solidFill>
              <a:srgbClr val="99003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235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94514" y="1698171"/>
            <a:ext cx="672737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i="1" dirty="0">
                <a:solidFill>
                  <a:schemeClr val="bg2">
                    <a:lumMod val="50000"/>
                  </a:schemeClr>
                </a:solidFill>
              </a:rPr>
              <a:t>There are lies, damn lies, </a:t>
            </a:r>
            <a:r>
              <a:rPr lang="en-US" sz="4400" i="1" dirty="0" smtClean="0">
                <a:solidFill>
                  <a:schemeClr val="bg2">
                    <a:lumMod val="50000"/>
                  </a:schemeClr>
                </a:solidFill>
              </a:rPr>
              <a:t>and statistics.</a:t>
            </a:r>
            <a:endParaRPr lang="en-US" sz="4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58199" y="3284040"/>
            <a:ext cx="29718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dirty="0"/>
              <a:t>Mark Twain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95" y="1167534"/>
            <a:ext cx="4097792" cy="423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930729" y="2438400"/>
            <a:ext cx="1014004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i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“</a:t>
            </a:r>
            <a:r>
              <a:rPr lang="en-US" sz="4000" i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Statistics are like a bikini.  What they reveal is suggestive, but what they conceal is vital.”</a:t>
            </a:r>
            <a:endParaRPr lang="en-US" i="1" dirty="0">
              <a:solidFill>
                <a:schemeClr val="bg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8882742" y="3886201"/>
            <a:ext cx="18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dirty="0" err="1"/>
              <a:t>Esar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094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365</TotalTime>
  <Words>995</Words>
  <Application>Microsoft Office PowerPoint</Application>
  <PresentationFormat>Widescreen</PresentationFormat>
  <Paragraphs>367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Narrow</vt:lpstr>
      <vt:lpstr>Book Antiqua</vt:lpstr>
      <vt:lpstr>Calibri</vt:lpstr>
      <vt:lpstr>Corbel</vt:lpstr>
      <vt:lpstr>Georgia</vt:lpstr>
      <vt:lpstr>Basis</vt:lpstr>
      <vt:lpstr>Research basics Database  design</vt:lpstr>
      <vt:lpstr>PowerPoint Presentation</vt:lpstr>
      <vt:lpstr>What Do I Do with my Data?</vt:lpstr>
      <vt:lpstr>Statistics</vt:lpstr>
      <vt:lpstr>What Statistics Can and Cannot 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Meeting with the Statistician Important Questions to Ask Yourself</vt:lpstr>
      <vt:lpstr>What the Statistician Wants to Know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Statistician Report</vt:lpstr>
      <vt:lpstr>PowerPoint Presentation</vt:lpstr>
      <vt:lpstr>PowerPoint Presentation</vt:lpstr>
      <vt:lpstr>PowerPoint Presentation</vt:lpstr>
      <vt:lpstr>PowerPoint Presentation</vt:lpstr>
      <vt:lpstr>Concluding Thought A Way to think about Distribution</vt:lpstr>
    </vt:vector>
  </TitlesOfParts>
  <Company>Texas Tech University Health Sciences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Design</dc:title>
  <dc:creator>Kauffman, Robert</dc:creator>
  <cp:lastModifiedBy>Kauffman, Robert</cp:lastModifiedBy>
  <cp:revision>31</cp:revision>
  <dcterms:created xsi:type="dcterms:W3CDTF">2019-07-16T21:49:08Z</dcterms:created>
  <dcterms:modified xsi:type="dcterms:W3CDTF">2019-07-17T18:29:21Z</dcterms:modified>
</cp:coreProperties>
</file>