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262" r:id="rId3"/>
    <p:sldId id="525" r:id="rId4"/>
    <p:sldId id="496" r:id="rId5"/>
    <p:sldId id="389" r:id="rId6"/>
    <p:sldId id="260" r:id="rId7"/>
    <p:sldId id="403" r:id="rId8"/>
    <p:sldId id="263" r:id="rId9"/>
    <p:sldId id="441" r:id="rId10"/>
    <p:sldId id="266" r:id="rId11"/>
    <p:sldId id="265" r:id="rId12"/>
    <p:sldId id="343" r:id="rId13"/>
    <p:sldId id="994" r:id="rId14"/>
    <p:sldId id="993" r:id="rId15"/>
    <p:sldId id="991" r:id="rId16"/>
    <p:sldId id="1015" r:id="rId17"/>
    <p:sldId id="1016" r:id="rId18"/>
    <p:sldId id="1014" r:id="rId19"/>
    <p:sldId id="992" r:id="rId20"/>
    <p:sldId id="995" r:id="rId21"/>
    <p:sldId id="989" r:id="rId22"/>
    <p:sldId id="267" r:id="rId23"/>
    <p:sldId id="272" r:id="rId24"/>
    <p:sldId id="268" r:id="rId25"/>
    <p:sldId id="346" r:id="rId26"/>
    <p:sldId id="269" r:id="rId27"/>
    <p:sldId id="270" r:id="rId28"/>
    <p:sldId id="1017" r:id="rId29"/>
    <p:sldId id="1000" r:id="rId30"/>
    <p:sldId id="1006" r:id="rId31"/>
    <p:sldId id="275" r:id="rId32"/>
    <p:sldId id="1013" r:id="rId33"/>
    <p:sldId id="345" r:id="rId34"/>
    <p:sldId id="348" r:id="rId35"/>
    <p:sldId id="349" r:id="rId36"/>
    <p:sldId id="278" r:id="rId37"/>
    <p:sldId id="350" r:id="rId38"/>
    <p:sldId id="352" r:id="rId39"/>
    <p:sldId id="354" r:id="rId40"/>
    <p:sldId id="355" r:id="rId41"/>
    <p:sldId id="279" r:id="rId42"/>
    <p:sldId id="282" r:id="rId43"/>
    <p:sldId id="281" r:id="rId44"/>
    <p:sldId id="353" r:id="rId45"/>
    <p:sldId id="378" r:id="rId46"/>
    <p:sldId id="379" r:id="rId47"/>
    <p:sldId id="431" r:id="rId48"/>
    <p:sldId id="283" r:id="rId49"/>
    <p:sldId id="390" r:id="rId50"/>
    <p:sldId id="357" r:id="rId51"/>
    <p:sldId id="360" r:id="rId52"/>
    <p:sldId id="356" r:id="rId53"/>
    <p:sldId id="358" r:id="rId54"/>
    <p:sldId id="391" r:id="rId55"/>
    <p:sldId id="393" r:id="rId56"/>
    <p:sldId id="359" r:id="rId57"/>
    <p:sldId id="287" r:id="rId58"/>
    <p:sldId id="392" r:id="rId59"/>
    <p:sldId id="284" r:id="rId60"/>
    <p:sldId id="285" r:id="rId61"/>
    <p:sldId id="395" r:id="rId62"/>
    <p:sldId id="396" r:id="rId63"/>
    <p:sldId id="432" r:id="rId64"/>
    <p:sldId id="361" r:id="rId65"/>
    <p:sldId id="375" r:id="rId66"/>
    <p:sldId id="376" r:id="rId67"/>
    <p:sldId id="366" r:id="rId68"/>
    <p:sldId id="367" r:id="rId69"/>
    <p:sldId id="371" r:id="rId70"/>
    <p:sldId id="377" r:id="rId71"/>
    <p:sldId id="368" r:id="rId72"/>
    <p:sldId id="388" r:id="rId73"/>
    <p:sldId id="369" r:id="rId74"/>
    <p:sldId id="370" r:id="rId75"/>
    <p:sldId id="372" r:id="rId76"/>
    <p:sldId id="373" r:id="rId77"/>
    <p:sldId id="386" r:id="rId78"/>
    <p:sldId id="1010" r:id="rId79"/>
    <p:sldId id="289" r:id="rId80"/>
    <p:sldId id="292" r:id="rId81"/>
    <p:sldId id="363" r:id="rId82"/>
    <p:sldId id="436" r:id="rId83"/>
    <p:sldId id="295" r:id="rId84"/>
    <p:sldId id="296" r:id="rId85"/>
    <p:sldId id="297" r:id="rId86"/>
    <p:sldId id="298" r:id="rId87"/>
    <p:sldId id="299" r:id="rId88"/>
    <p:sldId id="293" r:id="rId89"/>
    <p:sldId id="382" r:id="rId90"/>
    <p:sldId id="300" r:id="rId91"/>
    <p:sldId id="301" r:id="rId92"/>
    <p:sldId id="1011" r:id="rId93"/>
    <p:sldId id="414" r:id="rId94"/>
    <p:sldId id="314" r:id="rId95"/>
    <p:sldId id="433" r:id="rId96"/>
    <p:sldId id="276" r:id="rId97"/>
    <p:sldId id="435" r:id="rId98"/>
    <p:sldId id="274" r:id="rId99"/>
    <p:sldId id="277" r:id="rId100"/>
    <p:sldId id="437" r:id="rId101"/>
    <p:sldId id="438" r:id="rId102"/>
    <p:sldId id="1012" r:id="rId103"/>
    <p:sldId id="440" r:id="rId104"/>
    <p:sldId id="330" r:id="rId105"/>
    <p:sldId id="331" r:id="rId106"/>
    <p:sldId id="439" r:id="rId107"/>
    <p:sldId id="402" r:id="rId108"/>
    <p:sldId id="334" r:id="rId109"/>
    <p:sldId id="1007" r:id="rId110"/>
    <p:sldId id="1008" r:id="rId111"/>
    <p:sldId id="340" r:id="rId112"/>
    <p:sldId id="1018" r:id="rId113"/>
    <p:sldId id="1020" r:id="rId114"/>
    <p:sldId id="1019" r:id="rId115"/>
    <p:sldId id="1009" r:id="rId1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00"/>
        </a:solidFill>
        <a:latin typeface="Arial Narrow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C29D33-C7AB-46C0-9D76-8C4D67749091}">
          <p14:sldIdLst>
            <p14:sldId id="256"/>
            <p14:sldId id="262"/>
            <p14:sldId id="525"/>
            <p14:sldId id="496"/>
            <p14:sldId id="389"/>
            <p14:sldId id="260"/>
            <p14:sldId id="403"/>
            <p14:sldId id="263"/>
            <p14:sldId id="441"/>
            <p14:sldId id="266"/>
            <p14:sldId id="265"/>
            <p14:sldId id="343"/>
            <p14:sldId id="994"/>
            <p14:sldId id="993"/>
            <p14:sldId id="991"/>
            <p14:sldId id="1015"/>
            <p14:sldId id="1016"/>
            <p14:sldId id="1014"/>
            <p14:sldId id="992"/>
            <p14:sldId id="995"/>
            <p14:sldId id="989"/>
            <p14:sldId id="267"/>
            <p14:sldId id="272"/>
            <p14:sldId id="268"/>
            <p14:sldId id="346"/>
            <p14:sldId id="269"/>
            <p14:sldId id="270"/>
            <p14:sldId id="1017"/>
            <p14:sldId id="1000"/>
            <p14:sldId id="1006"/>
            <p14:sldId id="275"/>
            <p14:sldId id="1013"/>
            <p14:sldId id="345"/>
            <p14:sldId id="348"/>
            <p14:sldId id="349"/>
            <p14:sldId id="278"/>
            <p14:sldId id="350"/>
            <p14:sldId id="352"/>
            <p14:sldId id="354"/>
            <p14:sldId id="355"/>
            <p14:sldId id="279"/>
            <p14:sldId id="282"/>
            <p14:sldId id="281"/>
            <p14:sldId id="353"/>
            <p14:sldId id="378"/>
            <p14:sldId id="379"/>
            <p14:sldId id="431"/>
            <p14:sldId id="283"/>
            <p14:sldId id="390"/>
            <p14:sldId id="357"/>
            <p14:sldId id="360"/>
            <p14:sldId id="356"/>
            <p14:sldId id="358"/>
            <p14:sldId id="391"/>
            <p14:sldId id="393"/>
            <p14:sldId id="359"/>
            <p14:sldId id="287"/>
            <p14:sldId id="392"/>
            <p14:sldId id="284"/>
            <p14:sldId id="285"/>
            <p14:sldId id="395"/>
            <p14:sldId id="396"/>
            <p14:sldId id="432"/>
            <p14:sldId id="361"/>
            <p14:sldId id="375"/>
            <p14:sldId id="376"/>
            <p14:sldId id="366"/>
            <p14:sldId id="367"/>
            <p14:sldId id="371"/>
            <p14:sldId id="377"/>
            <p14:sldId id="368"/>
            <p14:sldId id="388"/>
            <p14:sldId id="369"/>
            <p14:sldId id="370"/>
            <p14:sldId id="372"/>
            <p14:sldId id="373"/>
            <p14:sldId id="386"/>
            <p14:sldId id="1010"/>
            <p14:sldId id="289"/>
            <p14:sldId id="292"/>
            <p14:sldId id="363"/>
            <p14:sldId id="436"/>
            <p14:sldId id="295"/>
            <p14:sldId id="296"/>
            <p14:sldId id="297"/>
            <p14:sldId id="298"/>
            <p14:sldId id="299"/>
            <p14:sldId id="293"/>
            <p14:sldId id="382"/>
            <p14:sldId id="300"/>
            <p14:sldId id="301"/>
            <p14:sldId id="1011"/>
            <p14:sldId id="414"/>
            <p14:sldId id="314"/>
            <p14:sldId id="433"/>
            <p14:sldId id="276"/>
            <p14:sldId id="435"/>
            <p14:sldId id="274"/>
            <p14:sldId id="277"/>
            <p14:sldId id="437"/>
          </p14:sldIdLst>
        </p14:section>
        <p14:section name="Untitled Section" id="{121E0B66-F90D-4207-9F63-421B2B407734}">
          <p14:sldIdLst>
            <p14:sldId id="438"/>
            <p14:sldId id="1012"/>
            <p14:sldId id="440"/>
            <p14:sldId id="330"/>
            <p14:sldId id="331"/>
            <p14:sldId id="439"/>
            <p14:sldId id="402"/>
            <p14:sldId id="334"/>
            <p14:sldId id="1007"/>
            <p14:sldId id="1008"/>
            <p14:sldId id="340"/>
            <p14:sldId id="1018"/>
            <p14:sldId id="1020"/>
            <p14:sldId id="1019"/>
            <p14:sldId id="10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ffman, Robert" initials="KR" lastIdx="2" clrIdx="0">
    <p:extLst>
      <p:ext uri="{19B8F6BF-5375-455C-9EA6-DF929625EA0E}">
        <p15:presenceInfo xmlns:p15="http://schemas.microsoft.com/office/powerpoint/2012/main" userId="S-1-5-21-1417503464-3861359790-3028621153-12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6" autoAdjust="0"/>
    <p:restoredTop sz="92470" autoAdjust="0"/>
  </p:normalViewPr>
  <p:slideViewPr>
    <p:cSldViewPr snapToGrid="0">
      <p:cViewPr varScale="1">
        <p:scale>
          <a:sx n="102" d="100"/>
          <a:sy n="102" d="100"/>
        </p:scale>
        <p:origin x="19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6212"/>
    </p:cViewPr>
  </p:sorterViewPr>
  <p:notesViewPr>
    <p:cSldViewPr snapToGrid="0">
      <p:cViewPr varScale="1">
        <p:scale>
          <a:sx n="54" d="100"/>
          <a:sy n="54" d="100"/>
        </p:scale>
        <p:origin x="-1734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6T17:29:05.162" idx="1">
    <p:pos x="4461" y="1036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6T17:49:19.103" idx="2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70800-FDC4-4A6A-AFF8-D743776F410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BC6076D-5FA9-4288-8F76-3F2359A8F86A}">
      <dgm:prSet phldrT="[Text]"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Randomized Controlled Trial</a:t>
          </a:r>
        </a:p>
      </dgm:t>
    </dgm:pt>
    <dgm:pt modelId="{D5281CB9-4B42-4A1E-B62C-D132552B6406}" type="parTrans" cxnId="{0162209D-D897-4429-8BFF-EB16115F1E8A}">
      <dgm:prSet/>
      <dgm:spPr/>
      <dgm:t>
        <a:bodyPr/>
        <a:lstStyle/>
        <a:p>
          <a:endParaRPr lang="en-US"/>
        </a:p>
      </dgm:t>
    </dgm:pt>
    <dgm:pt modelId="{38BC3008-1CBD-475D-B03C-4B3DD4A517AB}" type="sibTrans" cxnId="{0162209D-D897-4429-8BFF-EB16115F1E8A}">
      <dgm:prSet/>
      <dgm:spPr/>
      <dgm:t>
        <a:bodyPr/>
        <a:lstStyle/>
        <a:p>
          <a:endParaRPr lang="en-US"/>
        </a:p>
      </dgm:t>
    </dgm:pt>
    <dgm:pt modelId="{9C4AAA0D-65CC-45B2-BCCF-AD7F2BE06551}">
      <dgm:prSet phldrT="[Text]" custT="1"/>
      <dgm:spPr/>
      <dgm:t>
        <a:bodyPr/>
        <a:lstStyle/>
        <a:p>
          <a:r>
            <a: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Observational Studies</a:t>
          </a:r>
        </a:p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(Cohort and Case-Control)</a:t>
          </a:r>
        </a:p>
      </dgm:t>
    </dgm:pt>
    <dgm:pt modelId="{6E2A755B-4687-4CA4-80D4-B0D28BE13137}" type="parTrans" cxnId="{412E44D9-3E02-4216-B8EE-1554BB6865D4}">
      <dgm:prSet/>
      <dgm:spPr/>
      <dgm:t>
        <a:bodyPr/>
        <a:lstStyle/>
        <a:p>
          <a:endParaRPr lang="en-US"/>
        </a:p>
      </dgm:t>
    </dgm:pt>
    <dgm:pt modelId="{3CCECA8D-BA5B-44B3-908A-A1271C0E894F}" type="sibTrans" cxnId="{412E44D9-3E02-4216-B8EE-1554BB6865D4}">
      <dgm:prSet/>
      <dgm:spPr/>
      <dgm:t>
        <a:bodyPr/>
        <a:lstStyle/>
        <a:p>
          <a:endParaRPr lang="en-US"/>
        </a:p>
      </dgm:t>
    </dgm:pt>
    <dgm:pt modelId="{755D8B92-3808-4E19-9F1E-FD0775FF4C1E}">
      <dgm:prSet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Descriptive Study</a:t>
          </a:r>
        </a:p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(Cross sectional study)</a:t>
          </a:r>
        </a:p>
      </dgm:t>
    </dgm:pt>
    <dgm:pt modelId="{BD494FB4-6642-4FDF-9ADA-44DAC0795A5A}" type="parTrans" cxnId="{00D7CDF1-2356-44B1-9BBF-122EB79C9078}">
      <dgm:prSet/>
      <dgm:spPr/>
      <dgm:t>
        <a:bodyPr/>
        <a:lstStyle/>
        <a:p>
          <a:endParaRPr lang="en-US"/>
        </a:p>
      </dgm:t>
    </dgm:pt>
    <dgm:pt modelId="{8391E53D-A407-4C0B-B432-9923941F171E}" type="sibTrans" cxnId="{00D7CDF1-2356-44B1-9BBF-122EB79C9078}">
      <dgm:prSet/>
      <dgm:spPr/>
      <dgm:t>
        <a:bodyPr/>
        <a:lstStyle/>
        <a:p>
          <a:endParaRPr lang="en-US"/>
        </a:p>
      </dgm:t>
    </dgm:pt>
    <dgm:pt modelId="{2FC359D7-426D-47F8-A19E-7898E8FC37B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 Reports</a:t>
          </a:r>
        </a:p>
      </dgm:t>
    </dgm:pt>
    <dgm:pt modelId="{9693D750-EF15-401F-92BD-9CA47F80920A}" type="parTrans" cxnId="{CB0195C8-26FD-4EE2-84E2-A3B36E3E33D9}">
      <dgm:prSet/>
      <dgm:spPr/>
      <dgm:t>
        <a:bodyPr/>
        <a:lstStyle/>
        <a:p>
          <a:endParaRPr lang="en-US"/>
        </a:p>
      </dgm:t>
    </dgm:pt>
    <dgm:pt modelId="{2D28CBFE-AB11-49E7-A10E-7069B5B744C0}" type="sibTrans" cxnId="{CB0195C8-26FD-4EE2-84E2-A3B36E3E33D9}">
      <dgm:prSet/>
      <dgm:spPr/>
      <dgm:t>
        <a:bodyPr/>
        <a:lstStyle/>
        <a:p>
          <a:endParaRPr lang="en-US"/>
        </a:p>
      </dgm:t>
    </dgm:pt>
    <dgm:pt modelId="{2F003790-90CD-45D7-8208-C8A645F36A80}" type="pres">
      <dgm:prSet presAssocID="{37A70800-FDC4-4A6A-AFF8-D743776F41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C0E6BC-82D4-46D5-B94D-B4A1308FADD6}" type="pres">
      <dgm:prSet presAssocID="{1BC6076D-5FA9-4288-8F76-3F2359A8F86A}" presName="vertOne" presStyleCnt="0"/>
      <dgm:spPr/>
    </dgm:pt>
    <dgm:pt modelId="{B2A1160D-3A9B-412E-A997-4A5C727E1C89}" type="pres">
      <dgm:prSet presAssocID="{1BC6076D-5FA9-4288-8F76-3F2359A8F86A}" presName="txOne" presStyleLbl="node0" presStyleIdx="0" presStyleCnt="1">
        <dgm:presLayoutVars>
          <dgm:chPref val="3"/>
        </dgm:presLayoutVars>
      </dgm:prSet>
      <dgm:spPr/>
    </dgm:pt>
    <dgm:pt modelId="{CD7B6CAC-EC92-48D7-A8ED-D6369818B0FC}" type="pres">
      <dgm:prSet presAssocID="{1BC6076D-5FA9-4288-8F76-3F2359A8F86A}" presName="parTransOne" presStyleCnt="0"/>
      <dgm:spPr/>
    </dgm:pt>
    <dgm:pt modelId="{0E045508-BE0C-4230-981A-69961CD74C86}" type="pres">
      <dgm:prSet presAssocID="{1BC6076D-5FA9-4288-8F76-3F2359A8F86A}" presName="horzOne" presStyleCnt="0"/>
      <dgm:spPr/>
    </dgm:pt>
    <dgm:pt modelId="{77A8AD64-9446-468A-97B4-3095D2F25CDB}" type="pres">
      <dgm:prSet presAssocID="{9C4AAA0D-65CC-45B2-BCCF-AD7F2BE06551}" presName="vertTwo" presStyleCnt="0"/>
      <dgm:spPr/>
    </dgm:pt>
    <dgm:pt modelId="{0EA3B9B2-91ED-40ED-8B44-345EF8A960FA}" type="pres">
      <dgm:prSet presAssocID="{9C4AAA0D-65CC-45B2-BCCF-AD7F2BE06551}" presName="txTwo" presStyleLbl="node2" presStyleIdx="0" presStyleCnt="1">
        <dgm:presLayoutVars>
          <dgm:chPref val="3"/>
        </dgm:presLayoutVars>
      </dgm:prSet>
      <dgm:spPr/>
    </dgm:pt>
    <dgm:pt modelId="{DE5A144F-AE60-4076-9F53-17BBB4E69D5E}" type="pres">
      <dgm:prSet presAssocID="{9C4AAA0D-65CC-45B2-BCCF-AD7F2BE06551}" presName="parTransTwo" presStyleCnt="0"/>
      <dgm:spPr/>
    </dgm:pt>
    <dgm:pt modelId="{74116EEC-8D98-435B-A37E-408DC4F64CA9}" type="pres">
      <dgm:prSet presAssocID="{9C4AAA0D-65CC-45B2-BCCF-AD7F2BE06551}" presName="horzTwo" presStyleCnt="0"/>
      <dgm:spPr/>
    </dgm:pt>
    <dgm:pt modelId="{55831ACD-4B38-4EF9-94E2-AEE7228784D8}" type="pres">
      <dgm:prSet presAssocID="{755D8B92-3808-4E19-9F1E-FD0775FF4C1E}" presName="vertThree" presStyleCnt="0"/>
      <dgm:spPr/>
    </dgm:pt>
    <dgm:pt modelId="{CAAFF8B3-71A7-48AC-BC2E-79CE278B477A}" type="pres">
      <dgm:prSet presAssocID="{755D8B92-3808-4E19-9F1E-FD0775FF4C1E}" presName="txThree" presStyleLbl="node3" presStyleIdx="0" presStyleCnt="1">
        <dgm:presLayoutVars>
          <dgm:chPref val="3"/>
        </dgm:presLayoutVars>
      </dgm:prSet>
      <dgm:spPr/>
    </dgm:pt>
    <dgm:pt modelId="{AAF8D3B1-CD74-4D33-8916-1C7637E2E0F5}" type="pres">
      <dgm:prSet presAssocID="{755D8B92-3808-4E19-9F1E-FD0775FF4C1E}" presName="parTransThree" presStyleCnt="0"/>
      <dgm:spPr/>
    </dgm:pt>
    <dgm:pt modelId="{388DCDAD-DDB7-424E-8DEF-669DC13719F0}" type="pres">
      <dgm:prSet presAssocID="{755D8B92-3808-4E19-9F1E-FD0775FF4C1E}" presName="horzThree" presStyleCnt="0"/>
      <dgm:spPr/>
    </dgm:pt>
    <dgm:pt modelId="{F011D2B5-2341-4363-AB36-05E4F13E00B9}" type="pres">
      <dgm:prSet presAssocID="{2FC359D7-426D-47F8-A19E-7898E8FC37B4}" presName="vertFour" presStyleCnt="0">
        <dgm:presLayoutVars>
          <dgm:chPref val="3"/>
        </dgm:presLayoutVars>
      </dgm:prSet>
      <dgm:spPr/>
    </dgm:pt>
    <dgm:pt modelId="{A2A5A965-9037-4791-8196-50F0398A9C9B}" type="pres">
      <dgm:prSet presAssocID="{2FC359D7-426D-47F8-A19E-7898E8FC37B4}" presName="txFour" presStyleLbl="node4" presStyleIdx="0" presStyleCnt="1">
        <dgm:presLayoutVars>
          <dgm:chPref val="3"/>
        </dgm:presLayoutVars>
      </dgm:prSet>
      <dgm:spPr/>
    </dgm:pt>
    <dgm:pt modelId="{8F1FD55F-4738-4881-982A-8C13795487FD}" type="pres">
      <dgm:prSet presAssocID="{2FC359D7-426D-47F8-A19E-7898E8FC37B4}" presName="horzFour" presStyleCnt="0"/>
      <dgm:spPr/>
    </dgm:pt>
  </dgm:ptLst>
  <dgm:cxnLst>
    <dgm:cxn modelId="{8895E89A-B3B1-45ED-A051-EA5633963A28}" type="presOf" srcId="{1BC6076D-5FA9-4288-8F76-3F2359A8F86A}" destId="{B2A1160D-3A9B-412E-A997-4A5C727E1C89}" srcOrd="0" destOrd="0" presId="urn:microsoft.com/office/officeart/2005/8/layout/hierarchy4"/>
    <dgm:cxn modelId="{0162209D-D897-4429-8BFF-EB16115F1E8A}" srcId="{37A70800-FDC4-4A6A-AFF8-D743776F410B}" destId="{1BC6076D-5FA9-4288-8F76-3F2359A8F86A}" srcOrd="0" destOrd="0" parTransId="{D5281CB9-4B42-4A1E-B62C-D132552B6406}" sibTransId="{38BC3008-1CBD-475D-B03C-4B3DD4A517AB}"/>
    <dgm:cxn modelId="{F37789B0-47C0-42BF-805A-8883600D2411}" type="presOf" srcId="{9C4AAA0D-65CC-45B2-BCCF-AD7F2BE06551}" destId="{0EA3B9B2-91ED-40ED-8B44-345EF8A960FA}" srcOrd="0" destOrd="0" presId="urn:microsoft.com/office/officeart/2005/8/layout/hierarchy4"/>
    <dgm:cxn modelId="{664ED5B4-CA7D-4F4C-A449-2952655CAC2B}" type="presOf" srcId="{2FC359D7-426D-47F8-A19E-7898E8FC37B4}" destId="{A2A5A965-9037-4791-8196-50F0398A9C9B}" srcOrd="0" destOrd="0" presId="urn:microsoft.com/office/officeart/2005/8/layout/hierarchy4"/>
    <dgm:cxn modelId="{E777E0C3-E74B-455A-A096-87CE7E9D00D4}" type="presOf" srcId="{755D8B92-3808-4E19-9F1E-FD0775FF4C1E}" destId="{CAAFF8B3-71A7-48AC-BC2E-79CE278B477A}" srcOrd="0" destOrd="0" presId="urn:microsoft.com/office/officeart/2005/8/layout/hierarchy4"/>
    <dgm:cxn modelId="{CB0195C8-26FD-4EE2-84E2-A3B36E3E33D9}" srcId="{755D8B92-3808-4E19-9F1E-FD0775FF4C1E}" destId="{2FC359D7-426D-47F8-A19E-7898E8FC37B4}" srcOrd="0" destOrd="0" parTransId="{9693D750-EF15-401F-92BD-9CA47F80920A}" sibTransId="{2D28CBFE-AB11-49E7-A10E-7069B5B744C0}"/>
    <dgm:cxn modelId="{625185D5-6860-4166-9789-7ABD8A4C2AE4}" type="presOf" srcId="{37A70800-FDC4-4A6A-AFF8-D743776F410B}" destId="{2F003790-90CD-45D7-8208-C8A645F36A80}" srcOrd="0" destOrd="0" presId="urn:microsoft.com/office/officeart/2005/8/layout/hierarchy4"/>
    <dgm:cxn modelId="{412E44D9-3E02-4216-B8EE-1554BB6865D4}" srcId="{1BC6076D-5FA9-4288-8F76-3F2359A8F86A}" destId="{9C4AAA0D-65CC-45B2-BCCF-AD7F2BE06551}" srcOrd="0" destOrd="0" parTransId="{6E2A755B-4687-4CA4-80D4-B0D28BE13137}" sibTransId="{3CCECA8D-BA5B-44B3-908A-A1271C0E894F}"/>
    <dgm:cxn modelId="{00D7CDF1-2356-44B1-9BBF-122EB79C9078}" srcId="{9C4AAA0D-65CC-45B2-BCCF-AD7F2BE06551}" destId="{755D8B92-3808-4E19-9F1E-FD0775FF4C1E}" srcOrd="0" destOrd="0" parTransId="{BD494FB4-6642-4FDF-9ADA-44DAC0795A5A}" sibTransId="{8391E53D-A407-4C0B-B432-9923941F171E}"/>
    <dgm:cxn modelId="{4C51A424-125E-4B48-A538-E4042B809CD2}" type="presParOf" srcId="{2F003790-90CD-45D7-8208-C8A645F36A80}" destId="{23C0E6BC-82D4-46D5-B94D-B4A1308FADD6}" srcOrd="0" destOrd="0" presId="urn:microsoft.com/office/officeart/2005/8/layout/hierarchy4"/>
    <dgm:cxn modelId="{E61B3CFF-A14F-4FE1-A707-ED367FF64BE8}" type="presParOf" srcId="{23C0E6BC-82D4-46D5-B94D-B4A1308FADD6}" destId="{B2A1160D-3A9B-412E-A997-4A5C727E1C89}" srcOrd="0" destOrd="0" presId="urn:microsoft.com/office/officeart/2005/8/layout/hierarchy4"/>
    <dgm:cxn modelId="{75063C1F-EFD2-4300-91F2-9E1E4F5DB81E}" type="presParOf" srcId="{23C0E6BC-82D4-46D5-B94D-B4A1308FADD6}" destId="{CD7B6CAC-EC92-48D7-A8ED-D6369818B0FC}" srcOrd="1" destOrd="0" presId="urn:microsoft.com/office/officeart/2005/8/layout/hierarchy4"/>
    <dgm:cxn modelId="{CDE971B0-3D27-40F2-BCD1-E4F8B0C24B93}" type="presParOf" srcId="{23C0E6BC-82D4-46D5-B94D-B4A1308FADD6}" destId="{0E045508-BE0C-4230-981A-69961CD74C86}" srcOrd="2" destOrd="0" presId="urn:microsoft.com/office/officeart/2005/8/layout/hierarchy4"/>
    <dgm:cxn modelId="{3465122D-5869-4F9F-9F5D-5789109771CC}" type="presParOf" srcId="{0E045508-BE0C-4230-981A-69961CD74C86}" destId="{77A8AD64-9446-468A-97B4-3095D2F25CDB}" srcOrd="0" destOrd="0" presId="urn:microsoft.com/office/officeart/2005/8/layout/hierarchy4"/>
    <dgm:cxn modelId="{4344FC92-E938-4BA6-B8BE-C67EDBABE56D}" type="presParOf" srcId="{77A8AD64-9446-468A-97B4-3095D2F25CDB}" destId="{0EA3B9B2-91ED-40ED-8B44-345EF8A960FA}" srcOrd="0" destOrd="0" presId="urn:microsoft.com/office/officeart/2005/8/layout/hierarchy4"/>
    <dgm:cxn modelId="{2F16903B-966E-4AE9-864C-7556635706C9}" type="presParOf" srcId="{77A8AD64-9446-468A-97B4-3095D2F25CDB}" destId="{DE5A144F-AE60-4076-9F53-17BBB4E69D5E}" srcOrd="1" destOrd="0" presId="urn:microsoft.com/office/officeart/2005/8/layout/hierarchy4"/>
    <dgm:cxn modelId="{8BA0B356-D8A4-4355-955E-85314EF7AFCF}" type="presParOf" srcId="{77A8AD64-9446-468A-97B4-3095D2F25CDB}" destId="{74116EEC-8D98-435B-A37E-408DC4F64CA9}" srcOrd="2" destOrd="0" presId="urn:microsoft.com/office/officeart/2005/8/layout/hierarchy4"/>
    <dgm:cxn modelId="{A1D794CA-892C-4741-AB34-60F1A0BEB522}" type="presParOf" srcId="{74116EEC-8D98-435B-A37E-408DC4F64CA9}" destId="{55831ACD-4B38-4EF9-94E2-AEE7228784D8}" srcOrd="0" destOrd="0" presId="urn:microsoft.com/office/officeart/2005/8/layout/hierarchy4"/>
    <dgm:cxn modelId="{72C55AB4-746D-49F2-9638-A5C90AFE9187}" type="presParOf" srcId="{55831ACD-4B38-4EF9-94E2-AEE7228784D8}" destId="{CAAFF8B3-71A7-48AC-BC2E-79CE278B477A}" srcOrd="0" destOrd="0" presId="urn:microsoft.com/office/officeart/2005/8/layout/hierarchy4"/>
    <dgm:cxn modelId="{214FF047-CB52-4BB3-88FB-3EABF72D84F6}" type="presParOf" srcId="{55831ACD-4B38-4EF9-94E2-AEE7228784D8}" destId="{AAF8D3B1-CD74-4D33-8916-1C7637E2E0F5}" srcOrd="1" destOrd="0" presId="urn:microsoft.com/office/officeart/2005/8/layout/hierarchy4"/>
    <dgm:cxn modelId="{CED3D2A1-0FBD-4163-9594-C53C521825FA}" type="presParOf" srcId="{55831ACD-4B38-4EF9-94E2-AEE7228784D8}" destId="{388DCDAD-DDB7-424E-8DEF-669DC13719F0}" srcOrd="2" destOrd="0" presId="urn:microsoft.com/office/officeart/2005/8/layout/hierarchy4"/>
    <dgm:cxn modelId="{50E3232B-27DE-4A0F-915E-96F6A6AB9A17}" type="presParOf" srcId="{388DCDAD-DDB7-424E-8DEF-669DC13719F0}" destId="{F011D2B5-2341-4363-AB36-05E4F13E00B9}" srcOrd="0" destOrd="0" presId="urn:microsoft.com/office/officeart/2005/8/layout/hierarchy4"/>
    <dgm:cxn modelId="{40807D5C-36CC-4919-85EF-535AEE33ED41}" type="presParOf" srcId="{F011D2B5-2341-4363-AB36-05E4F13E00B9}" destId="{A2A5A965-9037-4791-8196-50F0398A9C9B}" srcOrd="0" destOrd="0" presId="urn:microsoft.com/office/officeart/2005/8/layout/hierarchy4"/>
    <dgm:cxn modelId="{5486E364-138F-4FD6-B6CE-86BF505A1335}" type="presParOf" srcId="{F011D2B5-2341-4363-AB36-05E4F13E00B9}" destId="{8F1FD55F-4738-4881-982A-8C13795487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70800-FDC4-4A6A-AFF8-D743776F410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BC6076D-5FA9-4288-8F76-3F2359A8F86A}">
      <dgm:prSet phldrT="[Text]"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Meta-analysis</a:t>
          </a:r>
        </a:p>
      </dgm:t>
    </dgm:pt>
    <dgm:pt modelId="{D5281CB9-4B42-4A1E-B62C-D132552B6406}" type="parTrans" cxnId="{0162209D-D897-4429-8BFF-EB16115F1E8A}">
      <dgm:prSet/>
      <dgm:spPr/>
      <dgm:t>
        <a:bodyPr/>
        <a:lstStyle/>
        <a:p>
          <a:endParaRPr lang="en-US"/>
        </a:p>
      </dgm:t>
    </dgm:pt>
    <dgm:pt modelId="{38BC3008-1CBD-475D-B03C-4B3DD4A517AB}" type="sibTrans" cxnId="{0162209D-D897-4429-8BFF-EB16115F1E8A}">
      <dgm:prSet/>
      <dgm:spPr/>
      <dgm:t>
        <a:bodyPr/>
        <a:lstStyle/>
        <a:p>
          <a:endParaRPr lang="en-US"/>
        </a:p>
      </dgm:t>
    </dgm:pt>
    <dgm:pt modelId="{9C4AAA0D-65CC-45B2-BCCF-AD7F2BE06551}">
      <dgm:prSet phldrT="[Text]"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Systematic Reviews</a:t>
          </a:r>
        </a:p>
      </dgm:t>
    </dgm:pt>
    <dgm:pt modelId="{6E2A755B-4687-4CA4-80D4-B0D28BE13137}" type="parTrans" cxnId="{412E44D9-3E02-4216-B8EE-1554BB6865D4}">
      <dgm:prSet/>
      <dgm:spPr/>
      <dgm:t>
        <a:bodyPr/>
        <a:lstStyle/>
        <a:p>
          <a:endParaRPr lang="en-US"/>
        </a:p>
      </dgm:t>
    </dgm:pt>
    <dgm:pt modelId="{3CCECA8D-BA5B-44B3-908A-A1271C0E894F}" type="sibTrans" cxnId="{412E44D9-3E02-4216-B8EE-1554BB6865D4}">
      <dgm:prSet/>
      <dgm:spPr/>
      <dgm:t>
        <a:bodyPr/>
        <a:lstStyle/>
        <a:p>
          <a:endParaRPr lang="en-US"/>
        </a:p>
      </dgm:t>
    </dgm:pt>
    <dgm:pt modelId="{A7A781DF-C6D8-4223-B9D7-E1ED5720EF4F}">
      <dgm:prSet phldrT="[Text]"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Summary Reviews</a:t>
          </a:r>
        </a:p>
      </dgm:t>
    </dgm:pt>
    <dgm:pt modelId="{8A0FA46C-5328-4964-85E5-FC1887F55EA4}" type="parTrans" cxnId="{38F03AD1-1592-46A7-9B8F-7080F5E8167B}">
      <dgm:prSet/>
      <dgm:spPr/>
      <dgm:t>
        <a:bodyPr/>
        <a:lstStyle/>
        <a:p>
          <a:endParaRPr lang="en-US"/>
        </a:p>
      </dgm:t>
    </dgm:pt>
    <dgm:pt modelId="{AC830891-724D-408A-8F67-6E04DFD720FE}" type="sibTrans" cxnId="{38F03AD1-1592-46A7-9B8F-7080F5E8167B}">
      <dgm:prSet/>
      <dgm:spPr/>
      <dgm:t>
        <a:bodyPr/>
        <a:lstStyle/>
        <a:p>
          <a:endParaRPr lang="en-US"/>
        </a:p>
      </dgm:t>
    </dgm:pt>
    <dgm:pt modelId="{755D8B92-3808-4E19-9F1E-FD0775FF4C1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 Opinion</a:t>
          </a:r>
        </a:p>
      </dgm:t>
    </dgm:pt>
    <dgm:pt modelId="{BD494FB4-6642-4FDF-9ADA-44DAC0795A5A}" type="parTrans" cxnId="{00D7CDF1-2356-44B1-9BBF-122EB79C9078}">
      <dgm:prSet/>
      <dgm:spPr/>
      <dgm:t>
        <a:bodyPr/>
        <a:lstStyle/>
        <a:p>
          <a:endParaRPr lang="en-US"/>
        </a:p>
      </dgm:t>
    </dgm:pt>
    <dgm:pt modelId="{8391E53D-A407-4C0B-B432-9923941F171E}" type="sibTrans" cxnId="{00D7CDF1-2356-44B1-9BBF-122EB79C9078}">
      <dgm:prSet/>
      <dgm:spPr/>
      <dgm:t>
        <a:bodyPr/>
        <a:lstStyle/>
        <a:p>
          <a:endParaRPr lang="en-US"/>
        </a:p>
      </dgm:t>
    </dgm:pt>
    <dgm:pt modelId="{2F003790-90CD-45D7-8208-C8A645F36A80}" type="pres">
      <dgm:prSet presAssocID="{37A70800-FDC4-4A6A-AFF8-D743776F41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C0E6BC-82D4-46D5-B94D-B4A1308FADD6}" type="pres">
      <dgm:prSet presAssocID="{1BC6076D-5FA9-4288-8F76-3F2359A8F86A}" presName="vertOne" presStyleCnt="0"/>
      <dgm:spPr/>
    </dgm:pt>
    <dgm:pt modelId="{B2A1160D-3A9B-412E-A997-4A5C727E1C89}" type="pres">
      <dgm:prSet presAssocID="{1BC6076D-5FA9-4288-8F76-3F2359A8F86A}" presName="txOne" presStyleLbl="node0" presStyleIdx="0" presStyleCnt="1">
        <dgm:presLayoutVars>
          <dgm:chPref val="3"/>
        </dgm:presLayoutVars>
      </dgm:prSet>
      <dgm:spPr/>
    </dgm:pt>
    <dgm:pt modelId="{CD7B6CAC-EC92-48D7-A8ED-D6369818B0FC}" type="pres">
      <dgm:prSet presAssocID="{1BC6076D-5FA9-4288-8F76-3F2359A8F86A}" presName="parTransOne" presStyleCnt="0"/>
      <dgm:spPr/>
    </dgm:pt>
    <dgm:pt modelId="{0E045508-BE0C-4230-981A-69961CD74C86}" type="pres">
      <dgm:prSet presAssocID="{1BC6076D-5FA9-4288-8F76-3F2359A8F86A}" presName="horzOne" presStyleCnt="0"/>
      <dgm:spPr/>
    </dgm:pt>
    <dgm:pt modelId="{77A8AD64-9446-468A-97B4-3095D2F25CDB}" type="pres">
      <dgm:prSet presAssocID="{9C4AAA0D-65CC-45B2-BCCF-AD7F2BE06551}" presName="vertTwo" presStyleCnt="0"/>
      <dgm:spPr/>
    </dgm:pt>
    <dgm:pt modelId="{0EA3B9B2-91ED-40ED-8B44-345EF8A960FA}" type="pres">
      <dgm:prSet presAssocID="{9C4AAA0D-65CC-45B2-BCCF-AD7F2BE06551}" presName="txTwo" presStyleLbl="node2" presStyleIdx="0" presStyleCnt="1">
        <dgm:presLayoutVars>
          <dgm:chPref val="3"/>
        </dgm:presLayoutVars>
      </dgm:prSet>
      <dgm:spPr/>
    </dgm:pt>
    <dgm:pt modelId="{DE5A144F-AE60-4076-9F53-17BBB4E69D5E}" type="pres">
      <dgm:prSet presAssocID="{9C4AAA0D-65CC-45B2-BCCF-AD7F2BE06551}" presName="parTransTwo" presStyleCnt="0"/>
      <dgm:spPr/>
    </dgm:pt>
    <dgm:pt modelId="{74116EEC-8D98-435B-A37E-408DC4F64CA9}" type="pres">
      <dgm:prSet presAssocID="{9C4AAA0D-65CC-45B2-BCCF-AD7F2BE06551}" presName="horzTwo" presStyleCnt="0"/>
      <dgm:spPr/>
    </dgm:pt>
    <dgm:pt modelId="{3281B305-ADDC-4991-892E-CD74167D7E1C}" type="pres">
      <dgm:prSet presAssocID="{A7A781DF-C6D8-4223-B9D7-E1ED5720EF4F}" presName="vertThree" presStyleCnt="0"/>
      <dgm:spPr/>
    </dgm:pt>
    <dgm:pt modelId="{79E028D2-8E15-4E63-B8C9-796FFA4AF7B4}" type="pres">
      <dgm:prSet presAssocID="{A7A781DF-C6D8-4223-B9D7-E1ED5720EF4F}" presName="txThree" presStyleLbl="node3" presStyleIdx="0" presStyleCnt="1">
        <dgm:presLayoutVars>
          <dgm:chPref val="3"/>
        </dgm:presLayoutVars>
      </dgm:prSet>
      <dgm:spPr/>
    </dgm:pt>
    <dgm:pt modelId="{173E9714-668F-443C-81ED-0CCBD555709D}" type="pres">
      <dgm:prSet presAssocID="{A7A781DF-C6D8-4223-B9D7-E1ED5720EF4F}" presName="parTransThree" presStyleCnt="0"/>
      <dgm:spPr/>
    </dgm:pt>
    <dgm:pt modelId="{84D18E93-C626-4733-8F3D-23A23ACF15CF}" type="pres">
      <dgm:prSet presAssocID="{A7A781DF-C6D8-4223-B9D7-E1ED5720EF4F}" presName="horzThree" presStyleCnt="0"/>
      <dgm:spPr/>
    </dgm:pt>
    <dgm:pt modelId="{790D8DE6-3460-4D65-B0B3-BAB1D688D518}" type="pres">
      <dgm:prSet presAssocID="{755D8B92-3808-4E19-9F1E-FD0775FF4C1E}" presName="vertFour" presStyleCnt="0">
        <dgm:presLayoutVars>
          <dgm:chPref val="3"/>
        </dgm:presLayoutVars>
      </dgm:prSet>
      <dgm:spPr/>
    </dgm:pt>
    <dgm:pt modelId="{DAA7A2BB-C70B-454D-9684-AF2B0F103559}" type="pres">
      <dgm:prSet presAssocID="{755D8B92-3808-4E19-9F1E-FD0775FF4C1E}" presName="txFour" presStyleLbl="node4" presStyleIdx="0" presStyleCnt="1">
        <dgm:presLayoutVars>
          <dgm:chPref val="3"/>
        </dgm:presLayoutVars>
      </dgm:prSet>
      <dgm:spPr/>
    </dgm:pt>
    <dgm:pt modelId="{C681389E-E401-4568-87EA-5BE836C2E70F}" type="pres">
      <dgm:prSet presAssocID="{755D8B92-3808-4E19-9F1E-FD0775FF4C1E}" presName="horzFour" presStyleCnt="0"/>
      <dgm:spPr/>
    </dgm:pt>
  </dgm:ptLst>
  <dgm:cxnLst>
    <dgm:cxn modelId="{A52A9100-1A4A-40C0-85CA-707CC494D3B2}" type="presOf" srcId="{755D8B92-3808-4E19-9F1E-FD0775FF4C1E}" destId="{DAA7A2BB-C70B-454D-9684-AF2B0F103559}" srcOrd="0" destOrd="0" presId="urn:microsoft.com/office/officeart/2005/8/layout/hierarchy4"/>
    <dgm:cxn modelId="{CA970A1E-C31B-4E31-AE5B-774921BC4D3C}" type="presOf" srcId="{9C4AAA0D-65CC-45B2-BCCF-AD7F2BE06551}" destId="{0EA3B9B2-91ED-40ED-8B44-345EF8A960FA}" srcOrd="0" destOrd="0" presId="urn:microsoft.com/office/officeart/2005/8/layout/hierarchy4"/>
    <dgm:cxn modelId="{76557649-A589-4174-A441-D6EB3688D7D9}" type="presOf" srcId="{1BC6076D-5FA9-4288-8F76-3F2359A8F86A}" destId="{B2A1160D-3A9B-412E-A997-4A5C727E1C89}" srcOrd="0" destOrd="0" presId="urn:microsoft.com/office/officeart/2005/8/layout/hierarchy4"/>
    <dgm:cxn modelId="{0162209D-D897-4429-8BFF-EB16115F1E8A}" srcId="{37A70800-FDC4-4A6A-AFF8-D743776F410B}" destId="{1BC6076D-5FA9-4288-8F76-3F2359A8F86A}" srcOrd="0" destOrd="0" parTransId="{D5281CB9-4B42-4A1E-B62C-D132552B6406}" sibTransId="{38BC3008-1CBD-475D-B03C-4B3DD4A517AB}"/>
    <dgm:cxn modelId="{A59995A7-60F2-4049-8C7D-B296B1BB889F}" type="presOf" srcId="{A7A781DF-C6D8-4223-B9D7-E1ED5720EF4F}" destId="{79E028D2-8E15-4E63-B8C9-796FFA4AF7B4}" srcOrd="0" destOrd="0" presId="urn:microsoft.com/office/officeart/2005/8/layout/hierarchy4"/>
    <dgm:cxn modelId="{26F42BCB-87CC-4AA8-8E12-5EDC2C5C1EC6}" type="presOf" srcId="{37A70800-FDC4-4A6A-AFF8-D743776F410B}" destId="{2F003790-90CD-45D7-8208-C8A645F36A80}" srcOrd="0" destOrd="0" presId="urn:microsoft.com/office/officeart/2005/8/layout/hierarchy4"/>
    <dgm:cxn modelId="{38F03AD1-1592-46A7-9B8F-7080F5E8167B}" srcId="{9C4AAA0D-65CC-45B2-BCCF-AD7F2BE06551}" destId="{A7A781DF-C6D8-4223-B9D7-E1ED5720EF4F}" srcOrd="0" destOrd="0" parTransId="{8A0FA46C-5328-4964-85E5-FC1887F55EA4}" sibTransId="{AC830891-724D-408A-8F67-6E04DFD720FE}"/>
    <dgm:cxn modelId="{412E44D9-3E02-4216-B8EE-1554BB6865D4}" srcId="{1BC6076D-5FA9-4288-8F76-3F2359A8F86A}" destId="{9C4AAA0D-65CC-45B2-BCCF-AD7F2BE06551}" srcOrd="0" destOrd="0" parTransId="{6E2A755B-4687-4CA4-80D4-B0D28BE13137}" sibTransId="{3CCECA8D-BA5B-44B3-908A-A1271C0E894F}"/>
    <dgm:cxn modelId="{00D7CDF1-2356-44B1-9BBF-122EB79C9078}" srcId="{A7A781DF-C6D8-4223-B9D7-E1ED5720EF4F}" destId="{755D8B92-3808-4E19-9F1E-FD0775FF4C1E}" srcOrd="0" destOrd="0" parTransId="{BD494FB4-6642-4FDF-9ADA-44DAC0795A5A}" sibTransId="{8391E53D-A407-4C0B-B432-9923941F171E}"/>
    <dgm:cxn modelId="{E835C950-F35B-4FE7-BAD2-02C5959C85ED}" type="presParOf" srcId="{2F003790-90CD-45D7-8208-C8A645F36A80}" destId="{23C0E6BC-82D4-46D5-B94D-B4A1308FADD6}" srcOrd="0" destOrd="0" presId="urn:microsoft.com/office/officeart/2005/8/layout/hierarchy4"/>
    <dgm:cxn modelId="{DC11E7DA-FE4D-4DC7-B8F9-4D0BB1BEDE1A}" type="presParOf" srcId="{23C0E6BC-82D4-46D5-B94D-B4A1308FADD6}" destId="{B2A1160D-3A9B-412E-A997-4A5C727E1C89}" srcOrd="0" destOrd="0" presId="urn:microsoft.com/office/officeart/2005/8/layout/hierarchy4"/>
    <dgm:cxn modelId="{5A3970FC-BABD-4626-848D-554DC3418CAC}" type="presParOf" srcId="{23C0E6BC-82D4-46D5-B94D-B4A1308FADD6}" destId="{CD7B6CAC-EC92-48D7-A8ED-D6369818B0FC}" srcOrd="1" destOrd="0" presId="urn:microsoft.com/office/officeart/2005/8/layout/hierarchy4"/>
    <dgm:cxn modelId="{C328E9D8-B969-43A2-A72A-46A2DB586404}" type="presParOf" srcId="{23C0E6BC-82D4-46D5-B94D-B4A1308FADD6}" destId="{0E045508-BE0C-4230-981A-69961CD74C86}" srcOrd="2" destOrd="0" presId="urn:microsoft.com/office/officeart/2005/8/layout/hierarchy4"/>
    <dgm:cxn modelId="{ADD20AF5-6897-4FF0-A5A0-569929F00218}" type="presParOf" srcId="{0E045508-BE0C-4230-981A-69961CD74C86}" destId="{77A8AD64-9446-468A-97B4-3095D2F25CDB}" srcOrd="0" destOrd="0" presId="urn:microsoft.com/office/officeart/2005/8/layout/hierarchy4"/>
    <dgm:cxn modelId="{7D06583F-F0B9-401D-A73B-C7B21DD08914}" type="presParOf" srcId="{77A8AD64-9446-468A-97B4-3095D2F25CDB}" destId="{0EA3B9B2-91ED-40ED-8B44-345EF8A960FA}" srcOrd="0" destOrd="0" presId="urn:microsoft.com/office/officeart/2005/8/layout/hierarchy4"/>
    <dgm:cxn modelId="{2AB1FD1B-DFC9-47DF-B44E-2DF0660B06BF}" type="presParOf" srcId="{77A8AD64-9446-468A-97B4-3095D2F25CDB}" destId="{DE5A144F-AE60-4076-9F53-17BBB4E69D5E}" srcOrd="1" destOrd="0" presId="urn:microsoft.com/office/officeart/2005/8/layout/hierarchy4"/>
    <dgm:cxn modelId="{B32DD6F0-8C57-47DD-B170-41DCA0DF928E}" type="presParOf" srcId="{77A8AD64-9446-468A-97B4-3095D2F25CDB}" destId="{74116EEC-8D98-435B-A37E-408DC4F64CA9}" srcOrd="2" destOrd="0" presId="urn:microsoft.com/office/officeart/2005/8/layout/hierarchy4"/>
    <dgm:cxn modelId="{99F530BF-1B21-4440-9889-3959293E0A43}" type="presParOf" srcId="{74116EEC-8D98-435B-A37E-408DC4F64CA9}" destId="{3281B305-ADDC-4991-892E-CD74167D7E1C}" srcOrd="0" destOrd="0" presId="urn:microsoft.com/office/officeart/2005/8/layout/hierarchy4"/>
    <dgm:cxn modelId="{985F44C0-6A0C-4108-B7C1-DC301C5C051E}" type="presParOf" srcId="{3281B305-ADDC-4991-892E-CD74167D7E1C}" destId="{79E028D2-8E15-4E63-B8C9-796FFA4AF7B4}" srcOrd="0" destOrd="0" presId="urn:microsoft.com/office/officeart/2005/8/layout/hierarchy4"/>
    <dgm:cxn modelId="{73A9C7F3-5977-4482-A63B-C33249E7E04A}" type="presParOf" srcId="{3281B305-ADDC-4991-892E-CD74167D7E1C}" destId="{173E9714-668F-443C-81ED-0CCBD555709D}" srcOrd="1" destOrd="0" presId="urn:microsoft.com/office/officeart/2005/8/layout/hierarchy4"/>
    <dgm:cxn modelId="{248F8216-AA28-4534-A0F8-8B8FB615AC21}" type="presParOf" srcId="{3281B305-ADDC-4991-892E-CD74167D7E1C}" destId="{84D18E93-C626-4733-8F3D-23A23ACF15CF}" srcOrd="2" destOrd="0" presId="urn:microsoft.com/office/officeart/2005/8/layout/hierarchy4"/>
    <dgm:cxn modelId="{DFC965C1-B10D-4DB8-909B-F76E5A7E3A7A}" type="presParOf" srcId="{84D18E93-C626-4733-8F3D-23A23ACF15CF}" destId="{790D8DE6-3460-4D65-B0B3-BAB1D688D518}" srcOrd="0" destOrd="0" presId="urn:microsoft.com/office/officeart/2005/8/layout/hierarchy4"/>
    <dgm:cxn modelId="{7467A3BC-75CB-42BC-9556-A51F20E0444F}" type="presParOf" srcId="{790D8DE6-3460-4D65-B0B3-BAB1D688D518}" destId="{DAA7A2BB-C70B-454D-9684-AF2B0F103559}" srcOrd="0" destOrd="0" presId="urn:microsoft.com/office/officeart/2005/8/layout/hierarchy4"/>
    <dgm:cxn modelId="{0470FCD5-744B-4A86-821E-FF1C886F176A}" type="presParOf" srcId="{790D8DE6-3460-4D65-B0B3-BAB1D688D518}" destId="{C681389E-E401-4568-87EA-5BE836C2E7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5B095-DD69-4920-8E34-8AA219E0E920}" type="doc">
      <dgm:prSet loTypeId="urn:microsoft.com/office/officeart/2005/8/layout/rings+Icon" loCatId="officeonline" qsTypeId="urn:microsoft.com/office/officeart/2005/8/quickstyle/3d2" qsCatId="3D" csTypeId="urn:microsoft.com/office/officeart/2005/8/colors/accent1_2" csCatId="accent1" phldr="1"/>
      <dgm:spPr/>
    </dgm:pt>
    <dgm:pt modelId="{184130B8-FB48-4A78-ABBF-7960CB34B476}">
      <dgm:prSet phldrT="[Text]"/>
      <dgm:spPr/>
      <dgm:t>
        <a:bodyPr/>
        <a:lstStyle/>
        <a:p>
          <a:r>
            <a:rPr lang="en-US" dirty="0"/>
            <a:t>Systematic Review</a:t>
          </a:r>
        </a:p>
      </dgm:t>
    </dgm:pt>
    <dgm:pt modelId="{9C6A05A6-9A03-41EE-9250-893E7B9BF3D2}" type="parTrans" cxnId="{81F9F8FE-61AB-44FB-B8E1-D383605CC71C}">
      <dgm:prSet/>
      <dgm:spPr/>
      <dgm:t>
        <a:bodyPr/>
        <a:lstStyle/>
        <a:p>
          <a:endParaRPr lang="en-US"/>
        </a:p>
      </dgm:t>
    </dgm:pt>
    <dgm:pt modelId="{8F56127E-99BC-4BD7-9777-ABD43E967F4A}" type="sibTrans" cxnId="{81F9F8FE-61AB-44FB-B8E1-D383605CC71C}">
      <dgm:prSet/>
      <dgm:spPr/>
      <dgm:t>
        <a:bodyPr/>
        <a:lstStyle/>
        <a:p>
          <a:endParaRPr lang="en-US"/>
        </a:p>
      </dgm:t>
    </dgm:pt>
    <dgm:pt modelId="{FE578D68-DF8B-4D31-BB5E-DF7E9ECA629E}">
      <dgm:prSet phldrT="[Text]"/>
      <dgm:spPr/>
      <dgm:t>
        <a:bodyPr/>
        <a:lstStyle/>
        <a:p>
          <a:r>
            <a:rPr lang="en-US" dirty="0"/>
            <a:t>Meta-analysis</a:t>
          </a:r>
        </a:p>
      </dgm:t>
    </dgm:pt>
    <dgm:pt modelId="{5B23E657-1175-4E82-9D42-34937E17FE76}" type="parTrans" cxnId="{9B3FEC27-D7FB-409D-94C8-9F1311372EA0}">
      <dgm:prSet/>
      <dgm:spPr/>
      <dgm:t>
        <a:bodyPr/>
        <a:lstStyle/>
        <a:p>
          <a:endParaRPr lang="en-US"/>
        </a:p>
      </dgm:t>
    </dgm:pt>
    <dgm:pt modelId="{A4E52290-BBBF-437F-B8C4-74EEFA454391}" type="sibTrans" cxnId="{9B3FEC27-D7FB-409D-94C8-9F1311372EA0}">
      <dgm:prSet/>
      <dgm:spPr/>
      <dgm:t>
        <a:bodyPr/>
        <a:lstStyle/>
        <a:p>
          <a:endParaRPr lang="en-US"/>
        </a:p>
      </dgm:t>
    </dgm:pt>
    <dgm:pt modelId="{551C57F4-A6F0-4457-8FA2-9AA1F4099EFE}" type="pres">
      <dgm:prSet presAssocID="{6835B095-DD69-4920-8E34-8AA219E0E920}" presName="Name0" presStyleCnt="0">
        <dgm:presLayoutVars>
          <dgm:chMax val="7"/>
          <dgm:dir/>
          <dgm:resizeHandles val="exact"/>
        </dgm:presLayoutVars>
      </dgm:prSet>
      <dgm:spPr/>
    </dgm:pt>
    <dgm:pt modelId="{BC829E91-3E32-4241-9A3B-856E0B09C011}" type="pres">
      <dgm:prSet presAssocID="{6835B095-DD69-4920-8E34-8AA219E0E920}" presName="ellipse1" presStyleLbl="vennNode1" presStyleIdx="0" presStyleCnt="2" custLinFactNeighborX="-33666" custLinFactNeighborY="65636">
        <dgm:presLayoutVars>
          <dgm:bulletEnabled val="1"/>
        </dgm:presLayoutVars>
      </dgm:prSet>
      <dgm:spPr/>
    </dgm:pt>
    <dgm:pt modelId="{118C7B38-F07C-4DAA-BA77-72DB5E30A0BA}" type="pres">
      <dgm:prSet presAssocID="{6835B095-DD69-4920-8E34-8AA219E0E920}" presName="ellipse2" presStyleLbl="vennNode1" presStyleIdx="1" presStyleCnt="2" custLinFactNeighborX="2385" custLinFactNeighborY="765">
        <dgm:presLayoutVars>
          <dgm:bulletEnabled val="1"/>
        </dgm:presLayoutVars>
      </dgm:prSet>
      <dgm:spPr/>
    </dgm:pt>
  </dgm:ptLst>
  <dgm:cxnLst>
    <dgm:cxn modelId="{9B3FEC27-D7FB-409D-94C8-9F1311372EA0}" srcId="{6835B095-DD69-4920-8E34-8AA219E0E920}" destId="{FE578D68-DF8B-4D31-BB5E-DF7E9ECA629E}" srcOrd="1" destOrd="0" parTransId="{5B23E657-1175-4E82-9D42-34937E17FE76}" sibTransId="{A4E52290-BBBF-437F-B8C4-74EEFA454391}"/>
    <dgm:cxn modelId="{59AA6032-7FA3-4195-8526-FC83EB1B8E1C}" type="presOf" srcId="{6835B095-DD69-4920-8E34-8AA219E0E920}" destId="{551C57F4-A6F0-4457-8FA2-9AA1F4099EFE}" srcOrd="0" destOrd="0" presId="urn:microsoft.com/office/officeart/2005/8/layout/rings+Icon"/>
    <dgm:cxn modelId="{C618BA4F-B063-45A9-BC29-0D595CFC9C33}" type="presOf" srcId="{FE578D68-DF8B-4D31-BB5E-DF7E9ECA629E}" destId="{118C7B38-F07C-4DAA-BA77-72DB5E30A0BA}" srcOrd="0" destOrd="0" presId="urn:microsoft.com/office/officeart/2005/8/layout/rings+Icon"/>
    <dgm:cxn modelId="{81F9F8FE-61AB-44FB-B8E1-D383605CC71C}" srcId="{6835B095-DD69-4920-8E34-8AA219E0E920}" destId="{184130B8-FB48-4A78-ABBF-7960CB34B476}" srcOrd="0" destOrd="0" parTransId="{9C6A05A6-9A03-41EE-9250-893E7B9BF3D2}" sibTransId="{8F56127E-99BC-4BD7-9777-ABD43E967F4A}"/>
    <dgm:cxn modelId="{6DC1CFFF-7CF3-461C-BACC-F636DFCBEF3B}" type="presOf" srcId="{184130B8-FB48-4A78-ABBF-7960CB34B476}" destId="{BC829E91-3E32-4241-9A3B-856E0B09C011}" srcOrd="0" destOrd="0" presId="urn:microsoft.com/office/officeart/2005/8/layout/rings+Icon"/>
    <dgm:cxn modelId="{D4960C59-1128-4851-B895-E5F24DB1C0BC}" type="presParOf" srcId="{551C57F4-A6F0-4457-8FA2-9AA1F4099EFE}" destId="{BC829E91-3E32-4241-9A3B-856E0B09C011}" srcOrd="0" destOrd="0" presId="urn:microsoft.com/office/officeart/2005/8/layout/rings+Icon"/>
    <dgm:cxn modelId="{699B26E0-1951-4529-99C4-C1CD2F2F1F04}" type="presParOf" srcId="{551C57F4-A6F0-4457-8FA2-9AA1F4099EFE}" destId="{118C7B38-F07C-4DAA-BA77-72DB5E30A0BA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160D-3A9B-412E-A997-4A5C727E1C89}">
      <dsp:nvSpPr>
        <dsp:cNvPr id="0" name=""/>
        <dsp:cNvSpPr/>
      </dsp:nvSpPr>
      <dsp:spPr>
        <a:xfrm>
          <a:off x="2120" y="190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Randomized Controlled Trial</a:t>
          </a:r>
        </a:p>
      </dsp:txBody>
      <dsp:txXfrm>
        <a:off x="36539" y="34609"/>
        <a:ext cx="4270320" cy="1106308"/>
      </dsp:txXfrm>
    </dsp:sp>
    <dsp:sp modelId="{0EA3B9B2-91ED-40ED-8B44-345EF8A960FA}">
      <dsp:nvSpPr>
        <dsp:cNvPr id="0" name=""/>
        <dsp:cNvSpPr/>
      </dsp:nvSpPr>
      <dsp:spPr>
        <a:xfrm>
          <a:off x="2120" y="1233947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Observational Studies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(Cohort and Case-Control)</a:t>
          </a:r>
        </a:p>
      </dsp:txBody>
      <dsp:txXfrm>
        <a:off x="36539" y="1268366"/>
        <a:ext cx="4270320" cy="1106308"/>
      </dsp:txXfrm>
    </dsp:sp>
    <dsp:sp modelId="{CAAFF8B3-71A7-48AC-BC2E-79CE278B477A}">
      <dsp:nvSpPr>
        <dsp:cNvPr id="0" name=""/>
        <dsp:cNvSpPr/>
      </dsp:nvSpPr>
      <dsp:spPr>
        <a:xfrm>
          <a:off x="2120" y="2467705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Descriptive Study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(Cross sectional study)</a:t>
          </a:r>
        </a:p>
      </dsp:txBody>
      <dsp:txXfrm>
        <a:off x="36539" y="2502124"/>
        <a:ext cx="4270320" cy="1106308"/>
      </dsp:txXfrm>
    </dsp:sp>
    <dsp:sp modelId="{A2A5A965-9037-4791-8196-50F0398A9C9B}">
      <dsp:nvSpPr>
        <dsp:cNvPr id="0" name=""/>
        <dsp:cNvSpPr/>
      </dsp:nvSpPr>
      <dsp:spPr>
        <a:xfrm>
          <a:off x="2120" y="3701462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Case Reports</a:t>
          </a:r>
        </a:p>
      </dsp:txBody>
      <dsp:txXfrm>
        <a:off x="36539" y="3735881"/>
        <a:ext cx="4270320" cy="1106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160D-3A9B-412E-A997-4A5C727E1C89}">
      <dsp:nvSpPr>
        <dsp:cNvPr id="0" name=""/>
        <dsp:cNvSpPr/>
      </dsp:nvSpPr>
      <dsp:spPr>
        <a:xfrm>
          <a:off x="2120" y="190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Meta-analysis</a:t>
          </a:r>
        </a:p>
      </dsp:txBody>
      <dsp:txXfrm>
        <a:off x="36539" y="34609"/>
        <a:ext cx="4270320" cy="1106308"/>
      </dsp:txXfrm>
    </dsp:sp>
    <dsp:sp modelId="{0EA3B9B2-91ED-40ED-8B44-345EF8A960FA}">
      <dsp:nvSpPr>
        <dsp:cNvPr id="0" name=""/>
        <dsp:cNvSpPr/>
      </dsp:nvSpPr>
      <dsp:spPr>
        <a:xfrm>
          <a:off x="2120" y="1233947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Systematic Reviews</a:t>
          </a:r>
        </a:p>
      </dsp:txBody>
      <dsp:txXfrm>
        <a:off x="36539" y="1268366"/>
        <a:ext cx="4270320" cy="1106308"/>
      </dsp:txXfrm>
    </dsp:sp>
    <dsp:sp modelId="{79E028D2-8E15-4E63-B8C9-796FFA4AF7B4}">
      <dsp:nvSpPr>
        <dsp:cNvPr id="0" name=""/>
        <dsp:cNvSpPr/>
      </dsp:nvSpPr>
      <dsp:spPr>
        <a:xfrm>
          <a:off x="2120" y="2467705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Summary Reviews</a:t>
          </a:r>
        </a:p>
      </dsp:txBody>
      <dsp:txXfrm>
        <a:off x="36539" y="2502124"/>
        <a:ext cx="4270320" cy="1106308"/>
      </dsp:txXfrm>
    </dsp:sp>
    <dsp:sp modelId="{DAA7A2BB-C70B-454D-9684-AF2B0F103559}">
      <dsp:nvSpPr>
        <dsp:cNvPr id="0" name=""/>
        <dsp:cNvSpPr/>
      </dsp:nvSpPr>
      <dsp:spPr>
        <a:xfrm>
          <a:off x="2120" y="3701462"/>
          <a:ext cx="4339158" cy="117514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Expert Opinion</a:t>
          </a:r>
        </a:p>
      </dsp:txBody>
      <dsp:txXfrm>
        <a:off x="36539" y="3735881"/>
        <a:ext cx="4270320" cy="110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29E91-3E32-4241-9A3B-856E0B09C011}">
      <dsp:nvSpPr>
        <dsp:cNvPr id="0" name=""/>
        <dsp:cNvSpPr/>
      </dsp:nvSpPr>
      <dsp:spPr>
        <a:xfrm>
          <a:off x="381007" y="1600201"/>
          <a:ext cx="2437821" cy="24379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Systematic Review</a:t>
          </a:r>
        </a:p>
      </dsp:txBody>
      <dsp:txXfrm>
        <a:off x="738018" y="1957237"/>
        <a:ext cx="1723799" cy="1723921"/>
      </dsp:txXfrm>
    </dsp:sp>
    <dsp:sp modelId="{118C7B38-F07C-4DAA-BA77-72DB5E30A0BA}">
      <dsp:nvSpPr>
        <dsp:cNvPr id="0" name=""/>
        <dsp:cNvSpPr/>
      </dsp:nvSpPr>
      <dsp:spPr>
        <a:xfrm>
          <a:off x="2514595" y="1626006"/>
          <a:ext cx="2437821" cy="24379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Meta-analysis</a:t>
          </a:r>
        </a:p>
      </dsp:txBody>
      <dsp:txXfrm>
        <a:off x="2871606" y="1983042"/>
        <a:ext cx="1723799" cy="172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E3B0209B-F18F-430D-88D7-B3D5189E4E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3386022-5698-40BF-A11E-73350A4318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EB045388-006A-44BD-845D-8271B4DEF1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D295116E-AA83-423F-8535-4721E6890DF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377A475-3C4D-7642-81A2-BE0B10F0E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50E6862-3BB0-456D-8E80-A35739D989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BE4DE4C-CCDD-46DB-8784-E4FF80251F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9F5B2BA-7D40-4E10-A62C-A53E169198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1301064E-F1A8-498B-BEA3-CE93684A5E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C1F3E232-7995-480C-B5C3-5EACFFA0E4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FDA238A4-B7B7-48CB-BDE2-F04E61BFC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CB9DA03-F206-EF4B-80E0-0C166D2A09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BF4A2B-3EAD-496F-BC68-429C1D289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D9738FB-C80F-4545-9A51-59A47B7A55D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9948610-0E38-88F1-063B-E2D68B025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2B7E03E-E36D-C28D-EB40-6301A84E5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5C8F06-E03C-4C00-BC3B-AB6187A4A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4616DB54-B3B0-8744-9CC4-782A9DBBAC5E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11F9088-E74D-D0BF-8E8A-DA7F18392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DF6CBF5-DC1A-C799-1DC8-6F90D32CE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386861-3DAF-4704-9CBD-61C037C36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0C78D0AF-FC8B-4D47-B939-164E3BD7BA81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8E7DA0C-9F20-20DF-4DED-AB44464B5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67E403B-0AD3-A46D-D8F1-4BC83950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Dr. Myles n&amp;v study being undertaken by Dr. Johnson.  This error was a serious mistake.</a:t>
            </a:r>
          </a:p>
        </p:txBody>
      </p:sp>
    </p:spTree>
    <p:extLst>
      <p:ext uri="{BB962C8B-B14F-4D97-AF65-F5344CB8AC3E}">
        <p14:creationId xmlns:p14="http://schemas.microsoft.com/office/powerpoint/2010/main" val="67286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94958-2840-4D6E-B46F-4F4F011A4D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2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20D00C-2469-4CAF-91EC-593868A2C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F3D0E52-BBDB-824A-B3D3-6D6D44B0A32C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23766BE-57A7-6BC7-CF26-CEDE0F328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48B0586-4536-0CF7-EEBA-BA2BD15A2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Descriptive study is usually conducted when little is known about the occurrence, natural history, or determinants of a health issue.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B1CB8A-396D-4897-9638-81A5AC74D2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6EFECB48-015F-914C-BC81-85FF9598ED4A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E1041A-24B7-0F19-F991-FD5B8F265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09E0A8B-F564-14D1-5CFC-37C41A372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69E4A-DF3A-4BE3-936D-2D844E8F7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C19006E4-DD04-074B-9A43-6217884947DF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240EFAB-2A15-5BCE-6AAE-5A4C72A3E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949F18A-28C4-FD06-B5A4-797069E81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3B1FDF-B10D-4716-B20F-89A3F60F6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14DB71A8-8AB7-3442-BDD3-F6D9DB913915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FFA6124-BE01-AC54-F73F-34936C70A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B4747EE-A72F-7BF0-2592-5FBA24BF2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21380A-E014-4264-8807-259429C4C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D5671E09-4E2F-8844-8FBB-C43A94A1E84E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3FFE802-A1ED-FC29-7A1A-29F81A960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AB8305F-5365-F164-8167-67CCD84FE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9E66DC-8E50-4BF4-BFCE-65AC2894A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E11CFCB-2B60-3248-BEE4-C32A3630DC65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0A18E0D-BD12-57CF-6628-86D696C5F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1CB5EEF-FA81-17E5-5936-79E085A5D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Can get false associations. 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366FAE-984B-42EF-9395-45CF146D8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4AE2F-F296-415D-B87B-7444D339F3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04E9244-2DD5-4A4C-9BC9-278728D7E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82FAC16-1B02-4F66-B777-41AB79CE9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DF5465-1CF5-4ECA-98E3-2BB9CBABC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6746FC4-CEA8-3C49-B83F-D059E07A4F0D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1F47E18-493A-5F6E-D175-3663A4B92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C51CC4-BC0D-76B3-B455-000A4A8D8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366FAE-984B-42EF-9395-45CF146D8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4AE2F-F296-415D-B87B-7444D339F3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04E9244-2DD5-4A4C-9BC9-278728D7E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82FAC16-1B02-4F66-B777-41AB79CE9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91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B9275D-C759-46E7-A601-9540B2692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8B4C3740-92E7-E546-8BFB-D5C0884D10E9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0BAECEF-07AA-09EE-2BCA-E3CB397BA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9BE7F33-EE39-408A-E276-52ECDAEA2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F17483-12DB-4AD0-AA42-3234B0038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15E9984-1128-1B48-BDD1-E9E4D732A998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68B5658-0DF7-7123-67B7-A06617575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5FEAAC9-2A88-8476-EEF0-6BB6B7139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C76480-5055-4D2A-9326-AC6FAC3E0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E3A05F2-E095-B241-A686-602B24DF46C2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0E53816-0D91-FDEE-66C6-5C7B8B6CE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C099A85-7853-06C7-564B-14C4A8E9C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7B5324-9CF0-489E-8E80-96980B0DD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5B167346-0A93-2E40-A3A9-4F567EFF434C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B76D455-443F-21C2-09C9-6B8573433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247707F-C4C7-6774-535D-A0E74903B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C95FF4-81C0-4F4F-B7AC-92E1E32DD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DECD2703-6093-F848-8B9E-FABF5B6E9ABF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36A0BFE-E592-AB69-71E6-0F7ACECF8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4BCCCF6-16A6-E905-5676-EF1A1D026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Prospective.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F0B466-E35A-45D0-BEEE-D8A249767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9DF1D104-2030-6040-B8A1-612343DFD5AA}" type="slidenum">
              <a:rPr lang="en-US" altLang="en-US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BA85367-BE00-2647-F792-ED156BCE2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AF88B87-B9C4-B513-2122-536AB941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Outcome data can be categorical (as above) or continuous.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6DB327-30DB-4795-8949-CBF9ADEA4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8C553B3A-CB13-5140-96CE-27167799E239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F9148C3-0912-60D3-C947-F84316D84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B153B6C-F673-8168-AEAD-6A23FCBBA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47FB7E-2CC5-42A6-B5E3-8F94B03D0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F945D09B-F1D0-504A-A8C5-87282F9B0931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CB134AD-2CB1-578C-E054-623D9F777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D6CC2E5-F80A-59C5-ACFC-98E4D02A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71BA9E-0177-4A70-8E8A-3686BE009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02CCFD90-0F50-9644-A3D8-9F947A1E14B9}" type="slidenum">
              <a:rPr lang="en-US" altLang="en-US">
                <a:latin typeface="Arial" panose="020B0604020202020204" pitchFamily="34" charset="0"/>
              </a:rPr>
              <a:pPr/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F27303B-3CE8-E770-4FCA-FC51C0D2F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8CB8614-6AE3-49A6-F7C6-3F2092BDB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Cohort only useful when outcome is not rare.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75AFDD-4530-4B50-AF4A-FB3B16C0BE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85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E00A8F-AF5F-4EF5-B08C-68EAEEAB4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50CC5F4D-1590-7E47-8B62-E0A860BD3548}" type="slidenum">
              <a:rPr lang="en-US" altLang="en-US">
                <a:latin typeface="Arial" panose="020B0604020202020204" pitchFamily="34" charset="0"/>
              </a:rPr>
              <a:pPr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ADB56A2-7973-6D7E-29F6-D94122DA1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202D959-0C6F-434E-CFF0-C95B073EB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E5FBE2-4383-4906-B8E4-2B0C9D9CF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0878662E-A626-FC4C-9300-8A11CCBC54D3}" type="slidenum">
              <a:rPr lang="en-US" altLang="en-US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DA880AD-1FC8-5465-84DE-CD89B9CFE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8772E15-3CE3-0512-D273-A2683466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Null hypothesis—there is no difference between study groups.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4F15A-36BD-40A2-9F91-E57BF3353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3FA03184-3937-5B45-BB06-191903B99A5C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76F8FAF-0270-30C8-5771-1DDB7BFF0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AD6B3B4-69FD-4312-BFFE-74DF00AEC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“p” value tells use that if the experiment is repeated several times, the chance of the outcome falling in the 95% CI is 95%. 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E9C424-4CF3-4025-9CAB-1736C5FF2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B64C5D10-F9CA-394A-8D8E-48B38674576C}" type="slidenum">
              <a:rPr lang="en-US" altLang="en-US">
                <a:latin typeface="Arial" panose="020B0604020202020204" pitchFamily="34" charset="0"/>
              </a:rPr>
              <a:pPr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5748DF1-33F3-E004-33ED-060430F9D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DEED7CF-C94D-1A24-6DA8-6CEDDD184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84E470-946C-41BE-AADA-5E3CEFD3D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074AF3C-C791-264E-8BE2-3059319E0CD9}" type="slidenum">
              <a:rPr lang="en-US" altLang="en-US">
                <a:latin typeface="Arial" panose="020B0604020202020204" pitchFamily="34" charset="0"/>
              </a:rPr>
              <a:pPr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5B1989F-B9C5-3B2D-1B62-E4FC8DDC0F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5ABF917-FB39-EE2D-86A7-D7A718E5E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Used in cohort studies only and not case-control studies.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339E7D-8C49-4169-8F1E-D5E8AAC97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DFEEF798-F8C3-3C41-B579-6A43FE3B4107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E207EF0-5D7D-C003-B530-EC69D55F0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9FD7C7D-D6B8-A09B-0496-27AE0433A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Sample 200 Texas med school applicants who applied to medical school, and represents data from a single year.  This data is made up.  Tech is exposure, med school admission is outcome.  57 got into med school of the sample of 200 (a+b), and 143 did not get in (c+d).  32 of 57 Tech grads got in, but 68 Tech grad out of 143 surveyed did not get in.  This sample may have come from people living in the Panhandle (selection bias).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AF2ED8CE-E228-9964-A0C4-CEAF21FEB2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941673E-FE1D-E983-9BC4-CAA78B595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Zones of potential bias and potential interest in a cohort study. Threshold of potential interest starts at 2 or 3 (dashed line) for increased risk and 0.5 or 0.33 (dashed line) for decreased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12537-3B0D-B648-148C-AFB910849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636E08AE-F26E-D146-85C4-167477177FED}" type="slidenum">
              <a:rPr lang="en-US" altLang="en-US">
                <a:latin typeface="Arial" panose="020B0604020202020204" pitchFamily="34" charset="0"/>
              </a:rPr>
              <a:pPr/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C5F926-8069-43FA-ADE2-75334E8FF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59CDDA97-851C-9F45-9B8B-7ADDA3EAB0C6}" type="slidenum">
              <a:rPr lang="en-US" altLang="en-US">
                <a:latin typeface="Arial" panose="020B0604020202020204" pitchFamily="34" charset="0"/>
              </a:rPr>
              <a:pPr/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95C5D6D-4033-D8EF-EE72-670E78711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2D2E63E8-8243-1645-EA10-1AC075041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339E7D-8C49-4169-8F1E-D5E8AAC97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5276F552-2729-C14D-BFCF-6B8CD1522E0C}" type="slidenum">
              <a:rPr lang="en-US" altLang="en-US">
                <a:latin typeface="Arial" panose="020B0604020202020204" pitchFamily="34" charset="0"/>
              </a:rPr>
              <a:pPr/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82BF6FE-B69D-0292-C3FD-4A4E82935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5AD0CA7-89BB-EA5E-5D16-4DDBBAD3C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Same proportion (RR) on bottom but with higher precision due to 100x pateints.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33F513-4D7A-40AD-B31F-7DAC706E9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816F9E2E-ACBB-A34E-A713-2EFEF61599B1}" type="slidenum">
              <a:rPr lang="en-US" altLang="en-US">
                <a:latin typeface="Arial" panose="020B0604020202020204" pitchFamily="34" charset="0"/>
              </a:rPr>
              <a:pPr/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970274B-0715-7013-9B3C-6B3582BB5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6ADD90B-204C-C1A2-BC48-28DE0ABF0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930275"/>
            <a:ext cx="4246563" cy="3186113"/>
          </a:xfrm>
          <a:solidFill>
            <a:srgbClr val="FFFFFF"/>
          </a:solidFill>
          <a:ln/>
        </p:spPr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9975" y="4425950"/>
            <a:ext cx="4876800" cy="3536950"/>
          </a:xfrm>
          <a:noFill/>
          <a:ln/>
        </p:spPr>
        <p:txBody>
          <a:bodyPr wrap="none" anchor="ctr"/>
          <a:lstStyle/>
          <a:p>
            <a:r>
              <a:rPr lang="en-US" dirty="0"/>
              <a:t>You can be sure that those in private practice do worse.</a:t>
            </a:r>
            <a:r>
              <a:rPr lang="en-US" baseline="0" dirty="0"/>
              <a:t>   </a:t>
            </a:r>
            <a:r>
              <a:rPr lang="en-US" dirty="0"/>
              <a:t>Journal club activities should be part of lifelong learning.</a:t>
            </a:r>
          </a:p>
        </p:txBody>
      </p:sp>
    </p:spTree>
    <p:extLst>
      <p:ext uri="{BB962C8B-B14F-4D97-AF65-F5344CB8AC3E}">
        <p14:creationId xmlns:p14="http://schemas.microsoft.com/office/powerpoint/2010/main" val="1145014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B72049-5A89-429E-B756-9E5778EC9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8B5F32A-A9FF-4242-9224-38F63BDAD6E8}" type="slidenum">
              <a:rPr lang="en-US" altLang="en-US">
                <a:latin typeface="Arial" panose="020B0604020202020204" pitchFamily="34" charset="0"/>
              </a:rPr>
              <a:pPr/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6A2666D-2B22-4F08-A032-2D8AB5712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30A1F042-090C-B523-3263-9DAE98900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63767E-5ABF-4DC7-A4AE-3C1DA36E0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612DB46-84B5-8B44-AF54-555E2613FDB2}" type="slidenum">
              <a:rPr lang="en-US" altLang="en-US">
                <a:latin typeface="Arial" panose="020B0604020202020204" pitchFamily="34" charset="0"/>
              </a:rPr>
              <a:pPr/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CF89265C-54C6-417E-91BB-B4188D586E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59CA88A-A3B9-6DAE-35BE-BCF27E41A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Randomization not possible as studying outcome back to exposure.  Must use all cases in a specified time to avoid bias.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1AD373-8BB6-4871-BEA1-A3B66CACE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879A8D6A-0D05-B041-A968-BFD6770CD036}" type="slidenum">
              <a:rPr lang="en-US" altLang="en-US">
                <a:latin typeface="Arial" panose="020B0604020202020204" pitchFamily="34" charset="0"/>
              </a:rPr>
              <a:pPr/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02F399A-36C9-4BC6-4E07-841F9C81D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7EA4969-2C13-2075-6A79-A2880955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Infection could be GBBS.  Good study design because fetal demise is uncommon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DC1E6F-2480-44B3-8D8A-1212084A5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45CFB385-2D7A-F449-9892-F4A8826EDD5E}" type="slidenum">
              <a:rPr lang="en-US" altLang="en-US">
                <a:latin typeface="Arial" panose="020B0604020202020204" pitchFamily="34" charset="0"/>
              </a:rPr>
              <a:pPr/>
              <a:t>55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B3D88254-6650-B48F-E883-6B9344CFD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C1905EA-A988-7AFA-27F6-E72271FD2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Small study had large CI.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F9BC35-B26F-4261-A2F2-F0945529E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5341519A-A53F-6D4F-97A1-FDC2AFD27C5D}" type="slidenum">
              <a:rPr lang="en-US" altLang="en-US">
                <a:latin typeface="Arial" panose="020B0604020202020204" pitchFamily="34" charset="0"/>
              </a:rPr>
              <a:pPr/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0A377321-8E24-5E85-9807-D229DC26D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5E6E996-1D82-1881-A839-AF3DE40DE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505460-3B89-44E4-B2D3-774E24C5A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E1092BA8-1552-AF45-B221-0F8F751CC093}" type="slidenum">
              <a:rPr lang="en-US" altLang="en-US">
                <a:latin typeface="Arial" panose="020B0604020202020204" pitchFamily="34" charset="0"/>
              </a:rPr>
              <a:pPr/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7624368E-E506-EDFB-BEEF-A3F82F9DE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3151AA4-1B33-D0D3-79AC-3B7D49C4E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505460-3B89-44E4-B2D3-774E24C5A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A6C4961-FC13-7344-83BD-5D055C30EC34}" type="slidenum">
              <a:rPr lang="en-US" altLang="en-US">
                <a:latin typeface="Arial" panose="020B0604020202020204" pitchFamily="34" charset="0"/>
              </a:rPr>
              <a:pPr/>
              <a:t>58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C1569183-3A96-13CD-B1D1-703925229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53E87632-4B2E-9B9B-7AE1-2CC1D0F26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FC678F-A911-4741-9CC6-AE740611A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7ABC6AC-3525-8E4D-8CC6-126CDC2E41C8}" type="slidenum">
              <a:rPr lang="en-US" altLang="en-US">
                <a:latin typeface="Arial" panose="020B0604020202020204" pitchFamily="34" charset="0"/>
              </a:rPr>
              <a:pPr/>
              <a:t>59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F741D71-934E-84F3-284F-1E1871E02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27D3F94F-799B-6F8F-E886-970772D60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Rare outcomes = &lt;5% occurrence.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795935-D50F-4C49-8158-508267F59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BDE7E7A4-5DFC-1B42-90E4-BDB75291B764}" type="slidenum">
              <a:rPr lang="en-US" altLang="en-US">
                <a:latin typeface="Arial" panose="020B0604020202020204" pitchFamily="34" charset="0"/>
              </a:rPr>
              <a:pPr/>
              <a:t>60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A6D7A98-FA18-9156-3829-05D6CE1AB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99EBD0FF-20A8-85B6-744E-8491819B2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Cases and controls are picked from 2 different populations making it difficult to ensure that the 2 populations are comparable with respect to extraneous exposures or other sources of distortion.  Recall bias same as information bias.  Less intuitive = inappropriate for determining other possible health effects of an exposure.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505460-3B89-44E4-B2D3-774E24C5A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FCF443EF-2718-624F-B9A8-01F89E929DB0}" type="slidenum">
              <a:rPr lang="en-US" altLang="en-US">
                <a:latin typeface="Arial" panose="020B0604020202020204" pitchFamily="34" charset="0"/>
              </a:rPr>
              <a:pPr/>
              <a:t>61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C0151F7C-C710-137A-A0FA-978B7991A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B0A9F09-E9FD-7B2E-E0C5-4AB9F54C9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9DA03-F206-EF4B-80E0-0C166D2A09C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3433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9DA03-F206-EF4B-80E0-0C166D2A09C5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8204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418A13F6-0EEF-0DA5-02B6-4C334DC66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2880F0C9-E3B9-1178-D952-0D100AED5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Zones of potential bias and potential interest in a case-control study. Threshold of potential interest starts at 3 or 4 (dashed line) for increased risk and 0.33 or 0.25 (dashed line) for reduced risk.  Others have gone further and stated that lower limits of 95% CI should be &gt;5.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9CAA5-C99E-8BB0-D680-083A62F53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83ED731-383C-7946-81F7-F41B31D1F957}" type="slidenum">
              <a:rPr lang="en-US" altLang="en-US">
                <a:latin typeface="Arial" panose="020B0604020202020204" pitchFamily="34" charset="0"/>
              </a:rPr>
              <a:pPr/>
              <a:t>63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552260-9383-4B58-A09C-B5D35507F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03D66361-33E6-6C4D-BF26-53FE79935019}" type="slidenum">
              <a:rPr lang="en-US" altLang="en-US">
                <a:latin typeface="Arial" panose="020B0604020202020204" pitchFamily="34" charset="0"/>
              </a:rPr>
              <a:pPr/>
              <a:t>64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8749C37-0F18-1DF5-B5B7-CE7A5FFA6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BDD9CC43-FBBC-4539-364B-44F4CD10A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A7C107-FD41-4CA6-9AB3-F2681025C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B4D02059-0B3E-834F-9E32-E1994464F1A9}" type="slidenum">
              <a:rPr lang="en-US" altLang="en-US">
                <a:latin typeface="Arial" panose="020B0604020202020204" pitchFamily="34" charset="0"/>
              </a:rPr>
              <a:pPr/>
              <a:t>65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F709786C-72BB-2355-8C62-553EF5D25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9D5F836B-C2A1-582E-CBE7-E77AC84C0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CB3331-3B83-4D26-A032-E4AAD8E48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E2A22E01-1F42-024F-8D13-463D2D06C188}" type="slidenum">
              <a:rPr lang="en-US" altLang="en-US">
                <a:latin typeface="Arial" panose="020B0604020202020204" pitchFamily="34" charset="0"/>
              </a:rPr>
              <a:pPr/>
              <a:t>66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AD71999-DCD3-813F-96F7-183E1CCE8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68F984B-60D6-518B-F1FB-BD6F7E887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0189D8-BA57-46B8-A3EC-CF0B87F6C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8737523-C6C3-F54E-9B0E-84B5E6223D85}" type="slidenum">
              <a:rPr lang="en-US" altLang="en-US">
                <a:latin typeface="Arial" panose="020B0604020202020204" pitchFamily="34" charset="0"/>
              </a:rPr>
              <a:pPr/>
              <a:t>67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4EE17D85-3030-3220-D625-CED367F06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D203F0C-BBAC-138E-89D2-F5F8EEE5E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Allows most control over the study situation.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51738D-1738-4B66-92C8-1DC351A31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FB361ADB-5AD1-B14E-915C-8664586B630C}" type="slidenum">
              <a:rPr lang="en-US" altLang="en-US">
                <a:latin typeface="Arial" panose="020B0604020202020204" pitchFamily="34" charset="0"/>
              </a:rPr>
              <a:pPr/>
              <a:t>68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3822379A-2A12-5317-584F-549BC38FC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542D65CB-F6E9-91FB-B6D5-FE4A95F3C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Requires scientific rigor.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250ADE-F84C-4646-8268-1B2C309BF1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0F4153BF-7227-FA44-A007-D45049246A75}" type="slidenum">
              <a:rPr lang="en-US" altLang="en-US">
                <a:latin typeface="Arial" panose="020B0604020202020204" pitchFamily="34" charset="0"/>
              </a:rPr>
              <a:pPr/>
              <a:t>69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C67570F3-878B-D17F-6316-19DDA8A13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55003982-ADA2-2E1F-33CA-839394AC0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32920E-33C2-40E4-9D2E-525A315C7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60100C9-35C0-D140-9810-619157ABA27A}" type="slidenum">
              <a:rPr lang="en-US" altLang="en-US">
                <a:latin typeface="Arial" panose="020B0604020202020204" pitchFamily="34" charset="0"/>
              </a:rPr>
              <a:pPr/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72F16696-85FF-2632-F922-F3E27A3E3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41973A3E-CC8B-DA7B-DD78-66139F4AD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Could also add placebo group.  Blinded—all pills look the same.  Each subject randomized.  Data can be continuous or categorical.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376359-6D96-4FA9-ABE3-6FE410900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037B27D9-5167-3743-A68A-BE9CCF3D7198}" type="slidenum">
              <a:rPr lang="en-US" altLang="en-US">
                <a:latin typeface="Arial" panose="020B0604020202020204" pitchFamily="34" charset="0"/>
              </a:rPr>
              <a:pPr/>
              <a:t>71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3FC2839C-CCD2-5E79-86D0-6BEDEF088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FB16919-A4DC-CFE4-E5AB-087BE1A1C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DBA270-F132-47A1-B83C-9CD244C53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959DE6E9-7C3A-1243-BD5F-9EBF9DBDFF97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7CBF935-3898-3F57-B2F1-F37987A0A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ABBD24B-CB4D-788B-6AEC-72E4C2285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9FCDA6-1B5E-4102-ABB4-C379D546B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FD0AB60B-E41E-EF4A-A210-3126E445F6D7}" type="slidenum">
              <a:rPr lang="en-US" altLang="en-US">
                <a:latin typeface="Arial" panose="020B0604020202020204" pitchFamily="34" charset="0"/>
              </a:rPr>
              <a:pPr/>
              <a:t>72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B55CA7DA-FC89-4E35-B165-55B02E316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17373E96-D2DE-C58F-BF90-873CB9F91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Like a cohort study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C4F29B-1C8C-4183-9B5E-1C999E29C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6465D185-69AE-9B44-A306-B6603AC5F45F}" type="slidenum">
              <a:rPr lang="en-US" altLang="en-US">
                <a:latin typeface="Arial" panose="020B0604020202020204" pitchFamily="34" charset="0"/>
              </a:rPr>
              <a:pPr/>
              <a:t>73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551384D5-547B-0904-D041-B2DDA26CA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4E0B180A-E0A6-C515-0B3E-54940CB55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Subjective outcome would be a treatment of hot flashes or depression where it is hard to measure to determine improvement.  Blinding less important with objective outcomes like vaginal bleeding in a HT study like the WHI.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754D19-5352-45CB-8C98-71BDA132D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C831A504-E775-3348-ACFF-FCCD86779C1D}" type="slidenum">
              <a:rPr lang="en-US" altLang="en-US">
                <a:latin typeface="Arial" panose="020B0604020202020204" pitchFamily="34" charset="0"/>
              </a:rPr>
              <a:pPr/>
              <a:t>74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2926CFE-1258-D566-DD8C-405745D06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D315C7AB-6044-D442-27C3-EEDEEE940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32A444-B39F-412D-8A9E-EF0327736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586E26B5-0F35-4D47-B7EF-52040667FFD8}" type="slidenum">
              <a:rPr lang="en-US" altLang="en-US">
                <a:latin typeface="Arial" panose="020B0604020202020204" pitchFamily="34" charset="0"/>
              </a:rPr>
              <a:pPr/>
              <a:t>75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2F6DA8C-67D4-44E4-2309-B08E3AC42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08BB7466-BAD8-D51A-E2C5-EFEBD64F4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Blinded RCT, but pts on danazol had more sx and dropped out more, hence study becomes somewhat unblinded.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A988C9-56AD-4C4A-8030-116493067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39B275C3-5A2C-FC4C-923E-171DA14E85D0}" type="slidenum">
              <a:rPr lang="en-US" altLang="en-US">
                <a:latin typeface="Arial" panose="020B0604020202020204" pitchFamily="34" charset="0"/>
              </a:rPr>
              <a:pPr/>
              <a:t>76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59D66AD8-7578-378F-30BC-B76F93999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CBF6C9C1-0E35-BEBA-1A3D-746DAE560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Hot flash patients eliminated from WHI.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1A6DAB-C472-4EEE-BB44-2EABD5076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11CB23BF-C36D-7143-BAA5-D24E58BE4C95}" type="slidenum">
              <a:rPr lang="en-US" altLang="en-US">
                <a:latin typeface="Arial" panose="020B0604020202020204" pitchFamily="34" charset="0"/>
              </a:rPr>
              <a:pPr/>
              <a:t>77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3888C617-5E1A-BE63-D5B1-5109E89BC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BD06CF7D-261A-C104-927B-0DD102E56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Original PMDD study.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EE8F62-2E0A-4DE8-963C-9A3FF471D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48F21F02-C73B-DB45-967F-0A8E094A526F}" type="slidenum">
              <a:rPr lang="en-US" altLang="en-US">
                <a:latin typeface="Arial" panose="020B0604020202020204" pitchFamily="34" charset="0"/>
              </a:rPr>
              <a:pPr/>
              <a:t>79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8E2FE2A8-EE3C-02D9-02F4-17561C6FB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EE469ECD-7D24-D9DF-4E05-CBA1D340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985696-448B-42B8-B364-7847D480B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6C808B29-54F3-DB40-B468-302F5FBDDCBE}" type="slidenum">
              <a:rPr lang="en-US" altLang="en-US">
                <a:latin typeface="Arial" panose="020B0604020202020204" pitchFamily="34" charset="0"/>
              </a:rPr>
              <a:pPr/>
              <a:t>80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D51F015C-844C-827A-2585-6D82E0D21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87E06FE9-7806-E510-36AE-497D3D9C2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Some state that 1-4 controls should be used per case, but if controls are fairly uniform, using more cases is acceptible.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94ED08-46B4-4C21-BFF4-822E9B426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4F19E35B-6659-3A4E-ADBC-EA0D458F2E1B}" type="slidenum">
              <a:rPr lang="en-US" altLang="en-US">
                <a:latin typeface="Arial" panose="020B0604020202020204" pitchFamily="34" charset="0"/>
              </a:rPr>
              <a:pPr/>
              <a:t>81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470AFA61-2CDD-79FA-DAC4-0D6B5E480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9DBAADA4-CFC8-0E9D-5F06-933D38A91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9DA03-F206-EF4B-80E0-0C166D2A09C5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0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Stats are a mathematical expression of data much like physics is the application of mathematics to physical phenomena.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DCC2C-348B-44C0-99CA-9A77B47535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84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2BB252-FE48-4996-9680-9893B80EF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4377C17D-FED8-D748-8F94-CBD0C0C3DC36}" type="slidenum">
              <a:rPr lang="en-US" altLang="en-US">
                <a:latin typeface="Arial" panose="020B0604020202020204" pitchFamily="34" charset="0"/>
              </a:rPr>
              <a:pPr/>
              <a:t>83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F9069918-DD29-AB0D-E108-30747810A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75890341-CF84-09C8-9EB3-6A03C3FB6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Ex. 1:  if we pick cases and controls from specific populations, results may vary (unmarried v. married, indigent v. insured patients.)  IUD users may have been more promiscuous.  </a:t>
            </a:r>
          </a:p>
          <a:p>
            <a:pPr eaLnBrk="1" hangingPunct="1"/>
            <a:r>
              <a:rPr lang="en-US" altLang="en-US"/>
              <a:t>Ex. 2: OC users may have more sexual partners than non users.</a:t>
            </a:r>
          </a:p>
          <a:p>
            <a:pPr eaLnBrk="1" hangingPunct="1"/>
            <a:r>
              <a:rPr lang="en-US" altLang="en-US"/>
              <a:t>Ex. 3:  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66F01C-30B8-4612-8A51-7EC20D8FA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720FE826-D36A-5C4B-ADE8-98304A296920}" type="slidenum">
              <a:rPr lang="en-US" altLang="en-US">
                <a:latin typeface="Arial" panose="020B0604020202020204" pitchFamily="34" charset="0"/>
              </a:rPr>
              <a:pPr/>
              <a:t>84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CD25BB83-BE60-5E43-CBB5-711B76E70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B1FD5B3C-A740-9B8F-4C46-2C418870F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68D267-54F7-4E8A-B35F-33327759E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00237C7C-8845-894C-A2AF-5355EA33CD37}" type="slidenum">
              <a:rPr lang="en-US" altLang="en-US">
                <a:latin typeface="Arial" panose="020B0604020202020204" pitchFamily="34" charset="0"/>
              </a:rPr>
              <a:pPr/>
              <a:t>85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43024AD9-D0CD-38C6-F51B-F390A79775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CB747AD1-800E-981E-02FF-A0E31F829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8763E9-D731-440B-8139-EA8844346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70C8ED1E-11A1-0843-B97B-99A3D747F14B}" type="slidenum">
              <a:rPr lang="en-US" altLang="en-US">
                <a:latin typeface="Arial" panose="020B0604020202020204" pitchFamily="34" charset="0"/>
              </a:rPr>
              <a:pPr/>
              <a:t>86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3547B2CB-830C-5757-FCA5-BCED194E6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2FBBF6C5-CC70-42C3-1601-C325E368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A7BD91-32D2-4D9F-A10E-2FFA3EB4C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95D14A8E-0E7B-8549-AC9F-F9228A804B68}" type="slidenum">
              <a:rPr lang="en-US" altLang="en-US">
                <a:latin typeface="Arial" panose="020B0604020202020204" pitchFamily="34" charset="0"/>
              </a:rPr>
              <a:pPr/>
              <a:t>87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F23BB89E-C919-4F56-4771-6CC167712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F9CDF730-3260-4C58-A0FF-95013E84F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0DF959-3463-4447-894E-FCF5A6741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ABFBD298-05DF-844C-A74C-297231937C5B}" type="slidenum">
              <a:rPr lang="en-US" altLang="en-US">
                <a:latin typeface="Arial" panose="020B0604020202020204" pitchFamily="34" charset="0"/>
              </a:rPr>
              <a:pPr/>
              <a:t>88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FC90372B-A990-5C64-E66B-225C66F1A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F6ECC370-2F52-6F9E-BCF4-3AD524226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Selection—one group selected is different from the other group in some imporatant characteristic.</a:t>
            </a:r>
          </a:p>
          <a:p>
            <a:pPr eaLnBrk="1" hangingPunct="1"/>
            <a:r>
              <a:rPr lang="en-US" altLang="en-US"/>
              <a:t>Ascertainment—Collection of information is different for one group vs. the other group.</a:t>
            </a:r>
          </a:p>
          <a:p>
            <a:pPr eaLnBrk="1" hangingPunct="1"/>
            <a:r>
              <a:rPr lang="en-US" altLang="en-US"/>
              <a:t>Confounding– Some other factor is responsible for both the exposure and the outcome.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D16CEC-DE60-4AFC-8E35-5628D1BDC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70A9E081-9D3B-B24C-99C5-5FDE8A5A88D2}" type="slidenum">
              <a:rPr lang="en-US" altLang="en-US">
                <a:latin typeface="Arial" panose="020B0604020202020204" pitchFamily="34" charset="0"/>
              </a:rPr>
              <a:pPr/>
              <a:t>89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992935C7-55F2-7929-4959-36CB18AFC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A76FB54F-F850-84B0-8330-3380E7BC3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607D90-32C1-46F8-9F1D-3B52E89E1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B06CE664-F93B-B144-8EDC-8FE5155161C0}" type="slidenum">
              <a:rPr lang="en-US" altLang="en-US">
                <a:latin typeface="Arial" panose="020B0604020202020204" pitchFamily="34" charset="0"/>
              </a:rPr>
              <a:pPr/>
              <a:t>90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97B5BF8A-C5BE-3793-A815-7692D8E20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88E99C2D-F294-2490-9735-AECA543A6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371B72-DFCA-4B5F-B3FF-61B5E41CC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C364531B-5DFF-FE44-B280-81128BBFC5C6}" type="slidenum">
              <a:rPr lang="en-US" altLang="en-US">
                <a:latin typeface="Arial" panose="020B0604020202020204" pitchFamily="34" charset="0"/>
              </a:rPr>
              <a:pPr/>
              <a:t>91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0EA61D38-7472-2578-3C62-82EEABC35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377F0AA4-308F-395F-2BEB-92BB74447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Power usually 80-90 %.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2ECC1-0E6B-4AE2-874D-68A89EE89A11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 value should never be compared among different populations or experiments.  Data is either statistically significant or not.  P-values cannot detect a “trend” unless time is the independent variable and a t-test for trend is performed. </a:t>
            </a:r>
            <a:r>
              <a:rPr lang="en-US" dirty="0" err="1"/>
              <a:t>Kaplin</a:t>
            </a:r>
            <a:r>
              <a:rPr lang="en-US" dirty="0"/>
              <a:t>-Meier and repeated measured ANOVA can also be utilized in this way. </a:t>
            </a:r>
          </a:p>
          <a:p>
            <a:pPr eaLnBrk="1" hangingPunct="1"/>
            <a:r>
              <a:rPr lang="en-US" dirty="0"/>
              <a:t>P value can be set at different levels.  P&lt;0.05 was first suggested by Fisher in the 19</a:t>
            </a:r>
            <a:r>
              <a:rPr lang="en-US" baseline="30000" dirty="0"/>
              <a:t>th</a:t>
            </a:r>
            <a:r>
              <a:rPr lang="en-US" dirty="0"/>
              <a:t> century (of Fisher’s exact test.)</a:t>
            </a:r>
          </a:p>
          <a:p>
            <a:pPr eaLnBrk="1" hangingPunct="1"/>
            <a:r>
              <a:rPr lang="en-US" dirty="0"/>
              <a:t>P value of 0.04 in one experiment is not more significant than 0.001 in another.</a:t>
            </a:r>
          </a:p>
          <a:p>
            <a:pPr eaLnBrk="1" hangingPunct="1"/>
            <a:r>
              <a:rPr lang="en-US" dirty="0"/>
              <a:t>P&lt;0.05 is not a sacred value.</a:t>
            </a:r>
          </a:p>
        </p:txBody>
      </p:sp>
    </p:spTree>
    <p:extLst>
      <p:ext uri="{BB962C8B-B14F-4D97-AF65-F5344CB8AC3E}">
        <p14:creationId xmlns:p14="http://schemas.microsoft.com/office/powerpoint/2010/main" val="198553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B6E82F-9FAA-4AB0-94C2-446BCCCA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6EABC238-65DB-F44C-90F1-E6B829208AC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C49950-4D18-EF63-2941-05CE40E1B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D5B1210-D354-05DC-2D89-827251A05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EC009-CD6F-4576-AD6F-853DD5BE07BE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Some journals have recommended deferring use of the p-value in favor of effect size with 95% CI.</a:t>
            </a:r>
          </a:p>
        </p:txBody>
      </p:sp>
    </p:spTree>
    <p:extLst>
      <p:ext uri="{BB962C8B-B14F-4D97-AF65-F5344CB8AC3E}">
        <p14:creationId xmlns:p14="http://schemas.microsoft.com/office/powerpoint/2010/main" val="185523989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0178A2-90D4-4099-B9E1-A53797890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84816BC5-D6BB-1A49-9E1A-1707718B55EB}" type="slidenum">
              <a:rPr lang="en-US" altLang="en-US">
                <a:latin typeface="Arial" panose="020B0604020202020204" pitchFamily="34" charset="0"/>
              </a:rPr>
              <a:pPr/>
              <a:t>94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4C0270BB-4CF2-207D-5FA1-307FBA3C8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0F3BCAB5-8EEB-0740-9711-F291F4937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B47C72-2BA2-6A41-C564-2EE11023C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B1626-B4E4-304B-8A75-1DD340A50A2E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2285BAE-5EDF-9855-3F67-ED915162D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E2EBE09-A2BE-5BA0-CEDB-812519032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Incidence describes the number of new occurrences of disease in the study population during the time period being examined.  </a:t>
            </a:r>
          </a:p>
          <a:p>
            <a:r>
              <a:rPr lang="en-US" altLang="en-US"/>
              <a:t>The association between prevalence and incidence is as follows:</a:t>
            </a:r>
          </a:p>
          <a:p>
            <a:r>
              <a:rPr lang="en-US" altLang="en-US"/>
              <a:t>Prevalence = Incidence x (average) Duration</a:t>
            </a:r>
          </a:p>
          <a:p>
            <a:r>
              <a:rPr lang="en-US" altLang="en-US"/>
              <a:t>Risk vs Rate</a:t>
            </a:r>
          </a:p>
          <a:p>
            <a:r>
              <a:rPr lang="en-US" altLang="en-US"/>
              <a:t>For a risk - Cumulative Incidence - you need the number of cases that developed divided by the total population “at risk” during the study time.  </a:t>
            </a:r>
          </a:p>
          <a:p>
            <a:r>
              <a:rPr lang="en-US" altLang="en-US"/>
              <a:t>If you were studying two communities of 1200 persons each for 1 year:</a:t>
            </a:r>
          </a:p>
          <a:p>
            <a:r>
              <a:rPr lang="en-US" altLang="en-US"/>
              <a:t>In Town A - 120 died in January but no others died all year, the risk of death would be 120/1200 or 10%</a:t>
            </a:r>
          </a:p>
          <a:p>
            <a:r>
              <a:rPr lang="en-US" altLang="en-US"/>
              <a:t>In Town B - none died until December, then 120 died, and the risk of death would be 10%.  </a:t>
            </a:r>
          </a:p>
          <a:p>
            <a:r>
              <a:rPr lang="en-US" altLang="en-US"/>
              <a:t>In Town C - 10 died per month, 120 total, risk of death = 10%</a:t>
            </a:r>
          </a:p>
          <a:p>
            <a:r>
              <a:rPr lang="en-US" altLang="en-US"/>
              <a:t>Which town would you prefer living in? Why?</a:t>
            </a:r>
          </a:p>
          <a:p>
            <a:r>
              <a:rPr lang="en-US" altLang="en-US"/>
              <a:t>The force of mortality is taken into consideration with the incidence density measure.  	CI:	10.00%	10.00%	10.00%	</a:t>
            </a:r>
          </a:p>
          <a:p>
            <a:r>
              <a:rPr lang="en-US" altLang="en-US"/>
              <a:t>	Person months	13080	14400	13740	</a:t>
            </a:r>
          </a:p>
          <a:p>
            <a:r>
              <a:rPr lang="en-US" altLang="en-US"/>
              <a:t>	ID: months	0.92%	0.83%	0.87%	</a:t>
            </a:r>
          </a:p>
          <a:p>
            <a:r>
              <a:rPr lang="en-US" altLang="en-US"/>
              <a:t>	ID: years	11.01%	10.00%	10.48%	</a:t>
            </a:r>
            <a:endParaRPr lang="en-US" altLang="en-US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D6EA4A-4545-8BFE-E255-451C308F3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DCB23-0251-1F4B-ABD0-DD8ACA124CD8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E29ADB7-EF8D-708D-5CEC-3AE89CB21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90B1CA7-0B82-735A-7231-47C4EBF59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Pearl index for contraceptive failure is an example.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0A91AD-9CF8-AFC5-C0D1-D90F3E78F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F8506-6BC2-1E48-97FE-31998FE0197D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9EA2BCE-9594-5420-1058-030130447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5A1EA97-858A-F6E9-5F82-2A9362CA0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5083AF-A725-70D3-F701-B52EC6A20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24C57-F4C3-144F-A7DC-93ABA5365932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F10E220-21B2-06DA-1350-AB329D806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DC5BC7A-89B7-E7D1-E9BE-68398814C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9DA03-F206-EF4B-80E0-0C166D2A09C5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5067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4958-2840-4D6E-B46F-4F4F011A4D76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30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4958-2840-4D6E-B46F-4F4F011A4D76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5283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US literature, the terms systematic reviews and </a:t>
            </a:r>
            <a:r>
              <a:rPr lang="en-US" dirty="0" err="1"/>
              <a:t>metaanalysis</a:t>
            </a:r>
            <a:r>
              <a:rPr lang="en-US" baseline="0" dirty="0"/>
              <a:t> are sometimes used synonymously, but they are not the same thing.  One does have to have a systematic review before the </a:t>
            </a:r>
            <a:r>
              <a:rPr lang="en-US" baseline="0" dirty="0" err="1"/>
              <a:t>metaanlysis</a:t>
            </a:r>
            <a:r>
              <a:rPr lang="en-US" baseline="0" dirty="0"/>
              <a:t> can be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4958-2840-4D6E-B46F-4F4F011A4D76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65A691-6CF4-472B-B428-99147CD24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2D531468-E76C-D84A-A270-9045E75C7174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64775D1-7812-BCF2-E40A-53263784F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16F7EB5-02AE-1C98-279C-F8F0D6BA6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Some set descriptive studies as its own category.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US literature, the terms systematic reviews and </a:t>
            </a:r>
            <a:r>
              <a:rPr lang="en-US" dirty="0" err="1"/>
              <a:t>metaanalysis</a:t>
            </a:r>
            <a:r>
              <a:rPr lang="en-US" baseline="0" dirty="0"/>
              <a:t> are sometimes used synonymously, but they are not the same thing.  One does have to have a systematic review before the </a:t>
            </a:r>
            <a:r>
              <a:rPr lang="en-US" baseline="0" dirty="0" err="1"/>
              <a:t>metaanlysis</a:t>
            </a:r>
            <a:r>
              <a:rPr lang="en-US" baseline="0" dirty="0"/>
              <a:t> can be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4958-2840-4D6E-B46F-4F4F011A4D76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866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10D304-A9A8-45E6-AE54-76F39A6F4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 defTabSz="931863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fld id="{E33BBD77-DBE4-1343-8618-4E6B2A2C89C7}" type="slidenum">
              <a:rPr lang="en-US" altLang="en-US">
                <a:latin typeface="Arial" panose="020B0604020202020204" pitchFamily="34" charset="0"/>
              </a:rPr>
              <a:pPr/>
              <a:t>111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D96EE790-DEBF-A4B0-B941-B2F5BC8F6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1ED1E11D-BF14-E060-E2A6-035213260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9DA03-F206-EF4B-80E0-0C166D2A09C5}" type="slidenum">
              <a:rPr lang="en-US" altLang="en-US" smtClean="0"/>
              <a:pPr/>
              <a:t>115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2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7EE3CAE-D08B-E465-4E50-7740D3016A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C87A02-409B-798E-6871-3AEE0984FD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93B64C7-256A-B83E-7A72-68DE7CEB336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080FEC4-E3EA-CC58-DED0-F71AAA557E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125E2F3-BBC1-2ADF-04E3-40EB9560E5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727EB5A-9BA5-2533-4516-1029D6A83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C54F86C-4506-F8F8-7C1E-894E3F9F1B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281933E-A27D-0543-E902-1B953465C4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DCE4040-7249-4130-E042-66E79CC9BD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43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4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4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4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72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04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0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00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74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5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92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14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3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33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8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AAB4D82D-66D7-85B8-E801-70C3C52DC8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3075" name="Freeform 3">
              <a:extLst>
                <a:ext uri="{FF2B5EF4-FFF2-40B4-BE49-F238E27FC236}">
                  <a16:creationId xmlns:a16="http://schemas.microsoft.com/office/drawing/2014/main" id="{81F22D08-6AA4-4AC3-83F7-CDDE97BD55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grpSp>
          <p:nvGrpSpPr>
            <p:cNvPr id="2055" name="Group 4">
              <a:extLst>
                <a:ext uri="{FF2B5EF4-FFF2-40B4-BE49-F238E27FC236}">
                  <a16:creationId xmlns:a16="http://schemas.microsoft.com/office/drawing/2014/main" id="{0EA90AC4-3348-48F3-B8F5-730820AA05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3077" name="Freeform 5">
                <a:extLst>
                  <a:ext uri="{FF2B5EF4-FFF2-40B4-BE49-F238E27FC236}">
                    <a16:creationId xmlns:a16="http://schemas.microsoft.com/office/drawing/2014/main" id="{795230EE-F0D3-4FA3-BBAB-CC671F6C63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078" name="Freeform 6">
                <a:extLst>
                  <a:ext uri="{FF2B5EF4-FFF2-40B4-BE49-F238E27FC236}">
                    <a16:creationId xmlns:a16="http://schemas.microsoft.com/office/drawing/2014/main" id="{F9F5E066-F529-4F91-BB4A-69F8117F67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079" name="Freeform 7">
                <a:extLst>
                  <a:ext uri="{FF2B5EF4-FFF2-40B4-BE49-F238E27FC236}">
                    <a16:creationId xmlns:a16="http://schemas.microsoft.com/office/drawing/2014/main" id="{921746E6-6017-428E-8478-C44E15981E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080" name="Freeform 8">
                <a:extLst>
                  <a:ext uri="{FF2B5EF4-FFF2-40B4-BE49-F238E27FC236}">
                    <a16:creationId xmlns:a16="http://schemas.microsoft.com/office/drawing/2014/main" id="{8B47ABBC-BC68-4B51-875E-9084F74214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081" name="Freeform 9">
                <a:extLst>
                  <a:ext uri="{FF2B5EF4-FFF2-40B4-BE49-F238E27FC236}">
                    <a16:creationId xmlns:a16="http://schemas.microsoft.com/office/drawing/2014/main" id="{7AF999B1-AE9C-42C7-9ADD-43BD87C3FD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082" name="Freeform 10">
                <a:extLst>
                  <a:ext uri="{FF2B5EF4-FFF2-40B4-BE49-F238E27FC236}">
                    <a16:creationId xmlns:a16="http://schemas.microsoft.com/office/drawing/2014/main" id="{A22E38DE-45DF-4E90-B141-39168297CB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3083" name="Rectangle 11">
            <a:extLst>
              <a:ext uri="{FF2B5EF4-FFF2-40B4-BE49-F238E27FC236}">
                <a16:creationId xmlns:a16="http://schemas.microsoft.com/office/drawing/2014/main" id="{557B89A9-B632-43BF-B169-C6CBFB5ACB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C7F1CEA1-CD7B-46B5-9B54-AB33EB8206D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96DE1D58-2345-41A1-AC2B-F5B03AE740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1447800"/>
            <a:ext cx="78486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ditional_probability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karkula.math.stthomas.edu/~radka/photo/bw/blind.jp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themati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ky.org/photo/usa97/gambling.jpg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8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9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0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1F781D3-95DD-4AFC-AA13-9C4ED7A6FD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632" y="1052513"/>
            <a:ext cx="835742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A Review of</a:t>
            </a:r>
            <a:br>
              <a:rPr lang="en-US" sz="2400" dirty="0"/>
            </a:br>
            <a:r>
              <a:rPr lang="en-US" sz="3600" dirty="0"/>
              <a:t> Clinical Epidemiology, Study Design, and Statistical Inference</a:t>
            </a:r>
            <a:br>
              <a:rPr lang="en-US" sz="4000" dirty="0"/>
            </a:br>
            <a:r>
              <a:rPr lang="en-US" sz="2400" dirty="0"/>
              <a:t>for the Clinician</a:t>
            </a:r>
            <a:br>
              <a:rPr lang="en-US" sz="4000" dirty="0"/>
            </a:b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09052A4-4E7E-4B22-824F-ACD9C7F645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9042" y="3851275"/>
            <a:ext cx="7848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Robert P. Kauffman, M.D., MSCP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Professor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Department of Obstetrics &amp; Gynecology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Assistant Dean for Research Education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Texas Tech University HSC School of Medicine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Amarillo, Texas</a:t>
            </a:r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175B4E5D-2435-44FD-B645-9303FB545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450" y="3324225"/>
            <a:ext cx="7848600" cy="0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5A21DC36-94EE-5116-7C0C-0C0A2342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130925"/>
            <a:ext cx="15970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A403535-782A-4DC2-B92D-E0ECBEF514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/>
              <a:t>Taxonomy of Research Studies</a:t>
            </a:r>
            <a:endParaRPr lang="en-US" sz="4800" b="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884CE66-AD4B-41C7-BC3F-4BA75065684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89935" y="1783668"/>
            <a:ext cx="7944465" cy="3983037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en-US" sz="2800" dirty="0"/>
              <a:t>Case reports and case series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dirty="0"/>
              <a:t>Observational	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/>
              <a:t>Descriptive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sz="2000" dirty="0"/>
              <a:t>Cross-sectional studies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/>
              <a:t>Analytic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sz="2000" dirty="0"/>
              <a:t>Cohort study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sz="2000" dirty="0"/>
              <a:t>Case-control study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dirty="0"/>
              <a:t>Experimental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dirty="0"/>
              <a:t>Randomized trials</a:t>
            </a:r>
          </a:p>
          <a:p>
            <a:pPr lvl="1" eaLnBrk="1" hangingPunct="1">
              <a:spcBef>
                <a:spcPts val="300"/>
              </a:spcBef>
              <a:defRPr/>
            </a:pPr>
            <a:endParaRPr lang="en-US" dirty="0"/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dirty="0"/>
              <a:t>Each method will be explored in this lecture</a:t>
            </a:r>
          </a:p>
          <a:p>
            <a:pPr eaLnBrk="1" hangingPunct="1">
              <a:defRPr/>
            </a:pPr>
            <a:endParaRPr lang="en-US" sz="2800" b="1" dirty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2800" b="1" dirty="0"/>
          </a:p>
          <a:p>
            <a:pPr lvl="1" eaLnBrk="1" hangingPunct="1">
              <a:lnSpc>
                <a:spcPct val="4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B4C6-7206-10CE-7732-7AB45807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Sensitivity and Specificity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F45B-4B5E-13A6-42DD-CE4BB67E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0295"/>
            <a:ext cx="8229600" cy="321468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Sensitivity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(true positive rate)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robability of a positive test result, </a:t>
            </a:r>
            <a:r>
              <a:rPr lang="en-US" b="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3" tooltip="Conditional probabi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conditioned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on the individual truly being positive</a:t>
            </a:r>
          </a:p>
          <a:p>
            <a:pPr marL="0" indent="0" algn="l">
              <a:buNone/>
            </a:pP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Specificity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(true negative rate)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Probability of a negative test result, conditioned on the individual truly being negative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096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36EC-BF6D-E2D9-222F-FE90C1E5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PPV and NPV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973E-66FC-8B00-8BA7-F21FA2DE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7146"/>
            <a:ext cx="8229600" cy="4498975"/>
          </a:xfrm>
        </p:spPr>
        <p:txBody>
          <a:bodyPr/>
          <a:lstStyle/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Positive predictive value </a:t>
            </a:r>
            <a:endPara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Probability that a patient with a positive (abnormal) test result actually has the disease</a:t>
            </a:r>
          </a:p>
          <a:p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Negative predictive value </a:t>
            </a:r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Probability that a person with a negative (normal) test result is truly free of disease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99538-D700-43B2-ADB7-EF8C1E55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52" y="51637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54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B5C3-41CB-4EFB-BE67-F44C03913874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-292100"/>
            <a:ext cx="7772400" cy="1920875"/>
          </a:xfrm>
        </p:spPr>
        <p:txBody>
          <a:bodyPr/>
          <a:lstStyle/>
          <a:p>
            <a:r>
              <a:rPr lang="en-US" sz="4000" b="0" dirty="0"/>
              <a:t>Calculations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A1D9A-33C0-4AA1-AD01-24BE193C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64" y="1457325"/>
            <a:ext cx="6625871" cy="496275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588527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742E-7AE3-4F5A-9A31-9B5F6A9E4FF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1693310"/>
            <a:ext cx="7772400" cy="1920875"/>
          </a:xfrm>
        </p:spPr>
        <p:txBody>
          <a:bodyPr/>
          <a:lstStyle/>
          <a:p>
            <a:r>
              <a:rPr lang="en-US" sz="4000" b="0" dirty="0"/>
              <a:t>The Evidence Hierarchy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6570A-8CA9-4861-B7D7-4DA663996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0" b="93868" l="6000" r="96867">
                        <a14:foregroundMark x1="13833" y1="28767" x2="13833" y2="28767"/>
                        <a14:foregroundMark x1="13600" y1="12590" x2="13600" y2="12590"/>
                        <a14:foregroundMark x1="11600" y1="20026" x2="11600" y2="20026"/>
                        <a14:foregroundMark x1="12733" y1="27462" x2="12733" y2="27462"/>
                        <a14:foregroundMark x1="15633" y1="39661" x2="15633" y2="39661"/>
                        <a14:foregroundMark x1="17867" y1="37508" x2="17867" y2="37508"/>
                        <a14:foregroundMark x1="18300" y1="37052" x2="18300" y2="37052"/>
                        <a14:foregroundMark x1="18967" y1="37052" x2="18967" y2="37052"/>
                        <a14:foregroundMark x1="8700" y1="40117" x2="8700" y2="40117"/>
                        <a14:foregroundMark x1="8700" y1="40117" x2="8700" y2="40117"/>
                        <a14:foregroundMark x1="8700" y1="40117" x2="8700" y2="40117"/>
                        <a14:foregroundMark x1="7800" y1="39661" x2="7800" y2="39661"/>
                        <a14:foregroundMark x1="7367" y1="40574" x2="7367" y2="40574"/>
                        <a14:foregroundMark x1="7367" y1="40574" x2="7367" y2="40574"/>
                        <a14:foregroundMark x1="6033" y1="39661" x2="6033" y2="39661"/>
                        <a14:foregroundMark x1="6033" y1="39661" x2="6033" y2="39661"/>
                        <a14:foregroundMark x1="48200" y1="39269" x2="48200" y2="39269"/>
                        <a14:foregroundMark x1="48000" y1="39269" x2="48000" y2="39269"/>
                        <a14:foregroundMark x1="48000" y1="37965" x2="48000" y2="37965"/>
                        <a14:foregroundMark x1="96867" y1="38356" x2="96867" y2="38356"/>
                        <a14:foregroundMark x1="96667" y1="39269" x2="96667" y2="39269"/>
                        <a14:foregroundMark x1="93967" y1="38813" x2="93967" y2="38813"/>
                        <a14:foregroundMark x1="93967" y1="38813" x2="93967" y2="38813"/>
                        <a14:foregroundMark x1="92867" y1="38813" x2="92867" y2="38813"/>
                        <a14:foregroundMark x1="92867" y1="38813" x2="92867" y2="38813"/>
                        <a14:foregroundMark x1="83933" y1="39269" x2="83933" y2="39269"/>
                        <a14:foregroundMark x1="83933" y1="39269" x2="83933" y2="39269"/>
                        <a14:foregroundMark x1="89500" y1="21331" x2="89500" y2="21331"/>
                        <a14:foregroundMark x1="89500" y1="21331" x2="89500" y2="21331"/>
                        <a14:foregroundMark x1="91067" y1="20939" x2="91067" y2="20939"/>
                        <a14:foregroundMark x1="91067" y1="20939" x2="91067" y2="20939"/>
                        <a14:foregroundMark x1="68533" y1="93868" x2="68533" y2="93868"/>
                        <a14:foregroundMark x1="68533" y1="93868" x2="68533" y2="93868"/>
                        <a14:foregroundMark x1="49567" y1="83823" x2="49567" y2="83823"/>
                        <a14:foregroundMark x1="49567" y1="83823" x2="49567" y2="83823"/>
                        <a14:foregroundMark x1="23900" y1="61122" x2="23900" y2="61122"/>
                        <a14:foregroundMark x1="23900" y1="61122" x2="23900" y2="61122"/>
                        <a14:foregroundMark x1="23667" y1="61122" x2="23667" y2="61122"/>
                        <a14:foregroundMark x1="21667" y1="58904" x2="21667" y2="58904"/>
                        <a14:foregroundMark x1="21667" y1="56295" x2="21667" y2="56295"/>
                        <a14:foregroundMark x1="21667" y1="54990" x2="21667" y2="54990"/>
                        <a14:foregroundMark x1="22100" y1="53229" x2="22100" y2="53229"/>
                        <a14:foregroundMark x1="22100" y1="53686" x2="22100" y2="53686"/>
                        <a14:foregroundMark x1="57800" y1="37052" x2="57800" y2="37052"/>
                        <a14:foregroundMark x1="57800" y1="37052" x2="57800" y2="370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6122" y="3062563"/>
            <a:ext cx="4452730" cy="22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05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Hierarchy of Primary Evidence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Unfiltered Evidence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0" y="1534048"/>
          <a:ext cx="434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16200000">
            <a:off x="0" y="3591448"/>
            <a:ext cx="4800600" cy="83820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148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45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Hierarchy of Secondary Evidence</a:t>
            </a:r>
            <a:b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Filtered Evidence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0" y="1534048"/>
          <a:ext cx="434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rot="16200000">
            <a:off x="0" y="3591448"/>
            <a:ext cx="4800600" cy="83820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344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248400" cy="425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9500" y="1529179"/>
            <a:ext cx="1676400" cy="338554"/>
          </a:xfrm>
          <a:prstGeom prst="rect">
            <a:avLst/>
          </a:prstGeom>
          <a:solidFill>
            <a:srgbClr val="FFFF00"/>
          </a:solidFill>
          <a:ln w="28575"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Meta-Analysis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88B10-3E7F-4D51-30A7-DB9AE570109E}"/>
              </a:ext>
            </a:extLst>
          </p:cNvPr>
          <p:cNvSpPr txBox="1"/>
          <p:nvPr/>
        </p:nvSpPr>
        <p:spPr>
          <a:xfrm>
            <a:off x="478723" y="335756"/>
            <a:ext cx="818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n-lt"/>
              </a:rPr>
              <a:t>Hierarchy of Medical Evidence</a:t>
            </a:r>
          </a:p>
        </p:txBody>
      </p:sp>
    </p:spTree>
    <p:extLst>
      <p:ext uri="{BB962C8B-B14F-4D97-AF65-F5344CB8AC3E}">
        <p14:creationId xmlns:p14="http://schemas.microsoft.com/office/powerpoint/2010/main" val="41504353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1ACB-FE04-45D2-9CCE-DA9D712F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Meta-Analysis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14ADD-4648-4B47-A793-068154F7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95" y="1641513"/>
            <a:ext cx="8229600" cy="2133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chemeClr val="tx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400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statistical technique for combining data from multiple independent, comparable studies (systematic reviews) to assess outcomes related to a specific intervention</a:t>
            </a:r>
          </a:p>
          <a:p>
            <a:pPr lvl="1">
              <a:lnSpc>
                <a:spcPct val="120000"/>
              </a:lnSpc>
              <a:buClr>
                <a:schemeClr val="tx1">
                  <a:lumMod val="8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single estimate of effect (diamond shape on forest plot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9B3BCC-C57C-47A7-89F8-BF304A90B5E0}"/>
              </a:ext>
            </a:extLst>
          </p:cNvPr>
          <p:cNvGraphicFramePr/>
          <p:nvPr/>
        </p:nvGraphicFramePr>
        <p:xfrm>
          <a:off x="1905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516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491743" y="280012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</a:rPr>
              <a:t>Meta-Analysis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</a:rPr>
            </a:br>
            <a:r>
              <a:rPr lang="en-US" sz="2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</a:rPr>
              <a:t>Characteristics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28194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Extension of a systematic review</a:t>
            </a:r>
          </a:p>
          <a:p>
            <a:pPr lvl="0">
              <a:buClr>
                <a:prstClr val="white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Statistically combines multiple studies providing a “weighted average”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Laborious yet powerful technique to answer a clinical question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Reviews all published (and unpublished, ie, “gray”) data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Each study is evaluated using strict entry rules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Results in larger sample size and statistical power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Highlights diversity of results (forest plot)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Sometimes can resolve question of conflicting data among similar studies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Can generate new hypotheses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650329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Cochrane Collaborative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9535" l="5500" r="95000">
                        <a14:foregroundMark x1="24500" y1="26744" x2="24500" y2="26744"/>
                        <a14:foregroundMark x1="27750" y1="29070" x2="27750" y2="29070"/>
                        <a14:foregroundMark x1="37250" y1="68023" x2="37250" y2="68023"/>
                        <a14:foregroundMark x1="36500" y1="72674" x2="19250" y2="63372"/>
                        <a14:foregroundMark x1="19250" y1="63372" x2="13750" y2="26163"/>
                        <a14:foregroundMark x1="13750" y1="26163" x2="30750" y2="31977"/>
                        <a14:foregroundMark x1="12750" y1="78488" x2="8500" y2="40116"/>
                        <a14:foregroundMark x1="8500" y1="40116" x2="24500" y2="22674"/>
                        <a14:foregroundMark x1="24500" y1="22674" x2="43250" y2="23837"/>
                        <a14:foregroundMark x1="43250" y1="23837" x2="52250" y2="60465"/>
                        <a14:foregroundMark x1="52250" y1="60465" x2="36500" y2="83721"/>
                        <a14:foregroundMark x1="36500" y1="83721" x2="20000" y2="82558"/>
                        <a14:foregroundMark x1="5500" y1="47674" x2="5500" y2="47674"/>
                        <a14:foregroundMark x1="61250" y1="69767" x2="77750" y2="84302"/>
                        <a14:foregroundMark x1="77750" y1="84302" x2="89500" y2="54070"/>
                        <a14:foregroundMark x1="89500" y1="54070" x2="85000" y2="13372"/>
                        <a14:foregroundMark x1="85000" y1="13372" x2="67750" y2="6977"/>
                        <a14:foregroundMark x1="67750" y1="6977" x2="50250" y2="21512"/>
                        <a14:foregroundMark x1="50250" y1="21512" x2="47000" y2="61047"/>
                        <a14:foregroundMark x1="47000" y1="61047" x2="48250" y2="64535"/>
                        <a14:foregroundMark x1="95000" y1="49419" x2="95000" y2="4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26" y="304800"/>
            <a:ext cx="283534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402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812725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</a:rPr>
              <a:t>Meta-Analysis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610600" cy="3505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200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Included studies must be substantially similar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PICOT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Populations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Interventions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Outcomes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Comparisons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Timing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651139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Cochrane Collaborative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89535" l="5500" r="95000">
                        <a14:foregroundMark x1="24500" y1="26744" x2="24500" y2="26744"/>
                        <a14:foregroundMark x1="27750" y1="29070" x2="27750" y2="29070"/>
                        <a14:foregroundMark x1="37250" y1="68023" x2="37250" y2="68023"/>
                        <a14:foregroundMark x1="36500" y1="72674" x2="19250" y2="63372"/>
                        <a14:foregroundMark x1="19250" y1="63372" x2="13750" y2="26163"/>
                        <a14:foregroundMark x1="13750" y1="26163" x2="30750" y2="31977"/>
                        <a14:foregroundMark x1="12750" y1="78488" x2="8500" y2="40116"/>
                        <a14:foregroundMark x1="8500" y1="40116" x2="24500" y2="22674"/>
                        <a14:foregroundMark x1="24500" y1="22674" x2="43250" y2="23837"/>
                        <a14:foregroundMark x1="43250" y1="23837" x2="52250" y2="60465"/>
                        <a14:foregroundMark x1="52250" y1="60465" x2="36500" y2="83721"/>
                        <a14:foregroundMark x1="36500" y1="83721" x2="20000" y2="82558"/>
                        <a14:foregroundMark x1="5500" y1="47674" x2="5500" y2="47674"/>
                        <a14:foregroundMark x1="61250" y1="69767" x2="77750" y2="84302"/>
                        <a14:foregroundMark x1="77750" y1="84302" x2="89500" y2="54070"/>
                        <a14:foregroundMark x1="89500" y1="54070" x2="85000" y2="13372"/>
                        <a14:foregroundMark x1="85000" y1="13372" x2="67750" y2="6977"/>
                        <a14:foregroundMark x1="67750" y1="6977" x2="50250" y2="21512"/>
                        <a14:foregroundMark x1="50250" y1="21512" x2="47000" y2="61047"/>
                        <a14:foregroundMark x1="47000" y1="61047" x2="48250" y2="64535"/>
                        <a14:foregroundMark x1="95000" y1="49419" x2="95000" y2="4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26" y="304800"/>
            <a:ext cx="283534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57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3D4C48E-7F68-4A59-B232-5BEFBB48D7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The Two Basic Research Types</a:t>
            </a:r>
            <a:br>
              <a:rPr lang="en-US" sz="3600" b="0" dirty="0"/>
            </a:br>
            <a:r>
              <a:rPr lang="en-US" sz="2800" b="0" dirty="0"/>
              <a:t>(Study Designs)</a:t>
            </a:r>
            <a:endParaRPr lang="en-US" b="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D27B8DD-0F80-464D-8CE4-68086C244CD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0662" y="1870116"/>
            <a:ext cx="8702675" cy="3810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tabLst>
                <a:tab pos="3263900" algn="l"/>
              </a:tabLst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Case Report</a:t>
            </a:r>
            <a:r>
              <a:rPr lang="en-US" sz="2800" dirty="0"/>
              <a:t>	</a:t>
            </a:r>
            <a:endParaRPr lang="en-US" sz="2800" dirty="0">
              <a:solidFill>
                <a:srgbClr val="00FFFF"/>
              </a:solidFill>
            </a:endParaRPr>
          </a:p>
          <a:p>
            <a:pPr marL="457200" indent="-457200" eaLnBrk="1" hangingPunct="1">
              <a:tabLst>
                <a:tab pos="3263900" algn="l"/>
              </a:tabLst>
              <a:defRPr/>
            </a:pPr>
            <a:r>
              <a:rPr lang="en-US" sz="2800" dirty="0"/>
              <a:t>Observational</a:t>
            </a:r>
          </a:p>
          <a:p>
            <a:pPr marL="857250" lvl="1" indent="-457200" eaLnBrk="1" hangingPunct="1">
              <a:tabLst>
                <a:tab pos="3263900" algn="l"/>
              </a:tabLst>
              <a:defRPr/>
            </a:pPr>
            <a:r>
              <a:rPr lang="en-US" dirty="0"/>
              <a:t>Investigators merely watch what occurs in clinical situation or practice.  </a:t>
            </a:r>
          </a:p>
          <a:p>
            <a:pPr marL="857250" lvl="1" indent="-457200" eaLnBrk="1" hangingPunct="1">
              <a:tabLst>
                <a:tab pos="3263900" algn="l"/>
              </a:tabLst>
              <a:defRPr/>
            </a:pPr>
            <a:r>
              <a:rPr lang="en-US" dirty="0"/>
              <a:t>No manipulation of exposures</a:t>
            </a:r>
          </a:p>
          <a:p>
            <a:pPr marL="857250" lvl="1" indent="-457200" eaLnBrk="1" hangingPunct="1">
              <a:tabLst>
                <a:tab pos="3263900" algn="l"/>
              </a:tabLst>
              <a:defRPr/>
            </a:pPr>
            <a:r>
              <a:rPr lang="en-US" dirty="0"/>
              <a:t>Passive involvement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tabLst>
                <a:tab pos="3263900" algn="l"/>
              </a:tabLst>
              <a:defRPr/>
            </a:pPr>
            <a:r>
              <a:rPr lang="en-US" sz="2800" dirty="0"/>
              <a:t>Experimental	</a:t>
            </a:r>
          </a:p>
          <a:p>
            <a:pPr marL="857250" lvl="1" indent="-457200" eaLnBrk="1" hangingPunct="1">
              <a:spcBef>
                <a:spcPts val="800"/>
              </a:spcBef>
              <a:tabLst>
                <a:tab pos="3263900" algn="l"/>
              </a:tabLst>
              <a:defRPr/>
            </a:pPr>
            <a:r>
              <a:rPr lang="en-US" dirty="0"/>
              <a:t>Investigators manipulate the exposures of interest</a:t>
            </a:r>
          </a:p>
          <a:p>
            <a:pPr marL="857250" lvl="1" indent="-457200" eaLnBrk="1" hangingPunct="1">
              <a:spcBef>
                <a:spcPts val="800"/>
              </a:spcBef>
              <a:tabLst>
                <a:tab pos="3263900" algn="l"/>
              </a:tabLst>
              <a:defRPr/>
            </a:pPr>
            <a:r>
              <a:rPr lang="en-US" dirty="0"/>
              <a:t>Active involvement	</a:t>
            </a:r>
          </a:p>
          <a:p>
            <a:pPr marL="1828800" lvl="3" indent="-457200" eaLnBrk="1" hangingPunct="1">
              <a:lnSpc>
                <a:spcPct val="70000"/>
              </a:lnSpc>
              <a:buFont typeface="Wingdings" pitchFamily="2" charset="2"/>
              <a:buNone/>
              <a:tabLst>
                <a:tab pos="3263900" algn="l"/>
              </a:tabLst>
              <a:defRPr/>
            </a:pPr>
            <a:r>
              <a:rPr lang="en-US" sz="2800" dirty="0"/>
              <a:t>		</a:t>
            </a:r>
            <a:endParaRPr lang="en-US" sz="26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01DC-FF81-4F6B-B06A-CC9F7A7701A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671637" y="2882479"/>
            <a:ext cx="7772400" cy="1920875"/>
          </a:xfrm>
        </p:spPr>
        <p:txBody>
          <a:bodyPr/>
          <a:lstStyle/>
          <a:p>
            <a:r>
              <a:rPr lang="en-US" sz="4800" b="0" dirty="0"/>
              <a:t>Final 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F0F32-0653-459E-948B-8AC4093C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6" b="92411" l="6222" r="92889">
                        <a14:foregroundMark x1="60444" y1="67411" x2="60444" y2="67411"/>
                        <a14:foregroundMark x1="59111" y1="78125" x2="59111" y2="78125"/>
                        <a14:foregroundMark x1="67111" y1="84375" x2="67111" y2="84375"/>
                        <a14:foregroundMark x1="70222" y1="84375" x2="77333" y2="84821"/>
                        <a14:foregroundMark x1="81778" y1="84375" x2="81778" y2="84375"/>
                        <a14:foregroundMark x1="81778" y1="83929" x2="81778" y2="83929"/>
                        <a14:foregroundMark x1="81778" y1="83929" x2="81778" y2="83929"/>
                        <a14:foregroundMark x1="81778" y1="81250" x2="80889" y2="79464"/>
                        <a14:foregroundMark x1="80889" y1="71875" x2="80889" y2="68304"/>
                        <a14:foregroundMark x1="80889" y1="66518" x2="80889" y2="66518"/>
                        <a14:foregroundMark x1="80889" y1="65179" x2="80889" y2="65179"/>
                        <a14:foregroundMark x1="80889" y1="64286" x2="80889" y2="59821"/>
                        <a14:foregroundMark x1="81333" y1="51339" x2="81333" y2="45536"/>
                        <a14:foregroundMark x1="81333" y1="44643" x2="81333" y2="44643"/>
                        <a14:foregroundMark x1="81333" y1="37054" x2="81333" y2="33929"/>
                        <a14:foregroundMark x1="81778" y1="28125" x2="80000" y2="23214"/>
                        <a14:foregroundMark x1="77333" y1="20089" x2="75111" y2="20536"/>
                        <a14:foregroundMark x1="74222" y1="18750" x2="70667" y2="17857"/>
                        <a14:foregroundMark x1="67111" y1="15625" x2="63556" y2="15179"/>
                        <a14:foregroundMark x1="61778" y1="13393" x2="60444" y2="14732"/>
                        <a14:foregroundMark x1="60444" y1="14732" x2="60444" y2="14732"/>
                        <a14:foregroundMark x1="59556" y1="14286" x2="59556" y2="14286"/>
                        <a14:foregroundMark x1="48444" y1="14286" x2="44889" y2="14732"/>
                        <a14:foregroundMark x1="43111" y1="13393" x2="43111" y2="13393"/>
                        <a14:foregroundMark x1="42222" y1="14286" x2="42222" y2="14286"/>
                        <a14:foregroundMark x1="42222" y1="14286" x2="42222" y2="15625"/>
                        <a14:foregroundMark x1="42222" y1="16964" x2="42222" y2="14732"/>
                        <a14:foregroundMark x1="44000" y1="2232" x2="44000" y2="2232"/>
                        <a14:foregroundMark x1="43111" y1="4464" x2="43111" y2="6696"/>
                        <a14:foregroundMark x1="43111" y1="6696" x2="43111" y2="6696"/>
                        <a14:foregroundMark x1="47556" y1="6696" x2="47556" y2="6696"/>
                        <a14:foregroundMark x1="78222" y1="7143" x2="78222" y2="7143"/>
                        <a14:foregroundMark x1="78222" y1="7589" x2="80889" y2="7589"/>
                        <a14:foregroundMark x1="85778" y1="7143" x2="85778" y2="7143"/>
                        <a14:foregroundMark x1="89778" y1="12054" x2="89778" y2="12054"/>
                        <a14:foregroundMark x1="90222" y1="10268" x2="90222" y2="10268"/>
                        <a14:foregroundMark x1="91111" y1="7589" x2="91111" y2="7589"/>
                        <a14:foregroundMark x1="91111" y1="4464" x2="91111" y2="4464"/>
                        <a14:foregroundMark x1="88000" y1="33482" x2="88000" y2="33482"/>
                        <a14:foregroundMark x1="88889" y1="26339" x2="88889" y2="26339"/>
                        <a14:foregroundMark x1="90222" y1="45536" x2="90222" y2="45536"/>
                        <a14:foregroundMark x1="90667" y1="52232" x2="90667" y2="52232"/>
                        <a14:foregroundMark x1="91111" y1="57589" x2="91111" y2="57589"/>
                        <a14:foregroundMark x1="91111" y1="62054" x2="91111" y2="62054"/>
                        <a14:foregroundMark x1="92889" y1="66964" x2="92889" y2="66964"/>
                        <a14:foregroundMark x1="92889" y1="74107" x2="92889" y2="74107"/>
                        <a14:foregroundMark x1="91111" y1="83482" x2="91111" y2="83482"/>
                        <a14:foregroundMark x1="91111" y1="86607" x2="91111" y2="86607"/>
                        <a14:foregroundMark x1="85333" y1="92857" x2="85333" y2="92857"/>
                        <a14:foregroundMark x1="77333" y1="92857" x2="77333" y2="92857"/>
                        <a14:foregroundMark x1="22222" y1="80804" x2="22222" y2="80804"/>
                        <a14:foregroundMark x1="24000" y1="77232" x2="24000" y2="77232"/>
                        <a14:foregroundMark x1="19556" y1="75893" x2="19556" y2="75893"/>
                        <a14:foregroundMark x1="14222" y1="70536" x2="14222" y2="70536"/>
                        <a14:foregroundMark x1="12000" y1="75000" x2="12000" y2="75000"/>
                        <a14:foregroundMark x1="14667" y1="77679" x2="14667" y2="77679"/>
                        <a14:foregroundMark x1="15556" y1="77679" x2="15556" y2="77679"/>
                        <a14:foregroundMark x1="9778" y1="70089" x2="9778" y2="70089"/>
                        <a14:foregroundMark x1="9333" y1="67411" x2="9333" y2="67411"/>
                        <a14:foregroundMark x1="8444" y1="64286" x2="8444" y2="64286"/>
                        <a14:foregroundMark x1="8000" y1="60714" x2="8000" y2="60714"/>
                        <a14:foregroundMark x1="7556" y1="59375" x2="7556" y2="59375"/>
                        <a14:foregroundMark x1="6667" y1="60268" x2="6667" y2="60268"/>
                        <a14:foregroundMark x1="20000" y1="17411" x2="20000" y2="17411"/>
                        <a14:foregroundMark x1="21778" y1="18304" x2="21778" y2="18304"/>
                        <a14:foregroundMark x1="21778" y1="18304" x2="21778" y2="18304"/>
                        <a14:foregroundMark x1="14667" y1="21429" x2="14667" y2="21429"/>
                        <a14:foregroundMark x1="14667" y1="21429" x2="14667" y2="21429"/>
                        <a14:foregroundMark x1="8889" y1="26786" x2="8000" y2="28125"/>
                        <a14:foregroundMark x1="8000" y1="28125" x2="8000" y2="28125"/>
                        <a14:foregroundMark x1="8444" y1="35268" x2="8444" y2="35268"/>
                        <a14:foregroundMark x1="8444" y1="35268" x2="8444" y2="35268"/>
                        <a14:foregroundMark x1="8444" y1="40179" x2="8444" y2="41518"/>
                        <a14:foregroundMark x1="6667" y1="51786" x2="6667" y2="51786"/>
                        <a14:foregroundMark x1="6667" y1="51786" x2="6667" y2="51786"/>
                        <a14:foregroundMark x1="6667" y1="57143" x2="6667" y2="57143"/>
                        <a14:foregroundMark x1="6667" y1="57143" x2="6667" y2="57143"/>
                        <a14:foregroundMark x1="6222" y1="53125" x2="6222" y2="53125"/>
                        <a14:foregroundMark x1="6222" y1="53125" x2="6222" y2="53125"/>
                        <a14:foregroundMark x1="6222" y1="53125" x2="6222" y2="53125"/>
                        <a14:foregroundMark x1="6222" y1="51786" x2="6222" y2="50446"/>
                        <a14:foregroundMark x1="6222" y1="50000" x2="6222" y2="50000"/>
                        <a14:foregroundMark x1="6222" y1="48214" x2="6222" y2="48214"/>
                        <a14:foregroundMark x1="6222" y1="46875" x2="6222" y2="45089"/>
                        <a14:foregroundMark x1="6222" y1="44643" x2="6222" y2="44643"/>
                        <a14:foregroundMark x1="6222" y1="44196" x2="6222" y2="44196"/>
                        <a14:foregroundMark x1="6222" y1="41518" x2="6222" y2="40179"/>
                        <a14:foregroundMark x1="7556" y1="34821" x2="7556" y2="34821"/>
                        <a14:foregroundMark x1="7556" y1="33036" x2="7556" y2="33036"/>
                        <a14:foregroundMark x1="7556" y1="33036" x2="7556" y2="33036"/>
                        <a14:foregroundMark x1="7556" y1="31696" x2="7556" y2="31696"/>
                        <a14:foregroundMark x1="8444" y1="30357" x2="12444" y2="25446"/>
                        <a14:foregroundMark x1="12444" y1="25000" x2="12444" y2="25000"/>
                        <a14:foregroundMark x1="13333" y1="25000" x2="13333" y2="25000"/>
                        <a14:foregroundMark x1="10222" y1="20982" x2="10222" y2="20982"/>
                        <a14:foregroundMark x1="10222" y1="20982" x2="10222" y2="20982"/>
                        <a14:foregroundMark x1="10222" y1="20982" x2="16444" y2="20089"/>
                        <a14:backgroundMark x1="47111" y1="893" x2="47111" y2="893"/>
                        <a14:backgroundMark x1="44000" y1="2679" x2="44000" y2="2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776" y="144779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07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C42A5F1C-2AD8-466C-A6B9-6D63176C76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Final Thoughts</a:t>
            </a:r>
            <a:br>
              <a:rPr lang="en-US" sz="4000" b="0" dirty="0"/>
            </a:br>
            <a:r>
              <a:rPr lang="en-US" sz="2400" b="0" dirty="0"/>
              <a:t>Who said medicine was simple?</a:t>
            </a:r>
            <a:endParaRPr lang="en-US" sz="4000" b="0" dirty="0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8EA7A31-CD24-4179-973E-69217382B2B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80626"/>
            <a:ext cx="8229600" cy="4498975"/>
          </a:xfrm>
        </p:spPr>
        <p:txBody>
          <a:bodyPr/>
          <a:lstStyle/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Evidence-based medicine is derived from good epidemiology</a:t>
            </a:r>
          </a:p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In 2024, there is a lot of “trash” published in journals</a:t>
            </a:r>
          </a:p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Retractions are at record levels</a:t>
            </a:r>
          </a:p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No absolute truths in the biological sciences</a:t>
            </a:r>
          </a:p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All we have are hypotheses</a:t>
            </a:r>
          </a:p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The more often hypotheses are tested and held up, the more likely are the hypotheses are true</a:t>
            </a:r>
          </a:p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Science and controversy are inseparable companions</a:t>
            </a:r>
          </a:p>
          <a:p>
            <a:pPr marL="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We need to cultivate a tolerance for uncertainty</a:t>
            </a:r>
            <a:endParaRPr lang="en-US" sz="1800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3CA0-F047-44FC-9031-F5E1E691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Are You Smarter than an Internist?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01C8-BF8B-845F-6019-F17C20EF1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95% confidence interval</a:t>
            </a:r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1800" dirty="0"/>
              <a:t>The range that would contain the true effect 95% of the time assuming study repeated multiple times</a:t>
            </a:r>
          </a:p>
          <a:p>
            <a:pPr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dirty="0"/>
              <a:t>Power</a:t>
            </a:r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1800" dirty="0"/>
              <a:t>The likelihood of avoiding a Type II error in a study</a:t>
            </a:r>
          </a:p>
          <a:p>
            <a:pPr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dirty="0"/>
              <a:t>Continuous variable</a:t>
            </a:r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1800" b="0" i="0" dirty="0">
                <a:solidFill>
                  <a:srgbClr val="212529"/>
                </a:solidFill>
                <a:effectLst/>
                <a:latin typeface="system-ui"/>
              </a:rPr>
              <a:t> </a:t>
            </a:r>
            <a:r>
              <a:rPr lang="en-US" sz="2000" b="0" i="0" dirty="0">
                <a:effectLst/>
              </a:rPr>
              <a:t>Measurement  that may in theory have an infinite number of possible value</a:t>
            </a:r>
            <a:r>
              <a:rPr lang="en-US" sz="1800" b="0" i="0" dirty="0">
                <a:effectLst/>
              </a:rPr>
              <a:t>s</a:t>
            </a:r>
            <a:endParaRPr lang="en-US" dirty="0"/>
          </a:p>
          <a:p>
            <a:pPr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dirty="0"/>
              <a:t>Bias</a:t>
            </a:r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1800" dirty="0">
                <a:effectLst/>
              </a:rPr>
              <a:t>Systematic flaw in study design, data accumulation, or the analysis and interpretation of results</a:t>
            </a:r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ct val="20000"/>
              </a:spcAft>
              <a:buNone/>
              <a:defRPr/>
            </a:pPr>
            <a:endParaRPr lang="en-US" sz="2000" dirty="0"/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5070F-EB48-5359-B5EA-38FCA7241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4BD9-7958-4D54-4720-7708048E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Are You Smarter than an Internist?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DABB8-052D-52E8-A544-E27C69E43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/>
              <a:lstStyle/>
              <a:p>
                <a:r>
                  <a:rPr lang="en-US" dirty="0"/>
                  <a:t>Standard deviation (SD)</a:t>
                </a:r>
              </a:p>
              <a:p>
                <a:pPr lvl="1"/>
                <a:r>
                  <a:rPr lang="en-US" sz="1800" dirty="0"/>
                  <a:t>A statistic measuring the dispersion of a continuous dataset relative to its mean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l-GR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</a:t>
                </a:r>
                <a:r>
                  <a:rPr lang="en-US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/ n-1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sz="1800" dirty="0"/>
                  <a:t>x = sample average, x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= population value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r>
                  <a:rPr lang="en-US" dirty="0"/>
                  <a:t>Standard error of the mean (SEM)</a:t>
                </a:r>
              </a:p>
              <a:p>
                <a:pPr lvl="1"/>
                <a:r>
                  <a:rPr lang="en-US" sz="1800" dirty="0"/>
                  <a:t>A statistic expressing how far the sample mean of the data is likely to be from the true population mean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𝑆𝐸𝑀</m:t>
                    </m:r>
                    <m:r>
                      <a:rPr lang="en-US" sz="28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18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ct val="20000"/>
                  </a:spcAft>
                  <a:buNone/>
                  <a:defRPr/>
                </a:pPr>
                <a:endParaRPr lang="en-US" sz="2000" dirty="0"/>
              </a:p>
              <a:p>
                <a:pPr lvl="1">
                  <a:spcBef>
                    <a:spcPts val="600"/>
                  </a:spcBef>
                  <a:spcAft>
                    <a:spcPct val="20000"/>
                  </a:spcAft>
                  <a:defRPr/>
                </a:pPr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DABB8-052D-52E8-A544-E27C69E43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463" t="-1272" r="-1698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6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85833-1A94-4421-F4F4-4B293390C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AF98-1903-11C4-1B0D-733470DB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Are You Smarter than an Internist?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3324-5911-44DD-F9E4-5240455F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Standard deviation (SD)</a:t>
            </a:r>
          </a:p>
          <a:p>
            <a:pPr lvl="1"/>
            <a:r>
              <a:rPr lang="en-US" sz="1800" dirty="0"/>
              <a:t>A statistic measuring the dispersion of a continuous dataset relative to its mean</a:t>
            </a:r>
          </a:p>
          <a:p>
            <a:pPr lvl="1"/>
            <a:endParaRPr lang="en-US" sz="1800" dirty="0"/>
          </a:p>
          <a:p>
            <a:r>
              <a:rPr lang="en-US" dirty="0"/>
              <a:t>P-value</a:t>
            </a:r>
          </a:p>
          <a:p>
            <a:pPr lvl="1"/>
            <a:r>
              <a:rPr lang="en-US" sz="1800" dirty="0"/>
              <a:t>The probability under the null hypothesis of observing the set of observations obtained in an experiment</a:t>
            </a:r>
          </a:p>
          <a:p>
            <a:pPr lvl="1"/>
            <a:endParaRPr lang="en-US" dirty="0"/>
          </a:p>
          <a:p>
            <a:r>
              <a:rPr lang="en-US" dirty="0"/>
              <a:t>Relative Risk (RR)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Numeric measure of an association between exposure and outcome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ct val="20000"/>
              </a:spcAft>
              <a:buNone/>
              <a:defRPr/>
            </a:pPr>
            <a:endParaRPr lang="en-US" sz="2000" dirty="0"/>
          </a:p>
          <a:p>
            <a:pPr lvl="1">
              <a:spcBef>
                <a:spcPts val="600"/>
              </a:spcBef>
              <a:spcAft>
                <a:spcPct val="20000"/>
              </a:spcAft>
              <a:defRPr/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9E9C-88AD-4176-9AC9-22F205C5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05" y="4800600"/>
            <a:ext cx="5486400" cy="566738"/>
          </a:xfrm>
        </p:spPr>
        <p:txBody>
          <a:bodyPr/>
          <a:lstStyle/>
          <a:p>
            <a:r>
              <a:rPr lang="en-US" sz="3200" dirty="0"/>
              <a:t>Questions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34F37-3D41-4296-8C9C-EEDA765E7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757" y="5367338"/>
            <a:ext cx="5486400" cy="804862"/>
          </a:xfrm>
        </p:spPr>
        <p:txBody>
          <a:bodyPr/>
          <a:lstStyle/>
          <a:p>
            <a:r>
              <a:rPr lang="en-US" sz="2000" dirty="0"/>
              <a:t>Robert.Kauffman@ttuhsc.edu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09DE46-5C93-4ACF-821E-66ADBCBE92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10" b="96129" l="10000" r="90000">
                        <a14:foregroundMark x1="40000" y1="19570" x2="40000" y2="19570"/>
                        <a14:foregroundMark x1="66613" y1="18710" x2="66613" y2="18710"/>
                        <a14:foregroundMark x1="53710" y1="90108" x2="53710" y2="90108"/>
                        <a14:foregroundMark x1="53548" y1="96129" x2="53548" y2="96129"/>
                        <a14:foregroundMark x1="37258" y1="82151" x2="37258" y2="82151"/>
                      </a14:backgroundRemoval>
                    </a14:imgEffect>
                  </a14:imgLayer>
                </a14:imgProps>
              </a:ext>
            </a:extLst>
          </a:blip>
          <a:srcRect t="14498" b="2893"/>
          <a:stretch/>
        </p:blipFill>
        <p:spPr>
          <a:xfrm>
            <a:off x="1643202" y="1272208"/>
            <a:ext cx="5486400" cy="339918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47778B5-F87F-4FCA-B457-AEAD6204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130925"/>
            <a:ext cx="15970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3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2273547-434E-4478-AC38-051AEBDA8A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71488" y="174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/>
              <a:t>Approach to Study Design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DED2FE72-83A6-4C8A-9ADA-F14079FDF1F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587625"/>
            <a:ext cx="8229600" cy="31845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No study is perfect, therefore it is important to understand the limits of each design</a:t>
            </a:r>
          </a:p>
          <a:p>
            <a:pPr eaLnBrk="1" hangingPunct="1">
              <a:defRPr/>
            </a:pPr>
            <a:r>
              <a:rPr lang="en-US" sz="2800" dirty="0"/>
              <a:t>Serious problems or mistakes in the study design stage cannot be corrected in subsequent stages of the study</a:t>
            </a:r>
          </a:p>
        </p:txBody>
      </p:sp>
    </p:spTree>
    <p:extLst>
      <p:ext uri="{BB962C8B-B14F-4D97-AF65-F5344CB8AC3E}">
        <p14:creationId xmlns:p14="http://schemas.microsoft.com/office/powerpoint/2010/main" val="313224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75FF-399B-42D7-81C6-64BAB797DBF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577853" y="1508125"/>
            <a:ext cx="7772400" cy="1920875"/>
          </a:xfrm>
        </p:spPr>
        <p:txBody>
          <a:bodyPr/>
          <a:lstStyle/>
          <a:p>
            <a:pPr algn="l"/>
            <a:r>
              <a:rPr lang="en-US" sz="4400" dirty="0"/>
              <a:t>Case Reports and Case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70551-1C1E-4DDE-80A4-388579245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44" y="3798131"/>
            <a:ext cx="3989751" cy="22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1AF-CB01-4F3C-B64E-4B1B17AE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Case Reports/Series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9BAE4F-6F8E-48E7-AC9A-CA272376B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58425"/>
              </p:ext>
            </p:extLst>
          </p:nvPr>
        </p:nvGraphicFramePr>
        <p:xfrm>
          <a:off x="480646" y="2209800"/>
          <a:ext cx="8077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94">
                  <a:extLst>
                    <a:ext uri="{9D8B030D-6E8A-4147-A177-3AD203B41FA5}">
                      <a16:colId xmlns:a16="http://schemas.microsoft.com/office/drawing/2014/main" val="1716271197"/>
                    </a:ext>
                  </a:extLst>
                </a:gridCol>
                <a:gridCol w="1761194">
                  <a:extLst>
                    <a:ext uri="{9D8B030D-6E8A-4147-A177-3AD203B41FA5}">
                      <a16:colId xmlns:a16="http://schemas.microsoft.com/office/drawing/2014/main" val="160969926"/>
                    </a:ext>
                  </a:extLst>
                </a:gridCol>
                <a:gridCol w="2368502">
                  <a:extLst>
                    <a:ext uri="{9D8B030D-6E8A-4147-A177-3AD203B41FA5}">
                      <a16:colId xmlns:a16="http://schemas.microsoft.com/office/drawing/2014/main" val="3304562113"/>
                    </a:ext>
                  </a:extLst>
                </a:gridCol>
                <a:gridCol w="2186310">
                  <a:extLst>
                    <a:ext uri="{9D8B030D-6E8A-4147-A177-3AD203B41FA5}">
                      <a16:colId xmlns:a16="http://schemas.microsoft.com/office/drawing/2014/main" val="359541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Images in Medicine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Case Reports/Series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Clinical Problem Solving Case (CPS)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349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ECG, photos, labs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Extensive fact finding</a:t>
                      </a: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Review other cases</a:t>
                      </a: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Implications for practice or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Diagnostic approach to sequentially presented information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Clinical reasoning integrated throughout report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701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Easy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Requires more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Requires extensive work and use of an “expert”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95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5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F35D-7968-4C58-9759-2BA6BCF9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Reports and Case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20A4-876A-4A4B-924B-B44239FD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562"/>
            <a:ext cx="8229600" cy="4876800"/>
          </a:xfrm>
        </p:spPr>
        <p:txBody>
          <a:bodyPr/>
          <a:lstStyle/>
          <a:p>
            <a:pPr>
              <a:buClr>
                <a:schemeClr val="tx2">
                  <a:lumMod val="90000"/>
                </a:schemeClr>
              </a:buClr>
            </a:pPr>
            <a:r>
              <a:rPr lang="en-US" sz="2000" dirty="0"/>
              <a:t>Case report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US" sz="2000" dirty="0"/>
              <a:t>Detailed report of a patient’s medical encounter, symptoms, diagnosis, treatment, and follow up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US" sz="2000" dirty="0"/>
              <a:t>3 or fewer patient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US" sz="2000" dirty="0"/>
              <a:t>Goal: create new research questions that enhance knowledge base</a:t>
            </a:r>
          </a:p>
          <a:p>
            <a:pPr>
              <a:buClr>
                <a:schemeClr val="tx2">
                  <a:lumMod val="90000"/>
                </a:schemeClr>
              </a:buClr>
            </a:pPr>
            <a:r>
              <a:rPr lang="en-US" sz="2000" dirty="0"/>
              <a:t>Case series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US" sz="2000" dirty="0"/>
              <a:t>Involve multiple patients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US" sz="2000" dirty="0"/>
              <a:t>Qualitative research method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US" sz="2000" dirty="0"/>
              <a:t>Gives greater in-depth analysis compared to single case reports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US" sz="2000" dirty="0"/>
              <a:t>May describe a condition and associated relationships among patients</a:t>
            </a:r>
          </a:p>
        </p:txBody>
      </p:sp>
    </p:spTree>
    <p:extLst>
      <p:ext uri="{BB962C8B-B14F-4D97-AF65-F5344CB8AC3E}">
        <p14:creationId xmlns:p14="http://schemas.microsoft.com/office/powerpoint/2010/main" val="292313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63F58-5735-4A01-9BDD-5589677E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115" y="1669481"/>
            <a:ext cx="5343769" cy="4448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75AAA-AE73-4070-A366-27C515EA3B4F}"/>
              </a:ext>
            </a:extLst>
          </p:cNvPr>
          <p:cNvSpPr txBox="1"/>
          <p:nvPr/>
        </p:nvSpPr>
        <p:spPr>
          <a:xfrm>
            <a:off x="1737360" y="423406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n-lt"/>
              </a:rPr>
              <a:t>Case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9EB7F-D864-44CF-BDFF-2F0972410587}"/>
              </a:ext>
            </a:extLst>
          </p:cNvPr>
          <p:cNvSpPr txBox="1"/>
          <p:nvPr/>
        </p:nvSpPr>
        <p:spPr>
          <a:xfrm>
            <a:off x="6054810" y="6468539"/>
            <a:ext cx="3299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Kauffman RP, et al.  Sexual Med 2021; (: 100431</a:t>
            </a:r>
          </a:p>
        </p:txBody>
      </p:sp>
    </p:spTree>
    <p:extLst>
      <p:ext uri="{BB962C8B-B14F-4D97-AF65-F5344CB8AC3E}">
        <p14:creationId xmlns:p14="http://schemas.microsoft.com/office/powerpoint/2010/main" val="343843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0E7F7-7BD8-4DA5-890A-FC2B1F77EC7A}"/>
              </a:ext>
            </a:extLst>
          </p:cNvPr>
          <p:cNvSpPr txBox="1"/>
          <p:nvPr/>
        </p:nvSpPr>
        <p:spPr>
          <a:xfrm>
            <a:off x="1765139" y="433776"/>
            <a:ext cx="5613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Medical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04045-0300-4E1C-BAC0-B765202E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99" y="1655180"/>
            <a:ext cx="4505808" cy="4624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6081E-7C23-47D4-AF21-829355968370}"/>
              </a:ext>
            </a:extLst>
          </p:cNvPr>
          <p:cNvSpPr txBox="1"/>
          <p:nvPr/>
        </p:nvSpPr>
        <p:spPr>
          <a:xfrm>
            <a:off x="6400801" y="6477653"/>
            <a:ext cx="3345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Kauffman RP, et al.  J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Surg 2023</a:t>
            </a:r>
          </a:p>
        </p:txBody>
      </p:sp>
    </p:spTree>
    <p:extLst>
      <p:ext uri="{BB962C8B-B14F-4D97-AF65-F5344CB8AC3E}">
        <p14:creationId xmlns:p14="http://schemas.microsoft.com/office/powerpoint/2010/main" val="92880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AA518A-DC2E-47BB-8F3A-D960C3BEF5C0}"/>
              </a:ext>
            </a:extLst>
          </p:cNvPr>
          <p:cNvSpPr txBox="1"/>
          <p:nvPr/>
        </p:nvSpPr>
        <p:spPr>
          <a:xfrm>
            <a:off x="1351280" y="39624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Clinical Problem Solving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9027F-25C2-4C90-A74A-2E4FE7D6D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6"/>
          <a:stretch/>
        </p:blipFill>
        <p:spPr>
          <a:xfrm>
            <a:off x="2478745" y="1838960"/>
            <a:ext cx="4515730" cy="462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B009A-DB01-4707-A83D-ACCAC093732E}"/>
              </a:ext>
            </a:extLst>
          </p:cNvPr>
          <p:cNvSpPr txBox="1"/>
          <p:nvPr/>
        </p:nvSpPr>
        <p:spPr>
          <a:xfrm>
            <a:off x="6146800" y="6581001"/>
            <a:ext cx="312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Casey A, et al. N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Med 2024;  392(23): 2245</a:t>
            </a:r>
          </a:p>
        </p:txBody>
      </p:sp>
    </p:spTree>
    <p:extLst>
      <p:ext uri="{BB962C8B-B14F-4D97-AF65-F5344CB8AC3E}">
        <p14:creationId xmlns:p14="http://schemas.microsoft.com/office/powerpoint/2010/main" val="215089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5B59-8D01-4602-898B-8A4BE6BE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96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Reports and Case Series</a:t>
            </a:r>
            <a:br>
              <a:rPr lang="en-US" sz="2400" dirty="0"/>
            </a:b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 and Disadvantages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6D36A6-372D-463D-81CE-F3F1C28D4A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2127" y="22098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4024357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207378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2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One case needed to spur interest (report)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controls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6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Provides stronger evidence with multiple cases (series)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Difficult to compare different cases (heterogeneity)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09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Adds to medical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Knowledge may not be generalizable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0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Easy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Selection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0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Identifies new diseases or rare manifestations of a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2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1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438FF2-898E-48FB-A9CE-52A2DBFFA6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938DDA7-C0F1-4620-92AE-FFA41C8CDA4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78176" y="1417638"/>
            <a:ext cx="4384675" cy="3267075"/>
          </a:xfrm>
        </p:spPr>
        <p:txBody>
          <a:bodyPr/>
          <a:lstStyle/>
          <a:p>
            <a:pPr eaLnBrk="1" hangingPunct="1">
              <a:defRPr/>
            </a:pPr>
            <a:endParaRPr lang="en-US" sz="2000" dirty="0"/>
          </a:p>
          <a:p>
            <a:pPr eaLnBrk="1" hangingPunct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Definitions</a:t>
            </a:r>
          </a:p>
          <a:p>
            <a:pPr eaLnBrk="1" hangingPunct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Study Designs</a:t>
            </a:r>
          </a:p>
          <a:p>
            <a:pPr lvl="1" eaLnBrk="1" hangingPunct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Descriptive</a:t>
            </a:r>
          </a:p>
          <a:p>
            <a:pPr lvl="1" eaLnBrk="1" hangingPunct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Cohort</a:t>
            </a:r>
          </a:p>
          <a:p>
            <a:pPr lvl="1" eaLnBrk="1" hangingPunct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Case-control</a:t>
            </a:r>
          </a:p>
          <a:p>
            <a:pPr lvl="1" eaLnBrk="1" hangingPunct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Randomized clinical trial</a:t>
            </a:r>
          </a:p>
          <a:p>
            <a:pPr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Selecting a control group</a:t>
            </a:r>
          </a:p>
          <a:p>
            <a:pPr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Bias</a:t>
            </a:r>
          </a:p>
          <a:p>
            <a:pPr lvl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Selection</a:t>
            </a:r>
          </a:p>
          <a:p>
            <a:pPr lvl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Confounding</a:t>
            </a:r>
          </a:p>
          <a:p>
            <a:pPr lvl="1"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Ascertainment</a:t>
            </a:r>
          </a:p>
          <a:p>
            <a:pPr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Randomization</a:t>
            </a:r>
          </a:p>
          <a:p>
            <a:pPr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Chance</a:t>
            </a:r>
          </a:p>
          <a:p>
            <a:pPr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Other Terms</a:t>
            </a:r>
          </a:p>
          <a:p>
            <a:pPr>
              <a:spcBef>
                <a:spcPts val="1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The Evidence Hierarchy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FE6F60A-9349-E8B0-95AC-02A354FB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130925"/>
            <a:ext cx="15970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321B31-AB77-4B60-9614-1560AE786B2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33061" y="3585404"/>
            <a:ext cx="7772400" cy="1920875"/>
          </a:xfrm>
        </p:spPr>
        <p:txBody>
          <a:bodyPr/>
          <a:lstStyle/>
          <a:p>
            <a:r>
              <a:rPr lang="en-US" sz="4400" dirty="0"/>
              <a:t>Descriptive Studies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6E2F0-9F98-4107-81E0-6920E4771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56" b="12644"/>
          <a:stretch/>
        </p:blipFill>
        <p:spPr>
          <a:xfrm>
            <a:off x="775252" y="1351721"/>
            <a:ext cx="2797898" cy="2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82BF-B33A-4742-B23F-B766961A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Study</a:t>
            </a:r>
            <a:b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Cross-Sectional Study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FFBF-E23C-8D43-8BA9-A8A8325A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8069"/>
            <a:ext cx="8229600" cy="4343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Information about a new disease or condition is collected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Collection of data from a large case series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No manipulation (no exposure)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No comparison group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One time interaction or longitudinal approaches</a:t>
            </a:r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dirty="0"/>
              <a:t>Possible endpoints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dirty="0"/>
              <a:t>Symptoms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dirty="0"/>
              <a:t>Exposures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r>
              <a:rPr lang="en-US" dirty="0"/>
              <a:t>Outcomes</a:t>
            </a:r>
          </a:p>
          <a:p>
            <a:pPr lvl="1">
              <a:buClr>
                <a:schemeClr val="tx1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US" sz="2600" dirty="0"/>
              <a:t>Next step in research protocol: observational study with control group</a:t>
            </a:r>
          </a:p>
          <a:p>
            <a:pPr marL="274320" lvl="1" indent="0">
              <a:buClr>
                <a:schemeClr val="tx1">
                  <a:lumMod val="75000"/>
                </a:schemeClr>
              </a:buClr>
              <a:buNone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6DF77D-78DA-4FB3-9ADC-8DD1D974E7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Descriptive Study</a:t>
            </a:r>
            <a:br>
              <a:rPr lang="en-US" sz="4000" b="0" dirty="0"/>
            </a:br>
            <a:r>
              <a:rPr lang="en-US" sz="2400" b="0" dirty="0"/>
              <a:t>Subtype of Observational Study</a:t>
            </a:r>
            <a:endParaRPr lang="en-US" sz="4800" b="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FFC68DE-CA82-4086-A5B6-093BF7B3CED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76764"/>
            <a:ext cx="8229600" cy="4498975"/>
          </a:xfrm>
        </p:spPr>
        <p:txBody>
          <a:bodyPr/>
          <a:lstStyle/>
          <a:p>
            <a:pPr marL="0" eaLnBrk="1" hangingPunct="1">
              <a:spcBef>
                <a:spcPts val="800"/>
              </a:spcBef>
              <a:defRPr/>
            </a:pPr>
            <a:r>
              <a:rPr lang="en-US" dirty="0"/>
              <a:t>Population based survey</a:t>
            </a:r>
          </a:p>
          <a:p>
            <a:pPr marL="0" eaLnBrk="1" hangingPunct="1">
              <a:spcBef>
                <a:spcPts val="800"/>
              </a:spcBef>
              <a:defRPr/>
            </a:pPr>
            <a:r>
              <a:rPr lang="en-US" dirty="0"/>
              <a:t>Assesses incidence or prevalence of a problem or an exposure</a:t>
            </a:r>
          </a:p>
          <a:p>
            <a:pPr marL="0" eaLnBrk="1" hangingPunct="1">
              <a:spcBef>
                <a:spcPts val="800"/>
              </a:spcBef>
              <a:defRPr/>
            </a:pPr>
            <a:r>
              <a:rPr lang="en-US" dirty="0"/>
              <a:t>Measure exposure and outcomes simultaneously</a:t>
            </a:r>
          </a:p>
          <a:p>
            <a:pPr marL="0" eaLnBrk="1" hangingPunct="1">
              <a:spcBef>
                <a:spcPts val="800"/>
              </a:spcBef>
              <a:defRPr/>
            </a:pPr>
            <a:r>
              <a:rPr lang="en-US" dirty="0"/>
              <a:t>Describes characteristics of those with the problem or the exposure</a:t>
            </a:r>
          </a:p>
          <a:p>
            <a:pPr marL="0" eaLnBrk="1" hangingPunct="1">
              <a:spcBef>
                <a:spcPts val="800"/>
              </a:spcBef>
              <a:defRPr/>
            </a:pPr>
            <a:r>
              <a:rPr lang="en-US" dirty="0"/>
              <a:t>Develops clues about etiology that can ten be tested with more rigorous designs</a:t>
            </a:r>
          </a:p>
          <a:p>
            <a:pPr marL="0"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r>
              <a:rPr lang="en-US" i="1" dirty="0"/>
              <a:t>	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sz="2000" dirty="0"/>
              <a:t>Examples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sz="2000" dirty="0"/>
              <a:t>Characterization of COVID-19 presentation (symptoms)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sz="2000" dirty="0"/>
              <a:t>Assessment of populations with mild/severe COVID-19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4A46E7B-F8F7-4A6A-95BB-5AA1320D03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Descriptive Studies</a:t>
            </a:r>
            <a:br>
              <a:rPr lang="en-US" sz="4000" b="0" dirty="0"/>
            </a:br>
            <a:r>
              <a:rPr lang="en-US" sz="2400" b="0" dirty="0"/>
              <a:t>Data Sources</a:t>
            </a:r>
            <a:endParaRPr lang="en-US" sz="4000" b="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05A1CA2-2F7A-4D2F-86D3-D4398548DC0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581275"/>
            <a:ext cx="8229600" cy="33147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US" sz="2800" dirty="0"/>
              <a:t>Vital records (birth and death certificates)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US" sz="2800" dirty="0"/>
              <a:t>Hospital charts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US" sz="2800" dirty="0"/>
              <a:t>Surveys/questionnaires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US" sz="2800" dirty="0"/>
              <a:t>Lab reports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US" sz="2800" dirty="0"/>
              <a:t>Morbidity/mortality reports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09BF8EE-4B76-4ED5-B772-CFF13BFC0A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Descriptive Studies</a:t>
            </a:r>
            <a:endParaRPr lang="en-US" sz="5400" b="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BFA06DE-A11A-4DA8-A551-366A67A59C4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81188"/>
            <a:ext cx="82296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2281238" algn="l"/>
              </a:tabLst>
              <a:defRPr/>
            </a:pPr>
            <a:r>
              <a:rPr lang="en-US" sz="2800" dirty="0">
                <a:effectLst/>
              </a:rPr>
              <a:t>The 6 W’s</a:t>
            </a:r>
          </a:p>
          <a:p>
            <a:pPr eaLnBrk="1" hangingPunct="1">
              <a:lnSpc>
                <a:spcPct val="75000"/>
              </a:lnSpc>
              <a:spcBef>
                <a:spcPct val="60000"/>
              </a:spcBef>
              <a:tabLst>
                <a:tab pos="2281238" algn="l"/>
              </a:tabLst>
              <a:defRPr/>
            </a:pP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ho?	was involved</a:t>
            </a:r>
          </a:p>
          <a:p>
            <a:pPr eaLnBrk="1" hangingPunct="1">
              <a:lnSpc>
                <a:spcPct val="75000"/>
              </a:lnSpc>
              <a:spcBef>
                <a:spcPct val="60000"/>
              </a:spcBef>
              <a:tabLst>
                <a:tab pos="2281238" algn="l"/>
              </a:tabLst>
              <a:defRPr/>
            </a:pP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hat?	happened</a:t>
            </a:r>
          </a:p>
          <a:p>
            <a:pPr eaLnBrk="1" hangingPunct="1">
              <a:lnSpc>
                <a:spcPct val="75000"/>
              </a:lnSpc>
              <a:spcBef>
                <a:spcPct val="60000"/>
              </a:spcBef>
              <a:tabLst>
                <a:tab pos="2281238" algn="l"/>
              </a:tabLst>
              <a:defRPr/>
            </a:pP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hy?	did it occur</a:t>
            </a:r>
          </a:p>
          <a:p>
            <a:pPr eaLnBrk="1" hangingPunct="1">
              <a:lnSpc>
                <a:spcPct val="75000"/>
              </a:lnSpc>
              <a:spcBef>
                <a:spcPct val="60000"/>
              </a:spcBef>
              <a:tabLst>
                <a:tab pos="2281238" algn="l"/>
              </a:tabLst>
              <a:defRPr/>
            </a:pP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hen?	did it take place</a:t>
            </a:r>
          </a:p>
          <a:p>
            <a:pPr eaLnBrk="1" hangingPunct="1">
              <a:lnSpc>
                <a:spcPct val="75000"/>
              </a:lnSpc>
              <a:spcBef>
                <a:spcPct val="60000"/>
              </a:spcBef>
              <a:tabLst>
                <a:tab pos="2281238" algn="l"/>
              </a:tabLst>
              <a:defRPr/>
            </a:pP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here?	did it happen </a:t>
            </a:r>
          </a:p>
          <a:p>
            <a:pPr eaLnBrk="1" hangingPunct="1">
              <a:lnSpc>
                <a:spcPct val="75000"/>
              </a:lnSpc>
              <a:spcBef>
                <a:spcPct val="60000"/>
              </a:spcBef>
              <a:tabLst>
                <a:tab pos="2281238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hat?    What difference does it make?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>
            <a:extLst>
              <a:ext uri="{FF2B5EF4-FFF2-40B4-BE49-F238E27FC236}">
                <a16:creationId xmlns:a16="http://schemas.microsoft.com/office/drawing/2014/main" id="{036F9462-8665-4980-9138-9EA44FBA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909888"/>
            <a:ext cx="82597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Information derived from descriptive studies may suggest possible associations which require further study using analytic techniques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82A0D5E1-8FB0-2C4F-C81E-F144BCC8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523875"/>
            <a:ext cx="787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Rationale for Descriptive Studies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774E508-CD29-4566-B361-F6FCFEE5E0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7963" y="261938"/>
            <a:ext cx="87137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/>
              <a:t>Descriptive Studies</a:t>
            </a:r>
            <a:br>
              <a:rPr lang="en-US" sz="4000" b="0" dirty="0"/>
            </a:br>
            <a:r>
              <a:rPr lang="en-US" sz="2400" b="0" dirty="0"/>
              <a:t>Advantages</a:t>
            </a:r>
            <a:endParaRPr lang="en-US" sz="4000" b="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0557C8C-AB8E-434C-9C2E-CDF1B21DAFF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82638" y="2735263"/>
            <a:ext cx="8229600" cy="2360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200" dirty="0"/>
              <a:t>Data may be already collected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200" dirty="0"/>
              <a:t>Data may be easy to obtain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200" dirty="0"/>
              <a:t>Ethical problems are minimal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200" dirty="0"/>
              <a:t>Usually low cost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FB0F5CD-B3A2-4F3B-A38F-B0A7A61D9C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3600" dirty="0"/>
            </a:br>
            <a:r>
              <a:rPr lang="en-US" sz="3600" b="0" dirty="0"/>
              <a:t>Cross-Sectional Descriptive Studies</a:t>
            </a:r>
            <a:br>
              <a:rPr lang="en-US" sz="3600" b="0" dirty="0"/>
            </a:br>
            <a:r>
              <a:rPr lang="en-US" sz="2400" b="0" dirty="0"/>
              <a:t>Limitations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F8D83AA-4746-4A17-B0F9-18EF28B3392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794000"/>
            <a:ext cx="8229600" cy="264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200" dirty="0"/>
              <a:t>Only one group is studied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800" dirty="0"/>
              <a:t>No comparison group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200" dirty="0"/>
              <a:t>No firm conclusions can be made about exposure and outcome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defRPr/>
            </a:pPr>
            <a:endParaRPr lang="en-US" sz="3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922D0-DDD1-47E9-AE71-5065FF1CE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14" y="1667481"/>
            <a:ext cx="6698430" cy="4592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CF421D-7790-47D7-B7E5-EE2F15C389F4}"/>
              </a:ext>
            </a:extLst>
          </p:cNvPr>
          <p:cNvSpPr txBox="1"/>
          <p:nvPr/>
        </p:nvSpPr>
        <p:spPr>
          <a:xfrm>
            <a:off x="1578288" y="486136"/>
            <a:ext cx="618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Cross-Sectional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4E87C-8629-4E40-9E7A-979D01C4020E}"/>
              </a:ext>
            </a:extLst>
          </p:cNvPr>
          <p:cNvSpPr txBox="1"/>
          <p:nvPr/>
        </p:nvSpPr>
        <p:spPr>
          <a:xfrm>
            <a:off x="5960962" y="6518286"/>
            <a:ext cx="3426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Kauffman RP, et al.  West Texas J Med 2024; 2(2): 1-9</a:t>
            </a:r>
          </a:p>
        </p:txBody>
      </p:sp>
    </p:spTree>
    <p:extLst>
      <p:ext uri="{BB962C8B-B14F-4D97-AF65-F5344CB8AC3E}">
        <p14:creationId xmlns:p14="http://schemas.microsoft.com/office/powerpoint/2010/main" val="430724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>
            <a:extLst>
              <a:ext uri="{FF2B5EF4-FFF2-40B4-BE49-F238E27FC236}">
                <a16:creationId xmlns:a16="http://schemas.microsoft.com/office/drawing/2014/main" id="{118BD0DE-66A0-4EB7-B74B-DE29C60E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4937" y="363537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Cross-Sectional Study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1566E64A-C3B1-4782-999F-A12F0F5C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1943080"/>
            <a:ext cx="2278062" cy="12747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619240F7-D8C7-4BD9-97E0-605C01D4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456" y="2222688"/>
            <a:ext cx="1843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Female patients with PID</a:t>
            </a: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5D75C1F7-E0C0-4639-95FD-2DC9522CC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" y="4091782"/>
            <a:ext cx="2278062" cy="12747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Reproductive Outcomes</a:t>
            </a:r>
          </a:p>
        </p:txBody>
      </p:sp>
      <p:sp>
        <p:nvSpPr>
          <p:cNvPr id="112648" name="Rectangle 8">
            <a:extLst>
              <a:ext uri="{FF2B5EF4-FFF2-40B4-BE49-F238E27FC236}">
                <a16:creationId xmlns:a16="http://schemas.microsoft.com/office/drawing/2014/main" id="{86287853-1F4A-42A1-A5A2-D8E29148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40" y="3944938"/>
            <a:ext cx="2278063" cy="12747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50" name="Text Box 10">
            <a:extLst>
              <a:ext uri="{FF2B5EF4-FFF2-40B4-BE49-F238E27FC236}">
                <a16:creationId xmlns:a16="http://schemas.microsoft.com/office/drawing/2014/main" id="{5AB4BA11-0D75-4477-BA1B-FC4E218F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846" y="4091782"/>
            <a:ext cx="18732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Exposures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STI’s</a:t>
            </a:r>
          </a:p>
        </p:txBody>
      </p:sp>
      <p:sp>
        <p:nvSpPr>
          <p:cNvPr id="112651" name="Rectangle 11">
            <a:extLst>
              <a:ext uri="{FF2B5EF4-FFF2-40B4-BE49-F238E27FC236}">
                <a16:creationId xmlns:a16="http://schemas.microsoft.com/office/drawing/2014/main" id="{EEA2C7D6-DF9B-4DC7-8E79-73C5A3D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5219700"/>
            <a:ext cx="2278063" cy="12747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3" name="Text Box 13">
            <a:extLst>
              <a:ext uri="{FF2B5EF4-FFF2-40B4-BE49-F238E27FC236}">
                <a16:creationId xmlns:a16="http://schemas.microsoft.com/office/drawing/2014/main" id="{C5477CEA-4843-4624-8CF5-2D053F44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5262563"/>
            <a:ext cx="22320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SOCIOECONOMIC CHARACTERISTICS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Age, Marital Status</a:t>
            </a:r>
          </a:p>
        </p:txBody>
      </p:sp>
      <p:sp>
        <p:nvSpPr>
          <p:cNvPr id="112657" name="AutoShape 17">
            <a:extLst>
              <a:ext uri="{FF2B5EF4-FFF2-40B4-BE49-F238E27FC236}">
                <a16:creationId xmlns:a16="http://schemas.microsoft.com/office/drawing/2014/main" id="{8CDFE51B-F848-4B13-B518-40B7E550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4481513"/>
            <a:ext cx="239712" cy="495300"/>
          </a:xfrm>
          <a:prstGeom prst="downArrow">
            <a:avLst>
              <a:gd name="adj1" fmla="val 50000"/>
              <a:gd name="adj2" fmla="val 51656"/>
            </a:avLst>
          </a:prstGeom>
          <a:solidFill>
            <a:srgbClr val="AF3D66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58" name="AutoShape 18">
            <a:extLst>
              <a:ext uri="{FF2B5EF4-FFF2-40B4-BE49-F238E27FC236}">
                <a16:creationId xmlns:a16="http://schemas.microsoft.com/office/drawing/2014/main" id="{4A1841C3-3CD1-4D46-AC6E-598CABDBE4CA}"/>
              </a:ext>
            </a:extLst>
          </p:cNvPr>
          <p:cNvSpPr>
            <a:spLocks noChangeArrowheads="1"/>
          </p:cNvSpPr>
          <p:nvPr/>
        </p:nvSpPr>
        <p:spPr bwMode="auto">
          <a:xfrm rot="7624129">
            <a:off x="2490391" y="3410618"/>
            <a:ext cx="602251" cy="239140"/>
          </a:xfrm>
          <a:prstGeom prst="rightArrow">
            <a:avLst>
              <a:gd name="adj1" fmla="val 50000"/>
              <a:gd name="adj2" fmla="val 51894"/>
            </a:avLst>
          </a:prstGeom>
          <a:solidFill>
            <a:srgbClr val="AF3D66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59" name="AutoShape 19">
            <a:extLst>
              <a:ext uri="{FF2B5EF4-FFF2-40B4-BE49-F238E27FC236}">
                <a16:creationId xmlns:a16="http://schemas.microsoft.com/office/drawing/2014/main" id="{59552979-0298-4150-A8C8-D2CBC47ECAEF}"/>
              </a:ext>
            </a:extLst>
          </p:cNvPr>
          <p:cNvSpPr>
            <a:spLocks noChangeArrowheads="1"/>
          </p:cNvSpPr>
          <p:nvPr/>
        </p:nvSpPr>
        <p:spPr bwMode="auto">
          <a:xfrm rot="2497805">
            <a:off x="5869857" y="3367423"/>
            <a:ext cx="529988" cy="209550"/>
          </a:xfrm>
          <a:prstGeom prst="rightArrow">
            <a:avLst>
              <a:gd name="adj1" fmla="val 50000"/>
              <a:gd name="adj2" fmla="val 51894"/>
            </a:avLst>
          </a:prstGeom>
          <a:solidFill>
            <a:srgbClr val="AF3D66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5530"/>
            <a:ext cx="8229600" cy="1143000"/>
          </a:xfrm>
        </p:spPr>
        <p:txBody>
          <a:bodyPr/>
          <a:lstStyle/>
          <a:p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Bennet’s Classification for Reading the  Medical Literature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384861"/>
              </p:ext>
            </p:extLst>
          </p:nvPr>
        </p:nvGraphicFramePr>
        <p:xfrm>
          <a:off x="381000" y="2057400"/>
          <a:ext cx="8229600" cy="37765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325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itchFamily="34" charset="0"/>
                          <a:cs typeface="Arial" pitchFamily="34" charset="0"/>
                        </a:rPr>
                        <a:t>Medical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itchFamily="34" charset="0"/>
                          <a:cs typeface="Arial" pitchFamily="34" charset="0"/>
                        </a:rPr>
                        <a:t>Reads entire article</a:t>
                      </a:r>
                      <a:r>
                        <a:rPr lang="en-US" b="0" baseline="0" dirty="0">
                          <a:latin typeface="Arial" pitchFamily="34" charset="0"/>
                          <a:cs typeface="Arial" pitchFamily="34" charset="0"/>
                        </a:rPr>
                        <a:t> but does not understand what it means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11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itchFamily="34" charset="0"/>
                          <a:cs typeface="Arial" pitchFamily="34" charset="0"/>
                        </a:rPr>
                        <a:t>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itchFamily="34" charset="0"/>
                          <a:cs typeface="Arial" pitchFamily="34" charset="0"/>
                        </a:rPr>
                        <a:t>Would</a:t>
                      </a:r>
                      <a:r>
                        <a:rPr lang="en-US" b="0" baseline="0" dirty="0">
                          <a:latin typeface="Arial" pitchFamily="34" charset="0"/>
                          <a:cs typeface="Arial" pitchFamily="34" charset="0"/>
                        </a:rPr>
                        <a:t> like to read article but eats dinner instead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91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Chief</a:t>
                      </a:r>
                      <a:r>
                        <a:rPr lang="en-US" baseline="0" dirty="0">
                          <a:latin typeface="Arial" pitchFamily="34" charset="0"/>
                          <a:cs typeface="Arial" pitchFamily="34" charset="0"/>
                        </a:rPr>
                        <a:t> Resident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Skips article</a:t>
                      </a:r>
                      <a:r>
                        <a:rPr lang="en-US" baseline="0" dirty="0">
                          <a:latin typeface="Arial" pitchFamily="34" charset="0"/>
                          <a:cs typeface="Arial" pitchFamily="34" charset="0"/>
                        </a:rPr>
                        <a:t> entirely and reads classifieds instead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2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Junior Attending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Reads and analyzes entire article</a:t>
                      </a:r>
                      <a:r>
                        <a:rPr lang="en-US" baseline="0" dirty="0">
                          <a:latin typeface="Arial" pitchFamily="34" charset="0"/>
                          <a:cs typeface="Arial" pitchFamily="34" charset="0"/>
                        </a:rPr>
                        <a:t> to pimp medical students and residents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46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Private Attending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Doesn’t buy journals</a:t>
                      </a:r>
                      <a:r>
                        <a:rPr lang="en-US" baseline="0" dirty="0">
                          <a:latin typeface="Arial" pitchFamily="34" charset="0"/>
                          <a:cs typeface="Arial" pitchFamily="34" charset="0"/>
                        </a:rPr>
                        <a:t> in the first place but keeps an eye open for medical articles that make it into the newspapers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46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Emeritus Attending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itchFamily="34" charset="0"/>
                          <a:cs typeface="Arial" pitchFamily="34" charset="0"/>
                        </a:rPr>
                        <a:t>Reads entire article</a:t>
                      </a:r>
                      <a:r>
                        <a:rPr lang="en-US" b="0" baseline="0" dirty="0">
                          <a:latin typeface="Arial" pitchFamily="34" charset="0"/>
                          <a:cs typeface="Arial" pitchFamily="34" charset="0"/>
                        </a:rPr>
                        <a:t> but does not understand what it means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6477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200" dirty="0">
                <a:solidFill>
                  <a:schemeClr val="tx1"/>
                </a:solidFill>
                <a:latin typeface="Arial Narrow" pitchFamily="34" charset="0"/>
              </a:rPr>
              <a:t>Bennet H.  JAMA 1992; 267(7): 920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>
            <a:extLst>
              <a:ext uri="{FF2B5EF4-FFF2-40B4-BE49-F238E27FC236}">
                <a16:creationId xmlns:a16="http://schemas.microsoft.com/office/drawing/2014/main" id="{118BD0DE-66A0-4EB7-B74B-DE29C60E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4755" y="395397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Cross-Sectional Study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1566E64A-C3B1-4782-999F-A12F0F5C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1943080"/>
            <a:ext cx="2278062" cy="12747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619240F7-D8C7-4BD9-97E0-605C01D4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95518"/>
            <a:ext cx="1843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COVID-19</a:t>
            </a: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5D75C1F7-E0C0-4639-95FD-2DC9522CC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69" y="2011005"/>
            <a:ext cx="2278062" cy="12747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Symptoms</a:t>
            </a:r>
          </a:p>
        </p:txBody>
      </p:sp>
      <p:sp>
        <p:nvSpPr>
          <p:cNvPr id="112648" name="Rectangle 8">
            <a:extLst>
              <a:ext uri="{FF2B5EF4-FFF2-40B4-BE49-F238E27FC236}">
                <a16:creationId xmlns:a16="http://schemas.microsoft.com/office/drawing/2014/main" id="{86287853-1F4A-42A1-A5A2-D8E29148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784" y="4300999"/>
            <a:ext cx="2278063" cy="12747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50" name="Text Box 10">
            <a:extLst>
              <a:ext uri="{FF2B5EF4-FFF2-40B4-BE49-F238E27FC236}">
                <a16:creationId xmlns:a16="http://schemas.microsoft.com/office/drawing/2014/main" id="{5AB4BA11-0D75-4477-BA1B-FC4E218F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085" y="4512906"/>
            <a:ext cx="1873250" cy="8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Long-term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Sequela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51" name="Rectangle 11">
            <a:extLst>
              <a:ext uri="{FF2B5EF4-FFF2-40B4-BE49-F238E27FC236}">
                <a16:creationId xmlns:a16="http://schemas.microsoft.com/office/drawing/2014/main" id="{EEA2C7D6-DF9B-4DC7-8E79-73C5A3D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4" y="4323084"/>
            <a:ext cx="2278063" cy="12747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420B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3" name="Text Box 13">
            <a:extLst>
              <a:ext uri="{FF2B5EF4-FFF2-40B4-BE49-F238E27FC236}">
                <a16:creationId xmlns:a16="http://schemas.microsoft.com/office/drawing/2014/main" id="{C5477CEA-4843-4624-8CF5-2D053F44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2" y="4545926"/>
            <a:ext cx="22320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Risk Categories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(Age, Comorbidities)</a:t>
            </a:r>
          </a:p>
        </p:txBody>
      </p:sp>
      <p:sp>
        <p:nvSpPr>
          <p:cNvPr id="112657" name="AutoShape 17">
            <a:extLst>
              <a:ext uri="{FF2B5EF4-FFF2-40B4-BE49-F238E27FC236}">
                <a16:creationId xmlns:a16="http://schemas.microsoft.com/office/drawing/2014/main" id="{8CDFE51B-F848-4B13-B518-40B7E550947C}"/>
              </a:ext>
            </a:extLst>
          </p:cNvPr>
          <p:cNvSpPr>
            <a:spLocks noChangeArrowheads="1"/>
          </p:cNvSpPr>
          <p:nvPr/>
        </p:nvSpPr>
        <p:spPr bwMode="auto">
          <a:xfrm rot="2163362">
            <a:off x="2839545" y="3605082"/>
            <a:ext cx="239712" cy="495300"/>
          </a:xfrm>
          <a:prstGeom prst="downArrow">
            <a:avLst>
              <a:gd name="adj1" fmla="val 50000"/>
              <a:gd name="adj2" fmla="val 51656"/>
            </a:avLst>
          </a:prstGeom>
          <a:solidFill>
            <a:srgbClr val="AF3D66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58" name="AutoShape 18">
            <a:extLst>
              <a:ext uri="{FF2B5EF4-FFF2-40B4-BE49-F238E27FC236}">
                <a16:creationId xmlns:a16="http://schemas.microsoft.com/office/drawing/2014/main" id="{4A1841C3-3CD1-4D46-AC6E-598CABDBE4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77006" y="2468335"/>
            <a:ext cx="602251" cy="239140"/>
          </a:xfrm>
          <a:prstGeom prst="rightArrow">
            <a:avLst>
              <a:gd name="adj1" fmla="val 50000"/>
              <a:gd name="adj2" fmla="val 51894"/>
            </a:avLst>
          </a:prstGeom>
          <a:solidFill>
            <a:srgbClr val="AF3D66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659" name="AutoShape 19">
            <a:extLst>
              <a:ext uri="{FF2B5EF4-FFF2-40B4-BE49-F238E27FC236}">
                <a16:creationId xmlns:a16="http://schemas.microsoft.com/office/drawing/2014/main" id="{59552979-0298-4150-A8C8-D2CBC47ECA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61687" y="3628107"/>
            <a:ext cx="529988" cy="209550"/>
          </a:xfrm>
          <a:prstGeom prst="rightArrow">
            <a:avLst>
              <a:gd name="adj1" fmla="val 50000"/>
              <a:gd name="adj2" fmla="val 51894"/>
            </a:avLst>
          </a:prstGeom>
          <a:solidFill>
            <a:srgbClr val="AF3D66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E9E4D-472B-433C-8372-70F152832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8417" y="1243806"/>
            <a:ext cx="1497002" cy="1345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5A322-824F-458E-AE88-A85AFAE1F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13294">
            <a:off x="6180001" y="2492540"/>
            <a:ext cx="445047" cy="4145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5FB31C-4EB3-4040-B2D5-400F701307D3}"/>
              </a:ext>
            </a:extLst>
          </p:cNvPr>
          <p:cNvSpPr/>
          <p:nvPr/>
        </p:nvSpPr>
        <p:spPr>
          <a:xfrm>
            <a:off x="6880504" y="3594572"/>
            <a:ext cx="1981199" cy="14346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Perinatal Outcomes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725DE-D2C8-4BBE-BECD-4A7B92C7251F}"/>
              </a:ext>
            </a:extLst>
          </p:cNvPr>
          <p:cNvSpPr/>
          <p:nvPr/>
        </p:nvSpPr>
        <p:spPr>
          <a:xfrm>
            <a:off x="6847848" y="1965475"/>
            <a:ext cx="1981200" cy="1342687"/>
          </a:xfrm>
          <a:prstGeom prst="rect">
            <a:avLst/>
          </a:prstGeom>
          <a:solidFill>
            <a:srgbClr val="337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Effect on Male/Female Fertility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BEBF84-45C5-410E-AFF7-A30B1B8B0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8895">
            <a:off x="5951245" y="3353612"/>
            <a:ext cx="615749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409BDF4-C64F-4D24-8F92-995C879FB2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Data Presentation</a:t>
            </a:r>
            <a:br>
              <a:rPr lang="en-US" sz="3600" b="0" dirty="0"/>
            </a:br>
            <a:r>
              <a:rPr lang="en-US" sz="2400" b="0" dirty="0"/>
              <a:t>Descriptive Studies</a:t>
            </a:r>
            <a:endParaRPr lang="en-US" sz="3600" b="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188204A-4811-F8AC-DB52-B61A3FD4E71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42925" y="2359025"/>
            <a:ext cx="4029075" cy="449897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ffectLst/>
              </a:rPr>
              <a:t>Tables</a:t>
            </a:r>
          </a:p>
          <a:p>
            <a:pPr eaLnBrk="1" hangingPunct="1"/>
            <a:r>
              <a:rPr lang="en-US" altLang="en-US" sz="3200" dirty="0">
                <a:effectLst/>
              </a:rPr>
              <a:t>Histograms</a:t>
            </a:r>
          </a:p>
          <a:p>
            <a:pPr eaLnBrk="1" hangingPunct="1"/>
            <a:r>
              <a:rPr lang="en-US" altLang="en-US" sz="3200" dirty="0">
                <a:effectLst/>
              </a:rPr>
              <a:t>Line Graphs</a:t>
            </a:r>
          </a:p>
          <a:p>
            <a:pPr eaLnBrk="1" hangingPunct="1"/>
            <a:r>
              <a:rPr lang="en-US" altLang="en-US" sz="3200" dirty="0">
                <a:effectLst/>
              </a:rPr>
              <a:t>Scatter Plots</a:t>
            </a:r>
          </a:p>
          <a:p>
            <a:pPr eaLnBrk="1" hangingPunct="1"/>
            <a:r>
              <a:rPr lang="en-US" altLang="en-US" sz="3200" dirty="0">
                <a:effectLst/>
              </a:rPr>
              <a:t>Pie Charts</a:t>
            </a:r>
          </a:p>
          <a:p>
            <a:pPr eaLnBrk="1" hangingPunct="1"/>
            <a:r>
              <a:rPr lang="en-US" altLang="en-US" sz="3200" dirty="0">
                <a:effectLst/>
              </a:rPr>
              <a:t>Pictograms</a:t>
            </a:r>
            <a:endParaRPr lang="en-US" altLang="en-US" sz="2000" dirty="0">
              <a:effectLst/>
            </a:endParaRPr>
          </a:p>
        </p:txBody>
      </p:sp>
      <p:graphicFrame>
        <p:nvGraphicFramePr>
          <p:cNvPr id="37892" name="Object 5">
            <a:extLst>
              <a:ext uri="{FF2B5EF4-FFF2-40B4-BE49-F238E27FC236}">
                <a16:creationId xmlns:a16="http://schemas.microsoft.com/office/drawing/2014/main" id="{5201240F-A3A5-23E3-8E7F-CFE3368265A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10138" y="1724025"/>
          <a:ext cx="18288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4" imgW="1841500" imgH="1473200" progId="MSGraph.Chart.8">
                  <p:embed followColorScheme="full"/>
                </p:oleObj>
              </mc:Choice>
              <mc:Fallback>
                <p:oleObj name="Chart" r:id="rId4" imgW="1841500" imgH="14732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1724025"/>
                        <a:ext cx="18288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7">
            <a:extLst>
              <a:ext uri="{FF2B5EF4-FFF2-40B4-BE49-F238E27FC236}">
                <a16:creationId xmlns:a16="http://schemas.microsoft.com/office/drawing/2014/main" id="{F243FFF0-808F-11B4-C0D2-8F7321F6D8B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64375" y="1866900"/>
          <a:ext cx="15478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hart" r:id="rId6" imgW="4140200" imgH="2235200" progId="MSGraph.Chart.8">
                  <p:embed followColorScheme="full"/>
                </p:oleObj>
              </mc:Choice>
              <mc:Fallback>
                <p:oleObj name="Chart" r:id="rId6" imgW="4140200" imgH="223520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1866900"/>
                        <a:ext cx="154781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9">
            <a:extLst>
              <a:ext uri="{FF2B5EF4-FFF2-40B4-BE49-F238E27FC236}">
                <a16:creationId xmlns:a16="http://schemas.microsoft.com/office/drawing/2014/main" id="{6BAF6A2C-B227-2A2F-A94E-C73341EC8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4413" y="3000375"/>
          <a:ext cx="339248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8" imgW="1397000" imgH="1206500" progId="MSGraph.Chart.8">
                  <p:embed followColorScheme="full"/>
                </p:oleObj>
              </mc:Choice>
              <mc:Fallback>
                <p:oleObj name="Chart" r:id="rId8" imgW="1397000" imgH="120650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3000375"/>
                        <a:ext cx="3392487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0">
            <a:extLst>
              <a:ext uri="{FF2B5EF4-FFF2-40B4-BE49-F238E27FC236}">
                <a16:creationId xmlns:a16="http://schemas.microsoft.com/office/drawing/2014/main" id="{1A1913BF-818A-F41B-27F9-CCF04CBB57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25" y="3376613"/>
          <a:ext cx="188436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hart" r:id="rId10" imgW="2781300" imgH="1879600" progId="MSGraph.Chart.8">
                  <p:embed followColorScheme="full"/>
                </p:oleObj>
              </mc:Choice>
              <mc:Fallback>
                <p:oleObj name="Chart" r:id="rId10" imgW="2781300" imgH="1879600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3376613"/>
                        <a:ext cx="1884363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1">
            <a:extLst>
              <a:ext uri="{FF2B5EF4-FFF2-40B4-BE49-F238E27FC236}">
                <a16:creationId xmlns:a16="http://schemas.microsoft.com/office/drawing/2014/main" id="{4D46208D-F6A1-BAEB-385A-0E813B234F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8700" y="5030788"/>
          <a:ext cx="2166938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12" imgW="6108700" imgH="4076700" progId="MSGraph.Chart.8">
                  <p:embed followColorScheme="full"/>
                </p:oleObj>
              </mc:Choice>
              <mc:Fallback>
                <p:oleObj name="Chart" r:id="rId12" imgW="6108700" imgH="4076700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5030788"/>
                        <a:ext cx="2166938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2">
            <a:extLst>
              <a:ext uri="{FF2B5EF4-FFF2-40B4-BE49-F238E27FC236}">
                <a16:creationId xmlns:a16="http://schemas.microsoft.com/office/drawing/2014/main" id="{4B1FD0D3-E76D-F412-1092-C4F712F953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4675" y="5124450"/>
          <a:ext cx="17700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hart" r:id="rId14" imgW="6108700" imgH="4076700" progId="MSGraph.Chart.8">
                  <p:embed followColorScheme="full"/>
                </p:oleObj>
              </mc:Choice>
              <mc:Fallback>
                <p:oleObj name="Chart" r:id="rId14" imgW="6108700" imgH="40767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124450"/>
                        <a:ext cx="17700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842E5-ECCA-4F3C-A9DA-B9CF4CA2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43" y="1683478"/>
            <a:ext cx="5944115" cy="44565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9EE63-B6E2-4153-A0AF-C4A5C3BEF63E}"/>
              </a:ext>
            </a:extLst>
          </p:cNvPr>
          <p:cNvSpPr txBox="1"/>
          <p:nvPr/>
        </p:nvSpPr>
        <p:spPr>
          <a:xfrm>
            <a:off x="3229450" y="1805256"/>
            <a:ext cx="636614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&lt; 0.0001  </a:t>
            </a:r>
            <a:endParaRPr lang="en-US" sz="16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5A3145-D4A7-49DA-94C1-BCC2C9F1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Histogram for a Descriptive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11572-367A-43FC-B9B5-4D45020F9B49}"/>
              </a:ext>
            </a:extLst>
          </p:cNvPr>
          <p:cNvSpPr txBox="1"/>
          <p:nvPr/>
        </p:nvSpPr>
        <p:spPr>
          <a:xfrm>
            <a:off x="457200" y="2179013"/>
            <a:ext cx="1781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new patients presenting for transgender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2A051-D877-49CE-ABF0-4B5A0A6D2F1E}"/>
              </a:ext>
            </a:extLst>
          </p:cNvPr>
          <p:cNvSpPr txBox="1"/>
          <p:nvPr/>
        </p:nvSpPr>
        <p:spPr>
          <a:xfrm>
            <a:off x="5884918" y="6444862"/>
            <a:ext cx="338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Kauffman RP, et al.   West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Med  2024; 2(2): 1-8 </a:t>
            </a:r>
          </a:p>
        </p:txBody>
      </p:sp>
    </p:spTree>
    <p:extLst>
      <p:ext uri="{BB962C8B-B14F-4D97-AF65-F5344CB8AC3E}">
        <p14:creationId xmlns:p14="http://schemas.microsoft.com/office/powerpoint/2010/main" val="2515974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0CAFD9D-2AAC-4C61-944C-DCDC99DB7B45}"/>
              </a:ext>
            </a:extLst>
          </p:cNvPr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685800" y="663299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dirty="0"/>
              <a:t>Analytic Studies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40A6BA8-163B-4F19-B7C5-16E85EEE1B99}"/>
              </a:ext>
            </a:extLst>
          </p:cNvPr>
          <p:cNvSpPr>
            <a:spLocks noGrp="1" noRot="1" noChangeArrowheads="1"/>
          </p:cNvSpPr>
          <p:nvPr>
            <p:ph type="subTitle" sz="quarter" idx="1"/>
          </p:nvPr>
        </p:nvSpPr>
        <p:spPr>
          <a:xfrm>
            <a:off x="1371600" y="2206487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Cohort</a:t>
            </a:r>
          </a:p>
          <a:p>
            <a:pPr eaLnBrk="1" hangingPunct="1">
              <a:defRPr/>
            </a:pPr>
            <a:r>
              <a:rPr lang="en-US" sz="3200" dirty="0"/>
              <a:t>Case-control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EFD64-3CED-4B37-A986-76461240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156" y="3834157"/>
            <a:ext cx="4721087" cy="23605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605B06F-D5B2-40F9-8A4E-35F590BCC2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Analytic Studies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F02E7D5D-A982-4E81-B137-B041AB53573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71488" y="2260600"/>
            <a:ext cx="8229600" cy="34702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At least 2 study groups present</a:t>
            </a:r>
          </a:p>
          <a:p>
            <a:pPr lvl="1" eaLnBrk="1" hangingPunct="1">
              <a:defRPr/>
            </a:pPr>
            <a:r>
              <a:rPr lang="en-US" sz="2800" dirty="0"/>
              <a:t>One group of subjects </a:t>
            </a:r>
            <a:r>
              <a:rPr lang="en-US" sz="2800" u="sng" dirty="0"/>
              <a:t>with</a:t>
            </a:r>
            <a:r>
              <a:rPr lang="en-US" sz="2800" dirty="0"/>
              <a:t> the outcome or exposure of interest and another group </a:t>
            </a:r>
            <a:r>
              <a:rPr lang="en-US" sz="2800" u="sng" dirty="0"/>
              <a:t>without</a:t>
            </a:r>
            <a:r>
              <a:rPr lang="en-US" sz="2800" dirty="0"/>
              <a:t> the health problem or exposure</a:t>
            </a:r>
          </a:p>
          <a:p>
            <a:pPr lvl="1" eaLnBrk="1" hangingPunct="1">
              <a:defRPr/>
            </a:pPr>
            <a:r>
              <a:rPr lang="en-US" sz="2800" dirty="0"/>
              <a:t>Association between exposure and outcome can be examined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>
            <a:extLst>
              <a:ext uri="{FF2B5EF4-FFF2-40B4-BE49-F238E27FC236}">
                <a16:creationId xmlns:a16="http://schemas.microsoft.com/office/drawing/2014/main" id="{6F0801D4-C55D-42FE-8BA7-749A5FFE60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Analytic Studies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4A19D64C-ED68-43CF-94FB-C5096DA8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087688"/>
            <a:ext cx="2833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1CF1F824-A1BE-4666-B306-908CD5A51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3043238"/>
            <a:ext cx="2998787" cy="15732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54E55805-87C7-46D5-A331-36B7D110A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3238"/>
            <a:ext cx="3087688" cy="15732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D220BB5F-D9EC-4B3A-9093-276CD5D68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3313113"/>
            <a:ext cx="1709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Cause or Exposure</a:t>
            </a:r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E13152BA-0F42-4CAA-9C5B-E2C842C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3355975"/>
            <a:ext cx="22939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Effect or Outcome</a:t>
            </a:r>
          </a:p>
        </p:txBody>
      </p:sp>
      <p:sp>
        <p:nvSpPr>
          <p:cNvPr id="114698" name="AutoShape 10">
            <a:extLst>
              <a:ext uri="{FF2B5EF4-FFF2-40B4-BE49-F238E27FC236}">
                <a16:creationId xmlns:a16="http://schemas.microsoft.com/office/drawing/2014/main" id="{4B045C72-F0F8-4D96-8EFD-470940CA6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3313113"/>
            <a:ext cx="1665288" cy="419100"/>
          </a:xfrm>
          <a:prstGeom prst="rightArrow">
            <a:avLst>
              <a:gd name="adj1" fmla="val 50000"/>
              <a:gd name="adj2" fmla="val 99337"/>
            </a:avLst>
          </a:prstGeom>
          <a:solidFill>
            <a:schemeClr val="tx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4699" name="AutoShape 11">
            <a:extLst>
              <a:ext uri="{FF2B5EF4-FFF2-40B4-BE49-F238E27FC236}">
                <a16:creationId xmlns:a16="http://schemas.microsoft.com/office/drawing/2014/main" id="{1741CA32-842C-4F2E-B10C-12DAE50774A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05225" y="4065588"/>
            <a:ext cx="1665288" cy="419100"/>
          </a:xfrm>
          <a:prstGeom prst="rightArrow">
            <a:avLst>
              <a:gd name="adj1" fmla="val 50000"/>
              <a:gd name="adj2" fmla="val 99337"/>
            </a:avLst>
          </a:prstGeom>
          <a:solidFill>
            <a:schemeClr val="tx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96A993B9-04B7-4414-B748-BBF0B96C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3055938"/>
            <a:ext cx="1154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COHORT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5C460E40-647C-4552-9A46-A2643883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541838"/>
            <a:ext cx="200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CASE-CONTROL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animBg="1"/>
      <p:bldP spid="114699" grpId="0" animBg="1"/>
      <p:bldP spid="114700" grpId="0"/>
      <p:bldP spid="1147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6BEEB50-6B7A-4C93-BB2B-A3B64DA38F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Cohort Study</a:t>
            </a:r>
            <a:br>
              <a:rPr lang="en-US" sz="4000" b="0" dirty="0"/>
            </a:br>
            <a:r>
              <a:rPr lang="en-US" sz="2400" b="0" dirty="0"/>
              <a:t>Example </a:t>
            </a:r>
            <a:endParaRPr lang="en-US" b="0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1827134-1158-4C21-8093-BB756791CE3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73088" y="3008313"/>
            <a:ext cx="8229600" cy="449897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r>
              <a:rPr lang="en-US" sz="2000" dirty="0"/>
              <a:t>RSV Vaccinated in Utero  (Exposure)              RSV in Baby (Outcome)</a:t>
            </a:r>
            <a:r>
              <a:rPr lang="en-US" sz="2000" dirty="0">
                <a:solidFill>
                  <a:srgbClr val="99CCFF"/>
                </a:solidFill>
              </a:rPr>
              <a:t>	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r>
              <a:rPr lang="en-US" sz="2000" dirty="0"/>
              <a:t>Yes (n = 100) 		</a:t>
            </a:r>
            <a:r>
              <a:rPr lang="en-US" dirty="0"/>
              <a:t>5 (5%)</a:t>
            </a: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r>
              <a:rPr lang="en-US" sz="2000" dirty="0"/>
              <a:t>No (n=85)		</a:t>
            </a:r>
            <a:r>
              <a:rPr lang="en-US" dirty="0"/>
              <a:t>17 (20%)</a:t>
            </a: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endParaRPr lang="en-US" sz="2000" dirty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5489575" algn="l"/>
                <a:tab pos="6459538" algn="ctr"/>
              </a:tabLst>
              <a:defRPr/>
            </a:pPr>
            <a:r>
              <a:rPr lang="en-US" sz="2000" dirty="0"/>
              <a:t>											</a:t>
            </a: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F9FF4242-EFC5-4F33-89C9-64338909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5087938"/>
            <a:ext cx="7315200" cy="685800"/>
          </a:xfrm>
          <a:prstGeom prst="rightArrow">
            <a:avLst>
              <a:gd name="adj1" fmla="val 50000"/>
              <a:gd name="adj2" fmla="val 127062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6631" name="AutoShape 7">
            <a:extLst>
              <a:ext uri="{FF2B5EF4-FFF2-40B4-BE49-F238E27FC236}">
                <a16:creationId xmlns:a16="http://schemas.microsoft.com/office/drawing/2014/main" id="{1E176556-6D35-4B56-8D8D-C8E09768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1" y="3606801"/>
            <a:ext cx="3894137" cy="457200"/>
          </a:xfrm>
          <a:prstGeom prst="rightArrow">
            <a:avLst>
              <a:gd name="adj1" fmla="val 50000"/>
              <a:gd name="adj2" fmla="val 117135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6632" name="AutoShape 8">
            <a:extLst>
              <a:ext uri="{FF2B5EF4-FFF2-40B4-BE49-F238E27FC236}">
                <a16:creationId xmlns:a16="http://schemas.microsoft.com/office/drawing/2014/main" id="{504E6483-63EB-47C8-A7E1-77D6A204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099" y="4387057"/>
            <a:ext cx="3979863" cy="457200"/>
          </a:xfrm>
          <a:prstGeom prst="rightArrow">
            <a:avLst>
              <a:gd name="adj1" fmla="val 50000"/>
              <a:gd name="adj2" fmla="val 115191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0A8E0184-4C4D-489A-B178-F467CE452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5202238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TIME</a:t>
            </a:r>
          </a:p>
        </p:txBody>
      </p:sp>
      <p:sp>
        <p:nvSpPr>
          <p:cNvPr id="46088" name="TextBox 1">
            <a:extLst>
              <a:ext uri="{FF2B5EF4-FFF2-40B4-BE49-F238E27FC236}">
                <a16:creationId xmlns:a16="http://schemas.microsoft.com/office/drawing/2014/main" id="{C689073B-2A95-222B-A058-16348DB6E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90688"/>
            <a:ext cx="7802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Arial Narrow" panose="020B0604020202020204" pitchFamily="34" charset="0"/>
              </a:rPr>
              <a:t>Theoretical study of 200 mothers who volunteer to receive RSV vaccination in 3</a:t>
            </a:r>
            <a:r>
              <a:rPr lang="en-US" altLang="en-US" baseline="30000">
                <a:solidFill>
                  <a:srgbClr val="FFFF00"/>
                </a:solidFill>
                <a:latin typeface="Arial Narrow" panose="020B0604020202020204" pitchFamily="34" charset="0"/>
              </a:rPr>
              <a:t>rd</a:t>
            </a:r>
            <a:r>
              <a:rPr lang="en-US" altLang="en-US">
                <a:solidFill>
                  <a:srgbClr val="FFFF00"/>
                </a:solidFill>
                <a:latin typeface="Arial Narrow" panose="020B0604020202020204" pitchFamily="34" charset="0"/>
              </a:rPr>
              <a:t> trimester.    No randomization or placebo arm.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>
            <a:extLst>
              <a:ext uri="{FF2B5EF4-FFF2-40B4-BE49-F238E27FC236}">
                <a16:creationId xmlns:a16="http://schemas.microsoft.com/office/drawing/2014/main" id="{F8CDF8CE-09E0-4558-84B7-CE9ECAC7D5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Cohort Study</a:t>
            </a:r>
            <a:br>
              <a:rPr lang="en-US" b="0" dirty="0"/>
            </a:br>
            <a:r>
              <a:rPr lang="en-US" sz="2800" b="0" dirty="0"/>
              <a:t>Example </a:t>
            </a:r>
            <a:endParaRPr lang="en-US" dirty="0"/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B2754569-12D9-4A24-94E5-B7C12EFF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3178175"/>
            <a:ext cx="1770062" cy="15732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9752F3E3-7F9D-4B71-8786-6D91ED18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179763"/>
            <a:ext cx="16478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Women using TTUHSC Clinics</a:t>
            </a:r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6A5E76F1-7FFB-493F-9BE1-DD09B158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4079875"/>
            <a:ext cx="1770063" cy="1573213"/>
          </a:xfrm>
          <a:prstGeom prst="rect">
            <a:avLst/>
          </a:prstGeom>
          <a:gradFill rotWithShape="1">
            <a:gsLst>
              <a:gs pos="0">
                <a:srgbClr val="048AB8"/>
              </a:gs>
              <a:gs pos="100000">
                <a:srgbClr val="048AB8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7BFDA05F-60D7-4621-AFAA-7012BE2BC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2314575"/>
            <a:ext cx="1770062" cy="1573213"/>
          </a:xfrm>
          <a:prstGeom prst="rect">
            <a:avLst/>
          </a:prstGeom>
          <a:gradFill rotWithShape="1">
            <a:gsLst>
              <a:gs pos="0">
                <a:srgbClr val="048AB8"/>
              </a:gs>
              <a:gs pos="100000">
                <a:srgbClr val="048AB8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6745" name="Text Box 9">
            <a:extLst>
              <a:ext uri="{FF2B5EF4-FFF2-40B4-BE49-F238E27FC236}">
                <a16:creationId xmlns:a16="http://schemas.microsoft.com/office/drawing/2014/main" id="{7FB741A0-A059-486A-921B-A84681C2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2636838"/>
            <a:ext cx="16779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EXPOSED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(Used OCP)</a:t>
            </a:r>
          </a:p>
        </p:txBody>
      </p:sp>
      <p:sp>
        <p:nvSpPr>
          <p:cNvPr id="116746" name="Text Box 10">
            <a:extLst>
              <a:ext uri="{FF2B5EF4-FFF2-40B4-BE49-F238E27FC236}">
                <a16:creationId xmlns:a16="http://schemas.microsoft.com/office/drawing/2014/main" id="{89D2416E-8674-417C-85FE-58E4BA06F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65638"/>
            <a:ext cx="17668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UNEXPOSED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(No OCP Use)</a:t>
            </a:r>
          </a:p>
        </p:txBody>
      </p:sp>
      <p:sp>
        <p:nvSpPr>
          <p:cNvPr id="48137" name="Rectangle 11">
            <a:extLst>
              <a:ext uri="{FF2B5EF4-FFF2-40B4-BE49-F238E27FC236}">
                <a16:creationId xmlns:a16="http://schemas.microsoft.com/office/drawing/2014/main" id="{5B394A57-3A20-2345-2B6E-945849CF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2114550"/>
            <a:ext cx="2443162" cy="465138"/>
          </a:xfrm>
          <a:prstGeom prst="rect">
            <a:avLst/>
          </a:prstGeom>
          <a:gradFill rotWithShape="1">
            <a:gsLst>
              <a:gs pos="0">
                <a:srgbClr val="6A3C62"/>
              </a:gs>
              <a:gs pos="50000">
                <a:srgbClr val="E482D4"/>
              </a:gs>
              <a:gs pos="100000">
                <a:srgbClr val="6A3C6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  <a:latin typeface="Arial Narrow" panose="020B0604020202020204" pitchFamily="34" charset="0"/>
              </a:rPr>
              <a:t>Hypertensive</a:t>
            </a:r>
          </a:p>
        </p:txBody>
      </p:sp>
      <p:sp>
        <p:nvSpPr>
          <p:cNvPr id="116748" name="Rectangle 12">
            <a:extLst>
              <a:ext uri="{FF2B5EF4-FFF2-40B4-BE49-F238E27FC236}">
                <a16:creationId xmlns:a16="http://schemas.microsoft.com/office/drawing/2014/main" id="{E99C75D8-B4BB-4AB2-B893-A60B0ED6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3060700"/>
            <a:ext cx="2443163" cy="465138"/>
          </a:xfrm>
          <a:prstGeom prst="rect">
            <a:avLst/>
          </a:prstGeom>
          <a:gradFill rotWithShape="1">
            <a:gsLst>
              <a:gs pos="0">
                <a:srgbClr val="E482D4">
                  <a:gamma/>
                  <a:shade val="46275"/>
                  <a:invGamma/>
                </a:srgbClr>
              </a:gs>
              <a:gs pos="50000">
                <a:srgbClr val="E482D4"/>
              </a:gs>
              <a:gs pos="100000">
                <a:srgbClr val="E482D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8139" name="Rectangle 13">
            <a:extLst>
              <a:ext uri="{FF2B5EF4-FFF2-40B4-BE49-F238E27FC236}">
                <a16:creationId xmlns:a16="http://schemas.microsoft.com/office/drawing/2014/main" id="{4FCD8FBB-88B7-0671-C63D-A18C6167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171950"/>
            <a:ext cx="2443162" cy="465138"/>
          </a:xfrm>
          <a:prstGeom prst="rect">
            <a:avLst/>
          </a:prstGeom>
          <a:gradFill rotWithShape="1">
            <a:gsLst>
              <a:gs pos="0">
                <a:srgbClr val="6A3C62"/>
              </a:gs>
              <a:gs pos="50000">
                <a:srgbClr val="E482D4"/>
              </a:gs>
              <a:gs pos="100000">
                <a:srgbClr val="6A3C6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  <a:latin typeface="Arial Narrow" panose="020B0604020202020204" pitchFamily="34" charset="0"/>
              </a:rPr>
              <a:t>Hypertensive</a:t>
            </a:r>
          </a:p>
        </p:txBody>
      </p:sp>
      <p:sp>
        <p:nvSpPr>
          <p:cNvPr id="48140" name="Rectangle 14">
            <a:extLst>
              <a:ext uri="{FF2B5EF4-FFF2-40B4-BE49-F238E27FC236}">
                <a16:creationId xmlns:a16="http://schemas.microsoft.com/office/drawing/2014/main" id="{2B1856BA-F37C-52E7-27FD-B9FE0873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5149850"/>
            <a:ext cx="2443163" cy="465138"/>
          </a:xfrm>
          <a:prstGeom prst="rect">
            <a:avLst/>
          </a:prstGeom>
          <a:gradFill rotWithShape="1">
            <a:gsLst>
              <a:gs pos="0">
                <a:srgbClr val="6A3C62"/>
              </a:gs>
              <a:gs pos="50000">
                <a:srgbClr val="E482D4"/>
              </a:gs>
              <a:gs pos="100000">
                <a:srgbClr val="6A3C6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  <a:latin typeface="Arial Narrow" panose="020B0604020202020204" pitchFamily="34" charset="0"/>
              </a:rPr>
              <a:t>Not Hypertensive</a:t>
            </a:r>
          </a:p>
        </p:txBody>
      </p:sp>
      <p:sp>
        <p:nvSpPr>
          <p:cNvPr id="48141" name="Text Box 16">
            <a:extLst>
              <a:ext uri="{FF2B5EF4-FFF2-40B4-BE49-F238E27FC236}">
                <a16:creationId xmlns:a16="http://schemas.microsoft.com/office/drawing/2014/main" id="{E43F87B2-C4A0-758E-88F6-81C0B1B3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3027363"/>
            <a:ext cx="254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  <a:latin typeface="Arial Narrow" panose="020B0604020202020204" pitchFamily="34" charset="0"/>
              </a:rPr>
              <a:t>Not Hypertensive</a:t>
            </a:r>
          </a:p>
        </p:txBody>
      </p:sp>
      <p:sp>
        <p:nvSpPr>
          <p:cNvPr id="116753" name="AutoShape 17">
            <a:extLst>
              <a:ext uri="{FF2B5EF4-FFF2-40B4-BE49-F238E27FC236}">
                <a16:creationId xmlns:a16="http://schemas.microsoft.com/office/drawing/2014/main" id="{027FFE0D-7C44-4063-BBE9-EFE65C876EFD}"/>
              </a:ext>
            </a:extLst>
          </p:cNvPr>
          <p:cNvSpPr>
            <a:spLocks noChangeArrowheads="1"/>
          </p:cNvSpPr>
          <p:nvPr/>
        </p:nvSpPr>
        <p:spPr bwMode="auto">
          <a:xfrm rot="8448214">
            <a:off x="2211388" y="3573463"/>
            <a:ext cx="763587" cy="91757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6754" name="AutoShape 18">
            <a:extLst>
              <a:ext uri="{FF2B5EF4-FFF2-40B4-BE49-F238E27FC236}">
                <a16:creationId xmlns:a16="http://schemas.microsoft.com/office/drawing/2014/main" id="{B93CE9FF-95E6-4A0A-B3AD-0CBD2CB9A6A0}"/>
              </a:ext>
            </a:extLst>
          </p:cNvPr>
          <p:cNvSpPr>
            <a:spLocks noChangeArrowheads="1"/>
          </p:cNvSpPr>
          <p:nvPr/>
        </p:nvSpPr>
        <p:spPr bwMode="auto">
          <a:xfrm rot="8448214">
            <a:off x="5183188" y="2420938"/>
            <a:ext cx="763587" cy="91757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6755" name="AutoShape 19">
            <a:extLst>
              <a:ext uri="{FF2B5EF4-FFF2-40B4-BE49-F238E27FC236}">
                <a16:creationId xmlns:a16="http://schemas.microsoft.com/office/drawing/2014/main" id="{79344A95-E55C-4EA8-9A41-AE41D55E0230}"/>
              </a:ext>
            </a:extLst>
          </p:cNvPr>
          <p:cNvSpPr>
            <a:spLocks noChangeArrowheads="1"/>
          </p:cNvSpPr>
          <p:nvPr/>
        </p:nvSpPr>
        <p:spPr bwMode="auto">
          <a:xfrm rot="8448214">
            <a:off x="5272088" y="4445000"/>
            <a:ext cx="763587" cy="91757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6756" name="Text Box 20">
            <a:extLst>
              <a:ext uri="{FF2B5EF4-FFF2-40B4-BE49-F238E27FC236}">
                <a16:creationId xmlns:a16="http://schemas.microsoft.com/office/drawing/2014/main" id="{30D30037-E900-41A7-8923-4100AE34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130925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Exposure                      Outcome</a:t>
            </a:r>
          </a:p>
        </p:txBody>
      </p:sp>
      <p:sp>
        <p:nvSpPr>
          <p:cNvPr id="116757" name="Line 21">
            <a:extLst>
              <a:ext uri="{FF2B5EF4-FFF2-40B4-BE49-F238E27FC236}">
                <a16:creationId xmlns:a16="http://schemas.microsoft.com/office/drawing/2014/main" id="{09B7CD0B-68F0-4674-9ED7-97C3F1C9E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200" y="6415088"/>
            <a:ext cx="1930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8DDF9CB-87B0-46D2-83CC-C3793D71F0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Cohort Design Notes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A837A1AB-AB82-47CB-BE02-1F978211A1F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22300" y="1960563"/>
            <a:ext cx="822960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At least 2 groups are studied</a:t>
            </a:r>
          </a:p>
          <a:p>
            <a:pPr eaLnBrk="1" hangingPunct="1">
              <a:defRPr/>
            </a:pPr>
            <a:r>
              <a:rPr lang="en-US" sz="2800" dirty="0"/>
              <a:t>Entry into groups is </a:t>
            </a:r>
            <a:r>
              <a:rPr lang="en-US" sz="2800" u="sng" dirty="0"/>
              <a:t>not</a:t>
            </a:r>
            <a:r>
              <a:rPr lang="en-US" sz="2800" dirty="0"/>
              <a:t> randomized</a:t>
            </a:r>
          </a:p>
          <a:p>
            <a:pPr eaLnBrk="1" hangingPunct="1">
              <a:defRPr/>
            </a:pPr>
            <a:r>
              <a:rPr lang="en-US" sz="2800" dirty="0"/>
              <a:t>Both groups followed for a period of time to determine frequency of the outcome in each group</a:t>
            </a:r>
          </a:p>
          <a:p>
            <a:pPr eaLnBrk="1" hangingPunct="1">
              <a:defRPr/>
            </a:pPr>
            <a:r>
              <a:rPr lang="en-US" sz="2800" dirty="0"/>
              <a:t>The risk of developing the problem for those exposed and those unexposed can be compared to see if there is a difference between groups (statistical analysis)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9FC7408-0F67-4EDD-91AA-04BD84D336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Cohort Study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7A905E84-A3E0-4466-B6C5-577384834D5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Advantages</a:t>
            </a:r>
          </a:p>
          <a:p>
            <a:pPr lvl="1" eaLnBrk="1" hangingPunct="1">
              <a:defRPr/>
            </a:pPr>
            <a:r>
              <a:rPr lang="en-US" dirty="0"/>
              <a:t>Relatively free of selection bias</a:t>
            </a:r>
          </a:p>
          <a:p>
            <a:pPr lvl="1" eaLnBrk="1" hangingPunct="1">
              <a:defRPr/>
            </a:pPr>
            <a:r>
              <a:rPr lang="en-US" dirty="0"/>
              <a:t>Can observe spectrum of outcomes</a:t>
            </a:r>
          </a:p>
          <a:p>
            <a:pPr lvl="1" eaLnBrk="1" hangingPunct="1">
              <a:defRPr/>
            </a:pPr>
            <a:r>
              <a:rPr lang="en-US" dirty="0"/>
              <a:t>Allows determination of incidence rates and relative risks (RR)</a:t>
            </a:r>
          </a:p>
          <a:p>
            <a:pPr eaLnBrk="1" hangingPunct="1">
              <a:defRPr/>
            </a:pPr>
            <a:r>
              <a:rPr lang="en-US" sz="3200" dirty="0"/>
              <a:t>Disadvantages</a:t>
            </a:r>
          </a:p>
          <a:p>
            <a:pPr lvl="1" eaLnBrk="1" hangingPunct="1">
              <a:defRPr/>
            </a:pPr>
            <a:r>
              <a:rPr lang="en-US" dirty="0"/>
              <a:t>Exposure information must be determined at </a:t>
            </a:r>
            <a:r>
              <a:rPr lang="en-US" u="sng" dirty="0"/>
              <a:t>onset</a:t>
            </a:r>
            <a:r>
              <a:rPr lang="en-US" dirty="0"/>
              <a:t> of trial</a:t>
            </a:r>
          </a:p>
          <a:p>
            <a:pPr lvl="1" eaLnBrk="1" hangingPunct="1">
              <a:defRPr/>
            </a:pPr>
            <a:r>
              <a:rPr lang="en-US" dirty="0"/>
              <a:t>Statistically inefficient for studying rare diseases since exposure information must be collected on a large number of subjects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562600" y="6477000"/>
            <a:ext cx="34131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2813">
              <a:lnSpc>
                <a:spcPct val="97000"/>
              </a:lnSpc>
              <a:buClr>
                <a:srgbClr val="000000"/>
              </a:buClr>
              <a:buSzPct val="45000"/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</a:pPr>
            <a:r>
              <a:rPr lang="en-GB" sz="1200" dirty="0" err="1">
                <a:latin typeface="Arial Narrow" pitchFamily="34" charset="0"/>
              </a:rPr>
              <a:t>Windish</a:t>
            </a:r>
            <a:r>
              <a:rPr lang="en-GB" sz="1200" dirty="0">
                <a:latin typeface="Arial Narrow" pitchFamily="34" charset="0"/>
              </a:rPr>
              <a:t> DM,  et al.  JAMA 2007; 298: 1010-1022.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79748"/>
            <a:ext cx="9144000" cy="86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45000"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Medicine Residents’ Understanding of the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45000"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Biostatistics and Results in Medical Literature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7170" name="Chart 8"/>
          <p:cNvGraphicFramePr>
            <a:graphicFrameLocks/>
          </p:cNvGraphicFramePr>
          <p:nvPr/>
        </p:nvGraphicFramePr>
        <p:xfrm>
          <a:off x="0" y="1828800"/>
          <a:ext cx="914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9144793" imgH="4066384" progId="Excel.Sheet.8">
                  <p:embed/>
                </p:oleObj>
              </mc:Choice>
              <mc:Fallback>
                <p:oleObj r:id="rId4" imgW="9144793" imgH="4066384" progId="Excel.Sheet.8">
                  <p:embed/>
                  <p:pic>
                    <p:nvPicPr>
                      <p:cNvPr id="717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9144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EDCDCD2-C9E3-4F09-B2A6-AC6E50E5A2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Cohort Study Helpful Hints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967EB94-22E1-4F43-A293-6E41281977C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31813" y="2530475"/>
            <a:ext cx="8229600" cy="24304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Occurrence of outcome should be fairly frequent, </a:t>
            </a:r>
            <a:r>
              <a:rPr lang="en-US" sz="3200" i="1" dirty="0" err="1"/>
              <a:t>eg</a:t>
            </a:r>
            <a:r>
              <a:rPr lang="en-US" sz="3200" dirty="0"/>
              <a:t>, &gt; 5% of the population</a:t>
            </a:r>
          </a:p>
          <a:p>
            <a:pPr eaLnBrk="1" hangingPunct="1">
              <a:defRPr/>
            </a:pPr>
            <a:r>
              <a:rPr lang="en-US" sz="3200" dirty="0"/>
              <a:t>If outcome occurs rarely, then a case-control study may be  better suited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1B9B78D-E7F1-4817-A837-99C979D91F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/>
              <a:t>Nonconcurrent </a:t>
            </a:r>
            <a:r>
              <a:rPr lang="en-US" sz="3200" b="0" i="1" dirty="0"/>
              <a:t>vs.</a:t>
            </a:r>
            <a:r>
              <a:rPr lang="en-US" sz="3200" b="0" dirty="0"/>
              <a:t> Concurrent </a:t>
            </a:r>
            <a:br>
              <a:rPr lang="en-US" sz="3200" b="0" dirty="0"/>
            </a:br>
            <a:r>
              <a:rPr lang="en-US" sz="3200" b="0" dirty="0"/>
              <a:t>Cohort Studies</a:t>
            </a:r>
            <a:endParaRPr lang="en-US" b="0" dirty="0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C9F1A21C-10C6-4926-B3AE-4C6B2BE23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2049463"/>
            <a:ext cx="401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B4136FD5-83A6-4661-AA0F-2EC8EFC3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4625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Nonconcurrent Study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4301A8B2-6D78-4C22-B7A3-84BCF722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7526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Concurrent Study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598D4108-2A58-40E7-B779-46919F53F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828800"/>
            <a:ext cx="0" cy="4114800"/>
          </a:xfrm>
          <a:prstGeom prst="line">
            <a:avLst/>
          </a:prstGeom>
          <a:noFill/>
          <a:ln w="28575">
            <a:solidFill>
              <a:srgbClr val="00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662AFFCA-D1E3-4363-9CEE-E92C17164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019800"/>
            <a:ext cx="79248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4D1D0BD2-5DED-4EC6-8B99-96ADB765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0"/>
            <a:ext cx="1095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2004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853CECB4-DCA5-4836-A696-16FC2CF2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0"/>
            <a:ext cx="1095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2014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A74D93DF-C452-48FB-B6D3-8CF8B95EE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096000"/>
            <a:ext cx="1095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2024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1231A927-ED47-45BA-85DF-60B35A413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57150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9860A0D2-1962-472A-87A1-81450D43A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5715000"/>
            <a:ext cx="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61" name="AutoShape 13">
            <a:extLst>
              <a:ext uri="{FF2B5EF4-FFF2-40B4-BE49-F238E27FC236}">
                <a16:creationId xmlns:a16="http://schemas.microsoft.com/office/drawing/2014/main" id="{4C940D94-58C8-4CBF-AEAF-DD0A686E4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3124200" cy="838200"/>
          </a:xfrm>
          <a:prstGeom prst="curvedRightArrow">
            <a:avLst>
              <a:gd name="adj1" fmla="val 20000"/>
              <a:gd name="adj2" fmla="val 40000"/>
              <a:gd name="adj3" fmla="val 52648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14C47F12-6B29-40A6-821F-DA5495A0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Look Back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24C5C01A-2BD9-4120-8624-1B2B2DC9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Trace Forward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CDF7C641-D509-4E88-B834-B999C90C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6231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67" name="Text Box 19">
            <a:extLst>
              <a:ext uri="{FF2B5EF4-FFF2-40B4-BE49-F238E27FC236}">
                <a16:creationId xmlns:a16="http://schemas.microsoft.com/office/drawing/2014/main" id="{3151DE22-07AA-4CF3-83CE-E7ED6F837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00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62" name="AutoShape 14">
            <a:extLst>
              <a:ext uri="{FF2B5EF4-FFF2-40B4-BE49-F238E27FC236}">
                <a16:creationId xmlns:a16="http://schemas.microsoft.com/office/drawing/2014/main" id="{69C0997B-2EA6-4DD1-A424-577694F6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14800"/>
            <a:ext cx="2286000" cy="381000"/>
          </a:xfrm>
          <a:prstGeom prst="rightArrow">
            <a:avLst>
              <a:gd name="adj1" fmla="val 41667"/>
              <a:gd name="adj2" fmla="val 100667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66" name="Rectangle 18">
            <a:extLst>
              <a:ext uri="{FF2B5EF4-FFF2-40B4-BE49-F238E27FC236}">
                <a16:creationId xmlns:a16="http://schemas.microsoft.com/office/drawing/2014/main" id="{A210DB30-F80A-46B4-8DB8-97233748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68" name="Text Box 20">
            <a:extLst>
              <a:ext uri="{FF2B5EF4-FFF2-40B4-BE49-F238E27FC236}">
                <a16:creationId xmlns:a16="http://schemas.microsoft.com/office/drawing/2014/main" id="{E0E354C8-3176-4551-B7A8-3A4AAC7F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962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72" name="AutoShape 24">
            <a:extLst>
              <a:ext uri="{FF2B5EF4-FFF2-40B4-BE49-F238E27FC236}">
                <a16:creationId xmlns:a16="http://schemas.microsoft.com/office/drawing/2014/main" id="{43EC962A-51E8-4B84-8C25-EF011288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2803525"/>
            <a:ext cx="2286000" cy="381000"/>
          </a:xfrm>
          <a:prstGeom prst="rightArrow">
            <a:avLst>
              <a:gd name="adj1" fmla="val 41667"/>
              <a:gd name="adj2" fmla="val 100667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73" name="Rectangle 25">
            <a:extLst>
              <a:ext uri="{FF2B5EF4-FFF2-40B4-BE49-F238E27FC236}">
                <a16:creationId xmlns:a16="http://schemas.microsoft.com/office/drawing/2014/main" id="{A0127904-684E-421C-9D08-EEE429E3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784475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74" name="Text Box 26">
            <a:extLst>
              <a:ext uri="{FF2B5EF4-FFF2-40B4-BE49-F238E27FC236}">
                <a16:creationId xmlns:a16="http://schemas.microsoft.com/office/drawing/2014/main" id="{FBC49E48-1839-4929-BCF0-6F9A2BCC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051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76" name="AutoShape 28">
            <a:extLst>
              <a:ext uri="{FF2B5EF4-FFF2-40B4-BE49-F238E27FC236}">
                <a16:creationId xmlns:a16="http://schemas.microsoft.com/office/drawing/2014/main" id="{C4CCD65D-BBFA-4116-8886-362D74AA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998913"/>
            <a:ext cx="2286000" cy="381000"/>
          </a:xfrm>
          <a:prstGeom prst="rightArrow">
            <a:avLst>
              <a:gd name="adj1" fmla="val 41667"/>
              <a:gd name="adj2" fmla="val 100667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77" name="Rectangle 29">
            <a:extLst>
              <a:ext uri="{FF2B5EF4-FFF2-40B4-BE49-F238E27FC236}">
                <a16:creationId xmlns:a16="http://schemas.microsoft.com/office/drawing/2014/main" id="{0DB885F7-DA47-424D-BDAE-1F1376E8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397986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678" name="Text Box 30">
            <a:extLst>
              <a:ext uri="{FF2B5EF4-FFF2-40B4-BE49-F238E27FC236}">
                <a16:creationId xmlns:a16="http://schemas.microsoft.com/office/drawing/2014/main" id="{432433FB-D3E9-4734-A29E-A3BB6404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919538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7679" name="Text Box 31">
            <a:extLst>
              <a:ext uri="{FF2B5EF4-FFF2-40B4-BE49-F238E27FC236}">
                <a16:creationId xmlns:a16="http://schemas.microsoft.com/office/drawing/2014/main" id="{9A05A94F-D0FE-4EE2-824E-F8A9FFCE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6" y="4572000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Follow Forward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52F092C-E6F6-483F-80BA-3BAA46944BC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Relative Risk (RR)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5F687B0-A894-4DF3-83CD-F1909971CA8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686800" cy="4498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eaLnBrk="1" hangingPunct="1">
              <a:lnSpc>
                <a:spcPct val="90000"/>
              </a:lnSpc>
              <a:defRPr/>
            </a:pPr>
            <a:r>
              <a:rPr lang="en-US" sz="2800" dirty="0"/>
              <a:t>A measure of association	</a:t>
            </a:r>
          </a:p>
          <a:p>
            <a:pPr marL="57150" eaLnBrk="1" hangingPunct="1">
              <a:lnSpc>
                <a:spcPct val="90000"/>
              </a:lnSpc>
              <a:defRPr/>
            </a:pPr>
            <a:r>
              <a:rPr lang="en-US" sz="2800" dirty="0"/>
              <a:t>A ratio of rates</a:t>
            </a:r>
          </a:p>
          <a:p>
            <a:pPr marL="57150" eaLnBrk="1" hangingPunct="1"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800" dirty="0"/>
              <a:t>  	</a:t>
            </a:r>
          </a:p>
          <a:p>
            <a:pPr marL="5715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/>
              <a:t>			</a:t>
            </a:r>
            <a:r>
              <a:rPr lang="en-US" sz="2800" u="sng" dirty="0"/>
              <a:t>Rate in exposed</a:t>
            </a:r>
          </a:p>
          <a:p>
            <a:pPr marL="5715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/>
              <a:t>			Rate in unexposed</a:t>
            </a:r>
          </a:p>
          <a:p>
            <a:pPr marL="57150" eaLnBrk="1" hangingPunct="1"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marL="57150" eaLnBrk="1" hangingPunct="1">
              <a:lnSpc>
                <a:spcPct val="90000"/>
              </a:lnSpc>
              <a:defRPr/>
            </a:pPr>
            <a:r>
              <a:rPr lang="en-US" sz="2800" dirty="0"/>
              <a:t>RR = 1.0 (no effect, </a:t>
            </a:r>
            <a:r>
              <a:rPr lang="en-US" sz="2800" i="1" dirty="0" err="1"/>
              <a:t>ie</a:t>
            </a:r>
            <a:r>
              <a:rPr lang="en-US" sz="2800" dirty="0"/>
              <a:t>, null hypothesis proven)</a:t>
            </a:r>
          </a:p>
          <a:p>
            <a:pPr marL="57150" eaLnBrk="1" hangingPunct="1">
              <a:lnSpc>
                <a:spcPct val="90000"/>
              </a:lnSpc>
              <a:defRPr/>
            </a:pPr>
            <a:r>
              <a:rPr lang="en-US" sz="2800" dirty="0"/>
              <a:t>RR &gt; 1.0 (increased risk)</a:t>
            </a:r>
          </a:p>
          <a:p>
            <a:pPr marL="57150" eaLnBrk="1" hangingPunct="1">
              <a:lnSpc>
                <a:spcPct val="90000"/>
              </a:lnSpc>
              <a:defRPr/>
            </a:pPr>
            <a:r>
              <a:rPr lang="en-US" sz="2800" dirty="0"/>
              <a:t>RR &lt; 1.0 (decreased risk)</a:t>
            </a:r>
          </a:p>
          <a:p>
            <a:pPr marL="57150"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marL="57150" eaLnBrk="1" hangingPunct="1">
              <a:lnSpc>
                <a:spcPct val="90000"/>
              </a:lnSpc>
              <a:defRPr/>
            </a:pPr>
            <a:r>
              <a:rPr lang="en-US" sz="2800" dirty="0"/>
              <a:t>RR’s have no units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0AA4819E-82C1-4B36-BF97-28EF64E2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95600"/>
            <a:ext cx="1112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=  RR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9CDCA5F-8116-45EF-934F-EBC364E72A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Cohort Studies and Relative Risk</a:t>
            </a:r>
            <a:endParaRPr lang="en-US" sz="5400" b="0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1101C5A-DE7B-4DC5-98C8-92CC9F18C6E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42913" y="1976438"/>
            <a:ext cx="8229600" cy="41941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dirty="0"/>
              <a:t>The traditional </a:t>
            </a:r>
            <a:r>
              <a:rPr lang="en-US" i="1" dirty="0"/>
              <a:t>p</a:t>
            </a:r>
            <a:r>
              <a:rPr lang="en-US" dirty="0"/>
              <a:t>-value tells us only about random chance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/>
              <a:t>Relative risk (with 95% confidence limits) tells us about: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/>
              <a:t>Strength of association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/>
              <a:t>Direction of association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/>
              <a:t>Random chance</a:t>
            </a:r>
          </a:p>
          <a:p>
            <a:pPr algn="ctr" eaLnBrk="1" hangingPunct="1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b="1" dirty="0">
              <a:solidFill>
                <a:srgbClr val="33CCFF"/>
              </a:solidFill>
            </a:endParaRPr>
          </a:p>
          <a:p>
            <a:pPr algn="ctr" eaLnBrk="1" hangingPunct="1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dirty="0"/>
              <a:t>Example</a:t>
            </a:r>
          </a:p>
          <a:p>
            <a:pPr algn="ctr" eaLnBrk="1" hangingPunct="1"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dirty="0"/>
              <a:t>P&lt;0.05 vs. RR=8.0 (95% confidence interval, 6.2-9.8)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>
            <a:extLst>
              <a:ext uri="{FF2B5EF4-FFF2-40B4-BE49-F238E27FC236}">
                <a16:creationId xmlns:a16="http://schemas.microsoft.com/office/drawing/2014/main" id="{29AABE2C-82A1-0FBD-F05A-D291D0D3EA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Cohort Study Analysis</a:t>
            </a:r>
          </a:p>
        </p:txBody>
      </p:sp>
      <p:graphicFrame>
        <p:nvGraphicFramePr>
          <p:cNvPr id="120869" name="Group 37">
            <a:extLst>
              <a:ext uri="{FF2B5EF4-FFF2-40B4-BE49-F238E27FC236}">
                <a16:creationId xmlns:a16="http://schemas.microsoft.com/office/drawing/2014/main" id="{CC3C6460-E191-47AC-AF1C-1623B42EE687}"/>
              </a:ext>
            </a:extLst>
          </p:cNvPr>
          <p:cNvGraphicFramePr>
            <a:graphicFrameLocks noGrp="1"/>
          </p:cNvGraphicFramePr>
          <p:nvPr/>
        </p:nvGraphicFramePr>
        <p:xfrm>
          <a:off x="2363788" y="2746375"/>
          <a:ext cx="4297362" cy="2365375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478" name="Text Box 23">
            <a:extLst>
              <a:ext uri="{FF2B5EF4-FFF2-40B4-BE49-F238E27FC236}">
                <a16:creationId xmlns:a16="http://schemas.microsoft.com/office/drawing/2014/main" id="{7225A2E3-FE93-5ECA-350F-DD0EADBA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60750"/>
            <a:ext cx="13652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anose="020B0604020202020204" pitchFamily="34" charset="0"/>
              </a:rPr>
              <a:t>Outcome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anose="020B0604020202020204" pitchFamily="34" charset="0"/>
              </a:rPr>
              <a:t>(RSV)</a:t>
            </a:r>
          </a:p>
        </p:txBody>
      </p:sp>
      <p:sp>
        <p:nvSpPr>
          <p:cNvPr id="62479" name="Text Box 24">
            <a:extLst>
              <a:ext uri="{FF2B5EF4-FFF2-40B4-BE49-F238E27FC236}">
                <a16:creationId xmlns:a16="http://schemas.microsoft.com/office/drawing/2014/main" id="{8C3BAED0-AEEB-1193-7A69-9DC6A33F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1754188"/>
            <a:ext cx="430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anose="020B0604020202020204" pitchFamily="34" charset="0"/>
              </a:rPr>
              <a:t>Exposure (Vaccine)</a:t>
            </a:r>
          </a:p>
        </p:txBody>
      </p:sp>
      <p:sp>
        <p:nvSpPr>
          <p:cNvPr id="120858" name="Text Box 26">
            <a:extLst>
              <a:ext uri="{FF2B5EF4-FFF2-40B4-BE49-F238E27FC236}">
                <a16:creationId xmlns:a16="http://schemas.microsoft.com/office/drawing/2014/main" id="{2405C387-3D73-4E98-834F-E6340A05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3163888"/>
            <a:ext cx="868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120859" name="Text Box 27">
            <a:extLst>
              <a:ext uri="{FF2B5EF4-FFF2-40B4-BE49-F238E27FC236}">
                <a16:creationId xmlns:a16="http://schemas.microsoft.com/office/drawing/2014/main" id="{C5A0AC5F-938F-44D0-A929-655DABC9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4406900"/>
            <a:ext cx="600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20860" name="Text Box 28">
            <a:extLst>
              <a:ext uri="{FF2B5EF4-FFF2-40B4-BE49-F238E27FC236}">
                <a16:creationId xmlns:a16="http://schemas.microsoft.com/office/drawing/2014/main" id="{FA26F1A6-FFD4-4BFA-9A83-DB5D59BE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2308225"/>
            <a:ext cx="3538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0862" name="Text Box 30">
            <a:extLst>
              <a:ext uri="{FF2B5EF4-FFF2-40B4-BE49-F238E27FC236}">
                <a16:creationId xmlns:a16="http://schemas.microsoft.com/office/drawing/2014/main" id="{D8325AA5-2170-434A-81C8-40349526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2293938"/>
            <a:ext cx="299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yes                                    no</a:t>
            </a:r>
          </a:p>
        </p:txBody>
      </p:sp>
      <p:sp>
        <p:nvSpPr>
          <p:cNvPr id="62484" name="Rectangle 1">
            <a:extLst>
              <a:ext uri="{FF2B5EF4-FFF2-40B4-BE49-F238E27FC236}">
                <a16:creationId xmlns:a16="http://schemas.microsoft.com/office/drawing/2014/main" id="{C9F6BD44-06FD-D51E-70F4-E5E7B775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56467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 Narrow" panose="020B0604020202020204" pitchFamily="34" charset="0"/>
              </a:rPr>
              <a:t>Theoretical study of 200 mothers who volunteer to receive RSV vaccination in 3</a:t>
            </a:r>
            <a:r>
              <a:rPr lang="en-US" altLang="en-US" sz="1800" baseline="30000">
                <a:solidFill>
                  <a:srgbClr val="FFFF00"/>
                </a:solidFill>
                <a:latin typeface="Arial Narrow" panose="020B0604020202020204" pitchFamily="34" charset="0"/>
              </a:rPr>
              <a:t>rd</a:t>
            </a:r>
            <a:r>
              <a:rPr lang="en-US" altLang="en-US" sz="1800">
                <a:solidFill>
                  <a:srgbClr val="FFFF00"/>
                </a:solidFill>
                <a:latin typeface="Arial Narrow" panose="020B0604020202020204" pitchFamily="34" charset="0"/>
              </a:rPr>
              <a:t> trimester.    No randomization or placebo arm.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>
            <a:extLst>
              <a:ext uri="{FF2B5EF4-FFF2-40B4-BE49-F238E27FC236}">
                <a16:creationId xmlns:a16="http://schemas.microsoft.com/office/drawing/2014/main" id="{8AE2E222-3018-4CAA-8CD7-0C7AB55C19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Relative Risk (RR)</a:t>
            </a:r>
          </a:p>
        </p:txBody>
      </p:sp>
      <p:sp>
        <p:nvSpPr>
          <p:cNvPr id="166917" name="Text Box 5">
            <a:extLst>
              <a:ext uri="{FF2B5EF4-FFF2-40B4-BE49-F238E27FC236}">
                <a16:creationId xmlns:a16="http://schemas.microsoft.com/office/drawing/2014/main" id="{690ACE31-6F4E-458C-A91F-5F10DAFBC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38313"/>
            <a:ext cx="8769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Numeric measure of association between exposure and outcome </a:t>
            </a:r>
          </a:p>
        </p:txBody>
      </p:sp>
      <p:graphicFrame>
        <p:nvGraphicFramePr>
          <p:cNvPr id="166957" name="Group 45">
            <a:extLst>
              <a:ext uri="{FF2B5EF4-FFF2-40B4-BE49-F238E27FC236}">
                <a16:creationId xmlns:a16="http://schemas.microsoft.com/office/drawing/2014/main" id="{58309A6E-8371-471C-8EB6-AFC219976B80}"/>
              </a:ext>
            </a:extLst>
          </p:cNvPr>
          <p:cNvGraphicFramePr>
            <a:graphicFrameLocks noGrp="1"/>
          </p:cNvGraphicFramePr>
          <p:nvPr/>
        </p:nvGraphicFramePr>
        <p:xfrm>
          <a:off x="1079500" y="3767138"/>
          <a:ext cx="1474788" cy="1654202"/>
        </p:xfrm>
        <a:graphic>
          <a:graphicData uri="http://schemas.openxmlformats.org/drawingml/2006/table">
            <a:tbl>
              <a:tblPr/>
              <a:tblGrid>
                <a:gridCol w="72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</a:t>
                      </a:r>
                    </a:p>
                  </a:txBody>
                  <a:tcPr marT="45679" marB="456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</a:t>
                      </a:r>
                    </a:p>
                  </a:txBody>
                  <a:tcPr marT="45679" marB="4567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</a:t>
                      </a:r>
                    </a:p>
                  </a:txBody>
                  <a:tcPr marT="45679" marB="456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</a:t>
                      </a:r>
                    </a:p>
                  </a:txBody>
                  <a:tcPr marT="45679" marB="4567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6946" name="Rectangle 34">
            <a:extLst>
              <a:ext uri="{FF2B5EF4-FFF2-40B4-BE49-F238E27FC236}">
                <a16:creationId xmlns:a16="http://schemas.microsoft.com/office/drawing/2014/main" id="{C16EC3E2-B144-4301-8F8D-AF5695963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767138"/>
            <a:ext cx="5381625" cy="1184275"/>
          </a:xfrm>
          <a:prstGeom prst="rect">
            <a:avLst/>
          </a:prstGeom>
          <a:solidFill>
            <a:srgbClr val="99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RR = [a/a+c] / [b/b+d]</a:t>
            </a:r>
          </a:p>
        </p:txBody>
      </p:sp>
      <p:sp>
        <p:nvSpPr>
          <p:cNvPr id="166951" name="Text Box 39">
            <a:extLst>
              <a:ext uri="{FF2B5EF4-FFF2-40B4-BE49-F238E27FC236}">
                <a16:creationId xmlns:a16="http://schemas.microsoft.com/office/drawing/2014/main" id="{4A6B4C8A-E056-445F-96E1-0616A59A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4391025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6952" name="Text Box 40">
            <a:extLst>
              <a:ext uri="{FF2B5EF4-FFF2-40B4-BE49-F238E27FC236}">
                <a16:creationId xmlns:a16="http://schemas.microsoft.com/office/drawing/2014/main" id="{D3870AB0-5F81-4258-982C-8FD66BE11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3198813"/>
            <a:ext cx="8985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Exposure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+           -</a:t>
            </a:r>
          </a:p>
        </p:txBody>
      </p:sp>
      <p:sp>
        <p:nvSpPr>
          <p:cNvPr id="166953" name="Text Box 41">
            <a:extLst>
              <a:ext uri="{FF2B5EF4-FFF2-40B4-BE49-F238E27FC236}">
                <a16:creationId xmlns:a16="http://schemas.microsoft.com/office/drawing/2014/main" id="{A60C0214-6E0B-4153-8BCC-3790A7E00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4357688"/>
            <a:ext cx="95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Outcome</a:t>
            </a:r>
          </a:p>
        </p:txBody>
      </p:sp>
      <p:sp>
        <p:nvSpPr>
          <p:cNvPr id="166954" name="Text Box 42">
            <a:extLst>
              <a:ext uri="{FF2B5EF4-FFF2-40B4-BE49-F238E27FC236}">
                <a16:creationId xmlns:a16="http://schemas.microsoft.com/office/drawing/2014/main" id="{71410D0E-7427-4ECC-A626-3FFD62ABF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3971925"/>
            <a:ext cx="214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166956" name="Text Box 44">
            <a:extLst>
              <a:ext uri="{FF2B5EF4-FFF2-40B4-BE49-F238E27FC236}">
                <a16:creationId xmlns:a16="http://schemas.microsoft.com/office/drawing/2014/main" id="{0CBD3DCE-CDD5-4618-A911-DF667BE2A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4791075"/>
            <a:ext cx="2555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93FE05D3-672B-40AE-95D1-986D48E3F6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5016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Theoretical study of 200 mothers who volunteer to receive RSV vaccination in 3</a:t>
            </a:r>
            <a:r>
              <a:rPr lang="en-US" sz="2000" baseline="30000" dirty="0"/>
              <a:t>rd</a:t>
            </a:r>
            <a:r>
              <a:rPr lang="en-US" sz="2000" dirty="0"/>
              <a:t> trimester.    No randomization or placebo arm.</a:t>
            </a:r>
            <a:br>
              <a:rPr lang="en-US" sz="2000" dirty="0"/>
            </a:br>
            <a:endParaRPr lang="en-US" altLang="en-US" sz="2000" b="0" dirty="0"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170049" name="Group 65">
            <a:extLst>
              <a:ext uri="{FF2B5EF4-FFF2-40B4-BE49-F238E27FC236}">
                <a16:creationId xmlns:a16="http://schemas.microsoft.com/office/drawing/2014/main" id="{6792F2F2-C3F0-4760-AB4D-7E944F2A10B1}"/>
              </a:ext>
            </a:extLst>
          </p:cNvPr>
          <p:cNvGraphicFramePr>
            <a:graphicFrameLocks noGrp="1"/>
          </p:cNvGraphicFramePr>
          <p:nvPr/>
        </p:nvGraphicFramePr>
        <p:xfrm>
          <a:off x="1706563" y="2703513"/>
          <a:ext cx="2012950" cy="1795462"/>
        </p:xfrm>
        <a:graphic>
          <a:graphicData uri="http://schemas.openxmlformats.org/drawingml/2006/table">
            <a:tbl>
              <a:tblPr/>
              <a:tblGrid>
                <a:gridCol w="9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0041" name="Text Box 57">
            <a:extLst>
              <a:ext uri="{FF2B5EF4-FFF2-40B4-BE49-F238E27FC236}">
                <a16:creationId xmlns:a16="http://schemas.microsoft.com/office/drawing/2014/main" id="{A0734902-310C-4A72-8C25-5188D3D4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978025"/>
            <a:ext cx="1363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0042" name="Text Box 58">
            <a:extLst>
              <a:ext uri="{FF2B5EF4-FFF2-40B4-BE49-F238E27FC236}">
                <a16:creationId xmlns:a16="http://schemas.microsoft.com/office/drawing/2014/main" id="{BCAAB75F-6F8F-469D-AEEB-535D2768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2068513"/>
            <a:ext cx="155733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Exposure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+                  -           </a:t>
            </a:r>
          </a:p>
        </p:txBody>
      </p:sp>
      <p:sp>
        <p:nvSpPr>
          <p:cNvPr id="170045" name="Text Box 61">
            <a:extLst>
              <a:ext uri="{FF2B5EF4-FFF2-40B4-BE49-F238E27FC236}">
                <a16:creationId xmlns:a16="http://schemas.microsoft.com/office/drawing/2014/main" id="{75A58D59-B865-46B2-A1BB-01E33363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38525"/>
            <a:ext cx="1349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Outcome</a:t>
            </a:r>
          </a:p>
        </p:txBody>
      </p:sp>
      <p:sp>
        <p:nvSpPr>
          <p:cNvPr id="170046" name="Text Box 62">
            <a:extLst>
              <a:ext uri="{FF2B5EF4-FFF2-40B4-BE49-F238E27FC236}">
                <a16:creationId xmlns:a16="http://schemas.microsoft.com/office/drawing/2014/main" id="{3AC9FBCE-48F7-4DD1-B42F-7BD36E8A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041650"/>
            <a:ext cx="23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170047" name="Text Box 63">
            <a:extLst>
              <a:ext uri="{FF2B5EF4-FFF2-40B4-BE49-F238E27FC236}">
                <a16:creationId xmlns:a16="http://schemas.microsoft.com/office/drawing/2014/main" id="{60017D74-746D-4A1B-A998-9E9DF438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3789363"/>
            <a:ext cx="23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-</a:t>
            </a:r>
          </a:p>
        </p:txBody>
      </p:sp>
      <p:sp>
        <p:nvSpPr>
          <p:cNvPr id="170048" name="Rectangle 64">
            <a:extLst>
              <a:ext uri="{FF2B5EF4-FFF2-40B4-BE49-F238E27FC236}">
                <a16:creationId xmlns:a16="http://schemas.microsoft.com/office/drawing/2014/main" id="{8A052DFF-8920-6F33-5421-B84F37F9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3822700"/>
            <a:ext cx="4152900" cy="2247900"/>
          </a:xfrm>
          <a:prstGeom prst="rect">
            <a:avLst/>
          </a:prstGeom>
          <a:solidFill>
            <a:srgbClr val="CC0000"/>
          </a:solidFill>
          <a:ln w="28575">
            <a:solidFill>
              <a:srgbClr val="0904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RR  = 0.25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(95% CI 0.096-0.649)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p = 0.004</a:t>
            </a:r>
          </a:p>
        </p:txBody>
      </p:sp>
      <p:sp>
        <p:nvSpPr>
          <p:cNvPr id="66580" name="TextBox 1">
            <a:extLst>
              <a:ext uri="{FF2B5EF4-FFF2-40B4-BE49-F238E27FC236}">
                <a16:creationId xmlns:a16="http://schemas.microsoft.com/office/drawing/2014/main" id="{3E20003E-7EAB-C4A5-FDE7-D8C22A09D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4581525"/>
            <a:ext cx="201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 Narrow" panose="020B0604020202020204" pitchFamily="34" charset="0"/>
              </a:rPr>
              <a:t>   100              85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70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70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0516-195B-F926-DD7D-84596BFF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1" y="251975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Zones of Potential Bias in Cohort Study</a:t>
            </a:r>
          </a:p>
        </p:txBody>
      </p:sp>
      <p:sp>
        <p:nvSpPr>
          <p:cNvPr id="68611" name="TextBox 3">
            <a:extLst>
              <a:ext uri="{FF2B5EF4-FFF2-40B4-BE49-F238E27FC236}">
                <a16:creationId xmlns:a16="http://schemas.microsoft.com/office/drawing/2014/main" id="{48DC88DB-9AFB-D1E4-55D2-266F03EF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6534150"/>
            <a:ext cx="3243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r>
              <a:rPr lang="en-US" altLang="en-US" sz="1200"/>
              <a:t>Grimes DA, et al.  Obstet Gynecol 2012; 120(4): 920-7</a:t>
            </a: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53D57CA4-7D2E-98D6-9174-2985F3B1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752600"/>
            <a:ext cx="57134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3E327AD-6335-467E-96DA-8F128C954B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Confidence Intervals (CI)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65590C-8D40-405A-8AF4-B50FAC961FA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65325"/>
            <a:ext cx="8229600" cy="44989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000" dirty="0"/>
              <a:t>Relative risks provide a point estimate of the true relative risk in the entire population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/>
              <a:t>Confidence intervals tell us how precise are the point estimates of RR</a:t>
            </a:r>
          </a:p>
          <a:p>
            <a:pPr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2000" dirty="0"/>
              <a:t>Degree to which results would vary if measured multiple times</a:t>
            </a:r>
          </a:p>
          <a:p>
            <a:pPr lvl="2"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1600" dirty="0"/>
              <a:t>Hence, if study repeated multiple times, the range would contain the true effect 95% of the time.</a:t>
            </a:r>
          </a:p>
          <a:p>
            <a:pPr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2000" dirty="0"/>
              <a:t>A range of plausible results (“effect estimation”)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/>
              <a:t>Narrow confidence intervals imply precision, and vice versa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definition, if  the 95% confidence interval does not overlap 1.0, the RR is significant at p&lt;0.05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93FE05D3-672B-40AE-95D1-986D48E3F6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55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/>
              <a:t>A larger study usually results in narrower CI</a:t>
            </a:r>
            <a:br>
              <a:rPr lang="en-US" sz="2800" b="0" dirty="0"/>
            </a:br>
            <a:r>
              <a:rPr lang="en-US" sz="2800" b="0" dirty="0"/>
              <a:t> (greater precision)</a:t>
            </a:r>
            <a:endParaRPr lang="en-US" altLang="en-US" sz="2800" b="0" dirty="0"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170049" name="Group 65">
            <a:extLst>
              <a:ext uri="{FF2B5EF4-FFF2-40B4-BE49-F238E27FC236}">
                <a16:creationId xmlns:a16="http://schemas.microsoft.com/office/drawing/2014/main" id="{6792F2F2-C3F0-4760-AB4D-7E944F2A10B1}"/>
              </a:ext>
            </a:extLst>
          </p:cNvPr>
          <p:cNvGraphicFramePr>
            <a:graphicFrameLocks noGrp="1"/>
          </p:cNvGraphicFramePr>
          <p:nvPr/>
        </p:nvGraphicFramePr>
        <p:xfrm>
          <a:off x="1766888" y="4186238"/>
          <a:ext cx="2012950" cy="1795462"/>
        </p:xfrm>
        <a:graphic>
          <a:graphicData uri="http://schemas.openxmlformats.org/drawingml/2006/table">
            <a:tbl>
              <a:tblPr/>
              <a:tblGrid>
                <a:gridCol w="9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500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1700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9500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6800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0041" name="Text Box 57">
            <a:extLst>
              <a:ext uri="{FF2B5EF4-FFF2-40B4-BE49-F238E27FC236}">
                <a16:creationId xmlns:a16="http://schemas.microsoft.com/office/drawing/2014/main" id="{A0734902-310C-4A72-8C25-5188D3D4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978025"/>
            <a:ext cx="1363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0042" name="Text Box 58">
            <a:extLst>
              <a:ext uri="{FF2B5EF4-FFF2-40B4-BE49-F238E27FC236}">
                <a16:creationId xmlns:a16="http://schemas.microsoft.com/office/drawing/2014/main" id="{BCAAB75F-6F8F-469D-AEEB-535D2768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1546225"/>
            <a:ext cx="155733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Exposure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+                  -           </a:t>
            </a:r>
          </a:p>
        </p:txBody>
      </p:sp>
      <p:sp>
        <p:nvSpPr>
          <p:cNvPr id="170045" name="Text Box 61">
            <a:extLst>
              <a:ext uri="{FF2B5EF4-FFF2-40B4-BE49-F238E27FC236}">
                <a16:creationId xmlns:a16="http://schemas.microsoft.com/office/drawing/2014/main" id="{75A58D59-B865-46B2-A1BB-01E33363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2622550"/>
            <a:ext cx="1349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Outcome</a:t>
            </a:r>
          </a:p>
        </p:txBody>
      </p:sp>
      <p:sp>
        <p:nvSpPr>
          <p:cNvPr id="170046" name="Text Box 62">
            <a:extLst>
              <a:ext uri="{FF2B5EF4-FFF2-40B4-BE49-F238E27FC236}">
                <a16:creationId xmlns:a16="http://schemas.microsoft.com/office/drawing/2014/main" id="{3AC9FBCE-48F7-4DD1-B42F-7BD36E8A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266950"/>
            <a:ext cx="23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170047" name="Text Box 63">
            <a:extLst>
              <a:ext uri="{FF2B5EF4-FFF2-40B4-BE49-F238E27FC236}">
                <a16:creationId xmlns:a16="http://schemas.microsoft.com/office/drawing/2014/main" id="{60017D74-746D-4A1B-A998-9E9DF438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3081338"/>
            <a:ext cx="239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-</a:t>
            </a:r>
          </a:p>
        </p:txBody>
      </p:sp>
      <p:sp>
        <p:nvSpPr>
          <p:cNvPr id="170048" name="Rectangle 64">
            <a:extLst>
              <a:ext uri="{FF2B5EF4-FFF2-40B4-BE49-F238E27FC236}">
                <a16:creationId xmlns:a16="http://schemas.microsoft.com/office/drawing/2014/main" id="{E6BF1AA1-9DF8-5DCA-8288-438DCA7B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3960813"/>
            <a:ext cx="4152900" cy="2247900"/>
          </a:xfrm>
          <a:prstGeom prst="rect">
            <a:avLst/>
          </a:prstGeom>
          <a:solidFill>
            <a:srgbClr val="CC0000"/>
          </a:solidFill>
          <a:ln w="28575">
            <a:solidFill>
              <a:srgbClr val="0904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RR  = 0.25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(95% CI 0.227-0.275)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p &lt; 0.0001</a:t>
            </a:r>
          </a:p>
        </p:txBody>
      </p:sp>
      <p:graphicFrame>
        <p:nvGraphicFramePr>
          <p:cNvPr id="10" name="Group 65">
            <a:extLst>
              <a:ext uri="{FF2B5EF4-FFF2-40B4-BE49-F238E27FC236}">
                <a16:creationId xmlns:a16="http://schemas.microsoft.com/office/drawing/2014/main" id="{131B3B2B-BDB5-4614-B1C0-A962E0D9B2BC}"/>
              </a:ext>
            </a:extLst>
          </p:cNvPr>
          <p:cNvGraphicFramePr>
            <a:graphicFrameLocks noGrp="1"/>
          </p:cNvGraphicFramePr>
          <p:nvPr/>
        </p:nvGraphicFramePr>
        <p:xfrm>
          <a:off x="1766888" y="2055813"/>
          <a:ext cx="2012950" cy="1839912"/>
        </p:xfrm>
        <a:graphic>
          <a:graphicData uri="http://schemas.openxmlformats.org/drawingml/2006/table">
            <a:tbl>
              <a:tblPr/>
              <a:tblGrid>
                <a:gridCol w="9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</a:p>
                  </a:txBody>
                  <a:tcPr marT="45747" marB="4574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17</a:t>
                      </a:r>
                    </a:p>
                  </a:txBody>
                  <a:tcPr marT="45747" marB="4574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95</a:t>
                      </a:r>
                    </a:p>
                  </a:txBody>
                  <a:tcPr marT="45747" marB="4574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68</a:t>
                      </a:r>
                    </a:p>
                  </a:txBody>
                  <a:tcPr marT="45747" marB="4574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783" name="TextBox 1">
            <a:extLst>
              <a:ext uri="{FF2B5EF4-FFF2-40B4-BE49-F238E27FC236}">
                <a16:creationId xmlns:a16="http://schemas.microsoft.com/office/drawing/2014/main" id="{40FAA665-5D63-45B7-4B5D-2B82F08ED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5981700"/>
            <a:ext cx="213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 Narrow" panose="020B0604020202020204" pitchFamily="34" charset="0"/>
              </a:rPr>
              <a:t>10000           8500</a:t>
            </a:r>
          </a:p>
        </p:txBody>
      </p:sp>
      <p:sp>
        <p:nvSpPr>
          <p:cNvPr id="74784" name="Rectangle 64">
            <a:extLst>
              <a:ext uri="{FF2B5EF4-FFF2-40B4-BE49-F238E27FC236}">
                <a16:creationId xmlns:a16="http://schemas.microsoft.com/office/drawing/2014/main" id="{8F57DC18-8F7D-3F74-0AA8-76B5B6201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1673225"/>
            <a:ext cx="4152900" cy="2247900"/>
          </a:xfrm>
          <a:prstGeom prst="rect">
            <a:avLst/>
          </a:prstGeom>
          <a:solidFill>
            <a:srgbClr val="CC0000"/>
          </a:solidFill>
          <a:ln w="28575">
            <a:solidFill>
              <a:srgbClr val="09041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RR  = 0.25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(95% CI 0.096-0.649)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p = 0.004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70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70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627E-0487-410E-8E0A-0B4C018A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0" dirty="0"/>
              <a:t>Definition</a:t>
            </a:r>
            <a:br>
              <a:rPr lang="en-US" sz="4000" b="0" dirty="0"/>
            </a:br>
            <a:r>
              <a:rPr lang="en-US" sz="2400" b="0" dirty="0"/>
              <a:t>Epidemiology</a:t>
            </a:r>
            <a:endParaRPr lang="en-US" sz="4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F72D-AA35-4C63-ABDF-ECD2C66A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388"/>
            <a:ext cx="8229600" cy="449897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study of the distribution, determinants, and prevention of health problems in a population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dirty="0">
                <a:effectLst/>
              </a:rPr>
              <a:t>An investigation into the factors that determine the presence or absence of diseases and disorders </a:t>
            </a:r>
          </a:p>
          <a:p>
            <a:pPr>
              <a:defRPr/>
            </a:pPr>
            <a:r>
              <a:rPr lang="en-US" dirty="0">
                <a:effectLst/>
              </a:rPr>
              <a:t>Epidemiological research helps us to understand how many people have a disease or disorder, if those numbers are changing, and how the disorder affects our society and our economy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Determines evidence-based diagnostics and treatment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FEC6EB6-B1AB-48B2-940D-DC82168EF7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Analytic Studies II</a:t>
            </a: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198FD4C0-4748-46CA-8434-86AD5C287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087688"/>
            <a:ext cx="2833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06B1ECED-1494-4C35-85E7-FC95FE7D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3043238"/>
            <a:ext cx="2998787" cy="15732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86D85101-856E-468B-95E8-1FB607DD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3238"/>
            <a:ext cx="3087688" cy="15732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09247953-7A5E-45FA-B2BD-1CA4F9C1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3313113"/>
            <a:ext cx="1709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Cause or Exposure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5161FCDA-25F2-41B7-B695-D3836A917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3355975"/>
            <a:ext cx="22939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Effect or Outcome</a:t>
            </a:r>
          </a:p>
        </p:txBody>
      </p:sp>
      <p:sp>
        <p:nvSpPr>
          <p:cNvPr id="125960" name="AutoShape 8">
            <a:extLst>
              <a:ext uri="{FF2B5EF4-FFF2-40B4-BE49-F238E27FC236}">
                <a16:creationId xmlns:a16="http://schemas.microsoft.com/office/drawing/2014/main" id="{FB2D84B0-9920-4E1E-9574-6AD2F8C1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3313113"/>
            <a:ext cx="1665288" cy="419100"/>
          </a:xfrm>
          <a:prstGeom prst="rightArrow">
            <a:avLst>
              <a:gd name="adj1" fmla="val 50000"/>
              <a:gd name="adj2" fmla="val 99337"/>
            </a:avLst>
          </a:prstGeom>
          <a:solidFill>
            <a:schemeClr val="tx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42A128D1-E75C-46E3-9286-BB27C0631D1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05225" y="4065588"/>
            <a:ext cx="1665288" cy="419100"/>
          </a:xfrm>
          <a:prstGeom prst="rightArrow">
            <a:avLst>
              <a:gd name="adj1" fmla="val 50000"/>
              <a:gd name="adj2" fmla="val 99337"/>
            </a:avLst>
          </a:prstGeom>
          <a:solidFill>
            <a:schemeClr val="tx1"/>
          </a:solidFill>
          <a:ln w="9525">
            <a:solidFill>
              <a:srgbClr val="AF3D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5962" name="Text Box 10">
            <a:extLst>
              <a:ext uri="{FF2B5EF4-FFF2-40B4-BE49-F238E27FC236}">
                <a16:creationId xmlns:a16="http://schemas.microsoft.com/office/drawing/2014/main" id="{A1C5FD10-F9C1-4A6F-8F34-2F45466C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3055938"/>
            <a:ext cx="1154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COHORT</a:t>
            </a:r>
          </a:p>
        </p:txBody>
      </p:sp>
      <p:sp>
        <p:nvSpPr>
          <p:cNvPr id="125963" name="Text Box 11">
            <a:extLst>
              <a:ext uri="{FF2B5EF4-FFF2-40B4-BE49-F238E27FC236}">
                <a16:creationId xmlns:a16="http://schemas.microsoft.com/office/drawing/2014/main" id="{1DBB6526-9630-4FF6-93F1-848ED45D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541838"/>
            <a:ext cx="200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CASE-CONTROL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59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25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  <p:bldP spid="1259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22EA733-B88A-4813-8643-74A10BF590B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Case-Control Trial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FCDDC3F-A5B4-4DA5-8B7E-435646A3A1F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14375" y="2709863"/>
            <a:ext cx="8229600" cy="24304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Tests whether an association exists between an outcome and a previous exposure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28122A77-C4A4-4605-AD99-45085D318F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Case-Control Design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412F113-5F70-44E6-B03D-72862DB39C9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77850" y="2455863"/>
            <a:ext cx="8229600" cy="34067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2 (or more) groups studied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</a:rPr>
              <a:t>Cases—group(s) that experience(s) outcome studied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</a:rPr>
              <a:t>Controls—group that does not experience outcome</a:t>
            </a:r>
          </a:p>
          <a:p>
            <a:pPr eaLnBrk="1" hangingPunct="1">
              <a:defRPr/>
            </a:pPr>
            <a:r>
              <a:rPr lang="en-US" sz="2800" dirty="0"/>
              <a:t>Entry into groups not influenced by investigator and therefore cannot be randomized</a:t>
            </a:r>
          </a:p>
          <a:p>
            <a:pPr eaLnBrk="1" hangingPunct="1">
              <a:defRPr/>
            </a:pPr>
            <a:r>
              <a:rPr lang="en-US" sz="2800" dirty="0"/>
              <a:t>Cases are identified during a given period</a:t>
            </a:r>
            <a:r>
              <a:rPr lang="en-US" dirty="0"/>
              <a:t> </a:t>
            </a:r>
            <a:r>
              <a:rPr lang="en-US" sz="2800" dirty="0"/>
              <a:t>of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>
            <a:extLst>
              <a:ext uri="{FF2B5EF4-FFF2-40B4-BE49-F238E27FC236}">
                <a16:creationId xmlns:a16="http://schemas.microsoft.com/office/drawing/2014/main" id="{9CE535D4-E92D-4A81-A52A-45A560BD1A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Case-Control Study </a:t>
            </a:r>
            <a:br>
              <a:rPr lang="en-US" sz="4000" b="0" dirty="0"/>
            </a:br>
            <a:r>
              <a:rPr lang="en-US" sz="2400" b="0" dirty="0"/>
              <a:t>Example 1</a:t>
            </a:r>
            <a:endParaRPr lang="en-US" sz="4000" b="0" dirty="0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FA11B620-7258-4619-ACC4-63E0AC4AC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792538"/>
            <a:ext cx="1873250" cy="944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76FEA5D6-34A3-4A58-BCBA-58B9696F5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4949825"/>
            <a:ext cx="1873250" cy="9445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DCC667FA-572E-4879-B47B-61F04DCE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2687638"/>
            <a:ext cx="1873250" cy="944562"/>
          </a:xfrm>
          <a:prstGeom prst="rect">
            <a:avLst/>
          </a:prstGeom>
          <a:gradFill rotWithShape="1">
            <a:gsLst>
              <a:gs pos="0">
                <a:srgbClr val="778C8F"/>
              </a:gs>
              <a:gs pos="100000">
                <a:srgbClr val="778C8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6984" name="Rectangle 8" descr="White marble">
            <a:extLst>
              <a:ext uri="{FF2B5EF4-FFF2-40B4-BE49-F238E27FC236}">
                <a16:creationId xmlns:a16="http://schemas.microsoft.com/office/drawing/2014/main" id="{A02FEFA2-DAC7-49F2-AF52-A45E10CC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5238750"/>
            <a:ext cx="1873250" cy="9445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6987" name="Rectangle 11" descr="White marble">
            <a:extLst>
              <a:ext uri="{FF2B5EF4-FFF2-40B4-BE49-F238E27FC236}">
                <a16:creationId xmlns:a16="http://schemas.microsoft.com/office/drawing/2014/main" id="{CB76AB6B-D2CF-41D2-829D-96F8578D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1754188"/>
            <a:ext cx="1873250" cy="9445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6988" name="Text Box 12">
            <a:extLst>
              <a:ext uri="{FF2B5EF4-FFF2-40B4-BE49-F238E27FC236}">
                <a16:creationId xmlns:a16="http://schemas.microsoft.com/office/drawing/2014/main" id="{FC1CA703-1E45-416D-A1F5-77B42A38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3778250"/>
            <a:ext cx="1573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Hospital Deliveries</a:t>
            </a:r>
          </a:p>
        </p:txBody>
      </p:sp>
      <p:sp>
        <p:nvSpPr>
          <p:cNvPr id="126989" name="Text Box 13">
            <a:extLst>
              <a:ext uri="{FF2B5EF4-FFF2-40B4-BE49-F238E27FC236}">
                <a16:creationId xmlns:a16="http://schemas.microsoft.com/office/drawing/2014/main" id="{2A5721F8-649E-4958-8B6A-70BB66BA7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1" y="2928084"/>
            <a:ext cx="157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IUFD</a:t>
            </a:r>
          </a:p>
        </p:txBody>
      </p:sp>
      <p:sp>
        <p:nvSpPr>
          <p:cNvPr id="126990" name="Text Box 14">
            <a:extLst>
              <a:ext uri="{FF2B5EF4-FFF2-40B4-BE49-F238E27FC236}">
                <a16:creationId xmlns:a16="http://schemas.microsoft.com/office/drawing/2014/main" id="{8396108A-A8AF-43CD-B441-30D08305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5246627"/>
            <a:ext cx="1619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No IUFD</a:t>
            </a:r>
          </a:p>
        </p:txBody>
      </p:sp>
      <p:sp>
        <p:nvSpPr>
          <p:cNvPr id="126991" name="Text Box 15">
            <a:extLst>
              <a:ext uri="{FF2B5EF4-FFF2-40B4-BE49-F238E27FC236}">
                <a16:creationId xmlns:a16="http://schemas.microsoft.com/office/drawing/2014/main" id="{BD03FF64-BEC4-4E6A-ADBD-EC497D4F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1946275"/>
            <a:ext cx="1782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2"/>
                </a:solidFill>
                <a:latin typeface="Arial Narrow" panose="020B0606020202030204" pitchFamily="34" charset="0"/>
              </a:rPr>
              <a:t>Exposed to Risk Factor (Infection</a:t>
            </a: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26992" name="Rectangle 16" descr="White marble">
            <a:extLst>
              <a:ext uri="{FF2B5EF4-FFF2-40B4-BE49-F238E27FC236}">
                <a16:creationId xmlns:a16="http://schemas.microsoft.com/office/drawing/2014/main" id="{CF6DE6E6-54CC-41AC-9B04-A7C822187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2876550"/>
            <a:ext cx="1873250" cy="9445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6993" name="Rectangle 17" descr="White marble">
            <a:extLst>
              <a:ext uri="{FF2B5EF4-FFF2-40B4-BE49-F238E27FC236}">
                <a16:creationId xmlns:a16="http://schemas.microsoft.com/office/drawing/2014/main" id="{C61DA7C9-EFEE-4A34-8472-351EDD47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4121150"/>
            <a:ext cx="1873250" cy="9445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3982" name="Text Box 18">
            <a:extLst>
              <a:ext uri="{FF2B5EF4-FFF2-40B4-BE49-F238E27FC236}">
                <a16:creationId xmlns:a16="http://schemas.microsoft.com/office/drawing/2014/main" id="{E749D3EC-06D2-66CC-3FB6-1B5519606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3057525"/>
            <a:ext cx="169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Arial Narrow" panose="020B0604020202020204" pitchFamily="34" charset="0"/>
              </a:rPr>
              <a:t>No Risk Factor Exposure</a:t>
            </a:r>
          </a:p>
        </p:txBody>
      </p:sp>
      <p:sp>
        <p:nvSpPr>
          <p:cNvPr id="83983" name="Text Box 19">
            <a:extLst>
              <a:ext uri="{FF2B5EF4-FFF2-40B4-BE49-F238E27FC236}">
                <a16:creationId xmlns:a16="http://schemas.microsoft.com/office/drawing/2014/main" id="{2226F78D-0C4A-55B4-D6EC-1D8C96838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270375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Arial Narrow" panose="020B0604020202020204" pitchFamily="34" charset="0"/>
              </a:rPr>
              <a:t>Exposed to Risk Factor (Infection)</a:t>
            </a:r>
          </a:p>
        </p:txBody>
      </p:sp>
      <p:sp>
        <p:nvSpPr>
          <p:cNvPr id="83984" name="Text Box 20">
            <a:extLst>
              <a:ext uri="{FF2B5EF4-FFF2-40B4-BE49-F238E27FC236}">
                <a16:creationId xmlns:a16="http://schemas.microsoft.com/office/drawing/2014/main" id="{33B89710-4DC9-D881-E1A1-6CE487B0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5395913"/>
            <a:ext cx="169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Arial Narrow" panose="020B0604020202020204" pitchFamily="34" charset="0"/>
              </a:rPr>
              <a:t>No Risk Factor Exposure</a:t>
            </a:r>
          </a:p>
        </p:txBody>
      </p:sp>
      <p:sp>
        <p:nvSpPr>
          <p:cNvPr id="126997" name="AutoShape 21">
            <a:extLst>
              <a:ext uri="{FF2B5EF4-FFF2-40B4-BE49-F238E27FC236}">
                <a16:creationId xmlns:a16="http://schemas.microsoft.com/office/drawing/2014/main" id="{5D1D12C9-0D00-4BFD-8281-2131067BDB2F}"/>
              </a:ext>
            </a:extLst>
          </p:cNvPr>
          <p:cNvSpPr>
            <a:spLocks noChangeArrowheads="1"/>
          </p:cNvSpPr>
          <p:nvPr/>
        </p:nvSpPr>
        <p:spPr bwMode="auto">
          <a:xfrm rot="8678514">
            <a:off x="2803525" y="3746500"/>
            <a:ext cx="660400" cy="674688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6998" name="AutoShape 22">
            <a:extLst>
              <a:ext uri="{FF2B5EF4-FFF2-40B4-BE49-F238E27FC236}">
                <a16:creationId xmlns:a16="http://schemas.microsoft.com/office/drawing/2014/main" id="{D01DCDDB-360A-42A1-A0F7-7E779FC31561}"/>
              </a:ext>
            </a:extLst>
          </p:cNvPr>
          <p:cNvSpPr>
            <a:spLocks noChangeArrowheads="1"/>
          </p:cNvSpPr>
          <p:nvPr/>
        </p:nvSpPr>
        <p:spPr bwMode="auto">
          <a:xfrm rot="8469822">
            <a:off x="5611813" y="5021263"/>
            <a:ext cx="660400" cy="674687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6999" name="AutoShape 23">
            <a:extLst>
              <a:ext uri="{FF2B5EF4-FFF2-40B4-BE49-F238E27FC236}">
                <a16:creationId xmlns:a16="http://schemas.microsoft.com/office/drawing/2014/main" id="{4D636268-2F2C-471A-9C6A-F4FEBDA66BC7}"/>
              </a:ext>
            </a:extLst>
          </p:cNvPr>
          <p:cNvSpPr>
            <a:spLocks noChangeArrowheads="1"/>
          </p:cNvSpPr>
          <p:nvPr/>
        </p:nvSpPr>
        <p:spPr bwMode="auto">
          <a:xfrm rot="8093734">
            <a:off x="5625307" y="2551906"/>
            <a:ext cx="660400" cy="674687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3988" name="Text Box 27">
            <a:extLst>
              <a:ext uri="{FF2B5EF4-FFF2-40B4-BE49-F238E27FC236}">
                <a16:creationId xmlns:a16="http://schemas.microsoft.com/office/drawing/2014/main" id="{168E9A35-0D31-5F14-4AA5-455E913E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6400800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anose="020B0604020202020204" pitchFamily="34" charset="0"/>
              </a:rPr>
              <a:t>OUTCOME</a:t>
            </a:r>
          </a:p>
        </p:txBody>
      </p:sp>
      <p:sp>
        <p:nvSpPr>
          <p:cNvPr id="83989" name="Text Box 28">
            <a:extLst>
              <a:ext uri="{FF2B5EF4-FFF2-40B4-BE49-F238E27FC236}">
                <a16:creationId xmlns:a16="http://schemas.microsoft.com/office/drawing/2014/main" id="{C18DF258-06C4-E7C6-4E93-A5E01E6F9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6400800"/>
            <a:ext cx="184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anose="020B0604020202020204" pitchFamily="34" charset="0"/>
              </a:rPr>
              <a:t>EXPOSURE</a:t>
            </a:r>
          </a:p>
        </p:txBody>
      </p:sp>
      <p:sp>
        <p:nvSpPr>
          <p:cNvPr id="127006" name="Line 30">
            <a:extLst>
              <a:ext uri="{FF2B5EF4-FFF2-40B4-BE49-F238E27FC236}">
                <a16:creationId xmlns:a16="http://schemas.microsoft.com/office/drawing/2014/main" id="{04FD51FD-7375-4B16-874E-B918C9EC8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6646863"/>
            <a:ext cx="140811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086C-1AC4-406B-A590-EDC06C03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368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Study Question:  Is sexual activity a risk factor for UTI in teen girls?</a:t>
            </a:r>
          </a:p>
          <a:p>
            <a:pPr>
              <a:defRPr/>
            </a:pPr>
            <a:r>
              <a:rPr lang="en-US" sz="2800" dirty="0"/>
              <a:t>Design: Retrospectively examine charts of 200 girls age 14-18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04749-BC1C-4957-99B7-AE18D74BEB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Case-Control Study</a:t>
            </a:r>
            <a:br>
              <a:rPr lang="en-US" sz="3400" dirty="0"/>
            </a:br>
            <a:r>
              <a:rPr lang="en-US" sz="2400" dirty="0"/>
              <a:t>Example 2</a:t>
            </a:r>
            <a:endParaRPr lang="en-US" sz="3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34B4C6-F6AE-4986-A142-E37EB535A4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Case-Control Study</a:t>
            </a:r>
            <a:br>
              <a:rPr lang="en-US" sz="3400" dirty="0"/>
            </a:br>
            <a:r>
              <a:rPr lang="en-US" sz="2400" dirty="0"/>
              <a:t>Example 2</a:t>
            </a:r>
            <a:endParaRPr lang="en-US" sz="3400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2E833CD-BD1B-44B0-A3F5-D6ECF1E4797E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36538" y="2205038"/>
            <a:ext cx="8907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ED7CEB7-5EF8-40C9-A67D-DBA382F3B077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084388"/>
            <a:ext cx="8229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Sexual Activity (Exposure)		    UTI (Outcome)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n=18 or 22%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                   				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Yes (n=82)</a:t>
            </a: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n=20 or 17%            	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		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 (n=118)</a:t>
            </a: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</a:t>
            </a: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Odds Ratio 1.23 (95% CI 0.60-2.53, p = 0.56)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90E5C564-6298-4B55-AF5D-6569A5E5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4171950"/>
            <a:ext cx="7315200" cy="685800"/>
          </a:xfrm>
          <a:prstGeom prst="rightArrow">
            <a:avLst>
              <a:gd name="adj1" fmla="val 50000"/>
              <a:gd name="adj2" fmla="val 127062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Time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45CA3C0C-F152-4307-916E-4E51E1FE7F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5975" y="2601913"/>
            <a:ext cx="3262313" cy="457200"/>
          </a:xfrm>
          <a:prstGeom prst="rightArrow">
            <a:avLst>
              <a:gd name="adj1" fmla="val 50000"/>
              <a:gd name="adj2" fmla="val 117135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1DFF3002-8762-487D-873F-9DB713447D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5975" y="3475038"/>
            <a:ext cx="3317875" cy="457200"/>
          </a:xfrm>
          <a:prstGeom prst="rightArrow">
            <a:avLst>
              <a:gd name="adj1" fmla="val 50000"/>
              <a:gd name="adj2" fmla="val 117135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>
            <a:extLst>
              <a:ext uri="{FF2B5EF4-FFF2-40B4-BE49-F238E27FC236}">
                <a16:creationId xmlns:a16="http://schemas.microsoft.com/office/drawing/2014/main" id="{83FDC57A-6D06-478C-9DE9-73B9C0DB06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Case-Control Analysis</a:t>
            </a:r>
          </a:p>
        </p:txBody>
      </p:sp>
      <p:graphicFrame>
        <p:nvGraphicFramePr>
          <p:cNvPr id="130074" name="Group 26">
            <a:extLst>
              <a:ext uri="{FF2B5EF4-FFF2-40B4-BE49-F238E27FC236}">
                <a16:creationId xmlns:a16="http://schemas.microsoft.com/office/drawing/2014/main" id="{166E8A11-0B70-4487-8028-A1603A33B0E1}"/>
              </a:ext>
            </a:extLst>
          </p:cNvPr>
          <p:cNvGraphicFramePr>
            <a:graphicFrameLocks noGrp="1"/>
          </p:cNvGraphicFramePr>
          <p:nvPr/>
        </p:nvGraphicFramePr>
        <p:xfrm>
          <a:off x="2379663" y="2771775"/>
          <a:ext cx="4297362" cy="2365375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8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075" name="Text Box 27">
            <a:extLst>
              <a:ext uri="{FF2B5EF4-FFF2-40B4-BE49-F238E27FC236}">
                <a16:creationId xmlns:a16="http://schemas.microsoft.com/office/drawing/2014/main" id="{8D6FDE41-B684-416A-90E9-F0E45D0F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1754188"/>
            <a:ext cx="226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EXPOSURE </a:t>
            </a:r>
          </a:p>
        </p:txBody>
      </p:sp>
      <p:sp>
        <p:nvSpPr>
          <p:cNvPr id="130076" name="Text Box 28">
            <a:extLst>
              <a:ext uri="{FF2B5EF4-FFF2-40B4-BE49-F238E27FC236}">
                <a16:creationId xmlns:a16="http://schemas.microsoft.com/office/drawing/2014/main" id="{600B3F3B-90CB-4FB0-8B5F-1DC385DE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2276475"/>
            <a:ext cx="289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0077" name="Text Box 29">
            <a:extLst>
              <a:ext uri="{FF2B5EF4-FFF2-40B4-BE49-F238E27FC236}">
                <a16:creationId xmlns:a16="http://schemas.microsoft.com/office/drawing/2014/main" id="{3789F946-488B-46AD-9DF2-4E686409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278063"/>
            <a:ext cx="332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yes                               no</a:t>
            </a:r>
          </a:p>
        </p:txBody>
      </p:sp>
      <p:sp>
        <p:nvSpPr>
          <p:cNvPr id="130078" name="Text Box 30">
            <a:extLst>
              <a:ext uri="{FF2B5EF4-FFF2-40B4-BE49-F238E27FC236}">
                <a16:creationId xmlns:a16="http://schemas.microsoft.com/office/drawing/2014/main" id="{DCFEAE2E-F260-4248-A21F-856DCA99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3854450"/>
            <a:ext cx="1319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OUTCOME</a:t>
            </a:r>
          </a:p>
        </p:txBody>
      </p:sp>
      <p:sp>
        <p:nvSpPr>
          <p:cNvPr id="130079" name="Text Box 31">
            <a:extLst>
              <a:ext uri="{FF2B5EF4-FFF2-40B4-BE49-F238E27FC236}">
                <a16:creationId xmlns:a16="http://schemas.microsoft.com/office/drawing/2014/main" id="{16390631-C8F6-4157-A4A8-04AFD96D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162300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130080" name="Text Box 32">
            <a:extLst>
              <a:ext uri="{FF2B5EF4-FFF2-40B4-BE49-F238E27FC236}">
                <a16:creationId xmlns:a16="http://schemas.microsoft.com/office/drawing/2014/main" id="{2D0587F3-DD5C-4122-A826-0064D6C4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4254500"/>
            <a:ext cx="104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04B8214-CAD6-4362-A991-B60185AF43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5113" y="274638"/>
            <a:ext cx="8694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The Odds Ratio (OR)</a:t>
            </a:r>
            <a:endParaRPr lang="en-US" sz="4800" b="0" dirty="0"/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CD17F899-75E6-4F86-941C-91BFCA63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1651000"/>
            <a:ext cx="15509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Exp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D9E0C5D3-6727-4E10-A4D5-3A4356D6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402138"/>
            <a:ext cx="477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odds a case is exposed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90117" name="Group 42">
            <a:extLst>
              <a:ext uri="{FF2B5EF4-FFF2-40B4-BE49-F238E27FC236}">
                <a16:creationId xmlns:a16="http://schemas.microsoft.com/office/drawing/2014/main" id="{F15E221D-F2E0-0E9C-2610-AC037DF782B5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1649413"/>
            <a:ext cx="5573712" cy="3740150"/>
            <a:chOff x="1676" y="994"/>
            <a:chExt cx="3511" cy="2356"/>
          </a:xfrm>
        </p:grpSpPr>
        <p:grpSp>
          <p:nvGrpSpPr>
            <p:cNvPr id="90119" name="Group 9">
              <a:extLst>
                <a:ext uri="{FF2B5EF4-FFF2-40B4-BE49-F238E27FC236}">
                  <a16:creationId xmlns:a16="http://schemas.microsoft.com/office/drawing/2014/main" id="{220E1F61-6694-EDFE-2840-A4FD3DE44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" y="1351"/>
              <a:ext cx="1893" cy="1411"/>
              <a:chOff x="2254" y="1325"/>
              <a:chExt cx="1893" cy="1411"/>
            </a:xfrm>
          </p:grpSpPr>
          <p:sp>
            <p:nvSpPr>
              <p:cNvPr id="35844" name="Rectangle 4">
                <a:extLst>
                  <a:ext uri="{FF2B5EF4-FFF2-40B4-BE49-F238E27FC236}">
                    <a16:creationId xmlns:a16="http://schemas.microsoft.com/office/drawing/2014/main" id="{C52E5F4F-1530-4091-BE49-534568C02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2028"/>
                <a:ext cx="1877" cy="6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3" name="Rectangle 3">
                <a:extLst>
                  <a:ext uri="{FF2B5EF4-FFF2-40B4-BE49-F238E27FC236}">
                    <a16:creationId xmlns:a16="http://schemas.microsoft.com/office/drawing/2014/main" id="{B18ADC71-1213-40CE-B921-EC4EA7B1F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1325"/>
                <a:ext cx="1892" cy="139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5" name="Line 5">
                <a:extLst>
                  <a:ext uri="{FF2B5EF4-FFF2-40B4-BE49-F238E27FC236}">
                    <a16:creationId xmlns:a16="http://schemas.microsoft.com/office/drawing/2014/main" id="{FBECB1ED-779C-4981-803D-02745B28B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1333"/>
                <a:ext cx="0" cy="13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6" name="Rectangle 6">
                <a:extLst>
                  <a:ext uri="{FF2B5EF4-FFF2-40B4-BE49-F238E27FC236}">
                    <a16:creationId xmlns:a16="http://schemas.microsoft.com/office/drawing/2014/main" id="{FA9DB268-71C8-4406-BAF8-3A36F0B4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2028"/>
                <a:ext cx="937" cy="6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7" name="Line 7">
                <a:extLst>
                  <a:ext uri="{FF2B5EF4-FFF2-40B4-BE49-F238E27FC236}">
                    <a16:creationId xmlns:a16="http://schemas.microsoft.com/office/drawing/2014/main" id="{A106B5E1-FF3C-428C-A49E-970864B2F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18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8" name="Rectangle 8">
                <a:extLst>
                  <a:ext uri="{FF2B5EF4-FFF2-40B4-BE49-F238E27FC236}">
                    <a16:creationId xmlns:a16="http://schemas.microsoft.com/office/drawing/2014/main" id="{30C95E88-9127-4ADC-ACA1-A96A6A74A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057"/>
                <a:ext cx="928" cy="6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850" name="Text Box 10">
              <a:extLst>
                <a:ext uri="{FF2B5EF4-FFF2-40B4-BE49-F238E27FC236}">
                  <a16:creationId xmlns:a16="http://schemas.microsoft.com/office/drawing/2014/main" id="{E4AE9C85-AF47-4C25-B0BF-3367927A7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5" y="994"/>
              <a:ext cx="53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Exp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3" name="Text Box 13">
              <a:extLst>
                <a:ext uri="{FF2B5EF4-FFF2-40B4-BE49-F238E27FC236}">
                  <a16:creationId xmlns:a16="http://schemas.microsoft.com/office/drawing/2014/main" id="{E8F3A6D9-060C-4B45-9EF2-A0274F88B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512"/>
              <a:ext cx="68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Case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4" name="Text Box 14">
              <a:extLst>
                <a:ext uri="{FF2B5EF4-FFF2-40B4-BE49-F238E27FC236}">
                  <a16:creationId xmlns:a16="http://schemas.microsoft.com/office/drawing/2014/main" id="{FBCC160D-D43F-4B46-A3C7-E27B52E27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" y="2184"/>
              <a:ext cx="10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Control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8" name="Line 18">
              <a:extLst>
                <a:ext uri="{FF2B5EF4-FFF2-40B4-BE49-F238E27FC236}">
                  <a16:creationId xmlns:a16="http://schemas.microsoft.com/office/drawing/2014/main" id="{1AB37825-F7FB-4B02-817A-834C578B5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3048"/>
              <a:ext cx="23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35859" name="Text Box 19">
              <a:extLst>
                <a:ext uri="{FF2B5EF4-FFF2-40B4-BE49-F238E27FC236}">
                  <a16:creationId xmlns:a16="http://schemas.microsoft.com/office/drawing/2014/main" id="{59494674-AD6C-468B-8E97-0537AA403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3062"/>
              <a:ext cx="28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odds a control is exposed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60" name="Rectangle 20">
              <a:extLst>
                <a:ext uri="{FF2B5EF4-FFF2-40B4-BE49-F238E27FC236}">
                  <a16:creationId xmlns:a16="http://schemas.microsoft.com/office/drawing/2014/main" id="{34B962B1-F6F7-47BB-A997-285FDDEF8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922"/>
              <a:ext cx="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O.R. =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0126" name="Text Box 38">
              <a:extLst>
                <a:ext uri="{FF2B5EF4-FFF2-40B4-BE49-F238E27FC236}">
                  <a16:creationId xmlns:a16="http://schemas.microsoft.com/office/drawing/2014/main" id="{1AED8743-65D0-6BBF-5EEF-FE0302F2B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1466"/>
              <a:ext cx="33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90127" name="Text Box 39">
              <a:extLst>
                <a:ext uri="{FF2B5EF4-FFF2-40B4-BE49-F238E27FC236}">
                  <a16:creationId xmlns:a16="http://schemas.microsoft.com/office/drawing/2014/main" id="{6D608A56-F6E5-C1C8-5A48-DB4CCECAA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466"/>
              <a:ext cx="33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90128" name="Text Box 40">
              <a:extLst>
                <a:ext uri="{FF2B5EF4-FFF2-40B4-BE49-F238E27FC236}">
                  <a16:creationId xmlns:a16="http://schemas.microsoft.com/office/drawing/2014/main" id="{D66092E3-84BC-7945-213C-C93392F62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1" y="2174"/>
              <a:ext cx="35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90129" name="Text Box 41">
              <a:extLst>
                <a:ext uri="{FF2B5EF4-FFF2-40B4-BE49-F238E27FC236}">
                  <a16:creationId xmlns:a16="http://schemas.microsoft.com/office/drawing/2014/main" id="{CA3414EF-1502-EAED-C3A4-82F279ACE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" y="2192"/>
              <a:ext cx="35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solidFill>
                    <a:schemeClr val="bg2"/>
                  </a:solidFill>
                </a:rPr>
                <a:t>D</a:t>
              </a:r>
            </a:p>
          </p:txBody>
        </p:sp>
      </p:grpSp>
      <p:sp>
        <p:nvSpPr>
          <p:cNvPr id="35883" name="Text Box 43">
            <a:extLst>
              <a:ext uri="{FF2B5EF4-FFF2-40B4-BE49-F238E27FC236}">
                <a16:creationId xmlns:a16="http://schemas.microsoft.com/office/drawing/2014/main" id="{2D779CB5-5E11-4D51-9F22-A27CCB13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5873750"/>
            <a:ext cx="40179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ts val="1800"/>
              </a:spcBef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A·D</a:t>
            </a:r>
          </a:p>
          <a:p>
            <a:pPr algn="ctr">
              <a:lnSpc>
                <a:spcPct val="45000"/>
              </a:lnSpc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B·C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58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04B8214-CAD6-4362-A991-B60185AF43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5113" y="274638"/>
            <a:ext cx="8694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The Odds Ratio (OR)</a:t>
            </a:r>
            <a:endParaRPr lang="en-US" sz="4800" b="0" dirty="0"/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CD17F899-75E6-4F86-941C-91BFCA63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1651000"/>
            <a:ext cx="15509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Exp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D9E0C5D3-6727-4E10-A4D5-3A4356D6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402138"/>
            <a:ext cx="477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odds a case is exposed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92165" name="Group 42">
            <a:extLst>
              <a:ext uri="{FF2B5EF4-FFF2-40B4-BE49-F238E27FC236}">
                <a16:creationId xmlns:a16="http://schemas.microsoft.com/office/drawing/2014/main" id="{5E7BF391-6A78-E40E-C903-5ACDBA396261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1649413"/>
            <a:ext cx="5573712" cy="3740150"/>
            <a:chOff x="1676" y="994"/>
            <a:chExt cx="3511" cy="2356"/>
          </a:xfrm>
        </p:grpSpPr>
        <p:grpSp>
          <p:nvGrpSpPr>
            <p:cNvPr id="92167" name="Group 9">
              <a:extLst>
                <a:ext uri="{FF2B5EF4-FFF2-40B4-BE49-F238E27FC236}">
                  <a16:creationId xmlns:a16="http://schemas.microsoft.com/office/drawing/2014/main" id="{287B04B5-1A10-15FB-16D7-C01B39096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" y="1351"/>
              <a:ext cx="1893" cy="1393"/>
              <a:chOff x="2254" y="1325"/>
              <a:chExt cx="1893" cy="1393"/>
            </a:xfrm>
          </p:grpSpPr>
          <p:sp>
            <p:nvSpPr>
              <p:cNvPr id="35844" name="Rectangle 4">
                <a:extLst>
                  <a:ext uri="{FF2B5EF4-FFF2-40B4-BE49-F238E27FC236}">
                    <a16:creationId xmlns:a16="http://schemas.microsoft.com/office/drawing/2014/main" id="{C52E5F4F-1530-4091-BE49-534568C02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2028"/>
                <a:ext cx="1877" cy="6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3" name="Rectangle 3">
                <a:extLst>
                  <a:ext uri="{FF2B5EF4-FFF2-40B4-BE49-F238E27FC236}">
                    <a16:creationId xmlns:a16="http://schemas.microsoft.com/office/drawing/2014/main" id="{B18ADC71-1213-40CE-B921-EC4EA7B1F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1325"/>
                <a:ext cx="1892" cy="139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5" name="Line 5">
                <a:extLst>
                  <a:ext uri="{FF2B5EF4-FFF2-40B4-BE49-F238E27FC236}">
                    <a16:creationId xmlns:a16="http://schemas.microsoft.com/office/drawing/2014/main" id="{FBECB1ED-779C-4981-803D-02745B28B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1333"/>
                <a:ext cx="0" cy="13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6" name="Rectangle 6">
                <a:extLst>
                  <a:ext uri="{FF2B5EF4-FFF2-40B4-BE49-F238E27FC236}">
                    <a16:creationId xmlns:a16="http://schemas.microsoft.com/office/drawing/2014/main" id="{FA9DB268-71C8-4406-BAF8-3A36F0B4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2028"/>
                <a:ext cx="937" cy="6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7" name="Line 7">
                <a:extLst>
                  <a:ext uri="{FF2B5EF4-FFF2-40B4-BE49-F238E27FC236}">
                    <a16:creationId xmlns:a16="http://schemas.microsoft.com/office/drawing/2014/main" id="{A106B5E1-FF3C-428C-A49E-970864B2F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18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8" name="Rectangle 8">
                <a:extLst>
                  <a:ext uri="{FF2B5EF4-FFF2-40B4-BE49-F238E27FC236}">
                    <a16:creationId xmlns:a16="http://schemas.microsoft.com/office/drawing/2014/main" id="{30C95E88-9127-4ADC-ACA1-A96A6A74A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2031"/>
                <a:ext cx="928" cy="6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850" name="Text Box 10">
              <a:extLst>
                <a:ext uri="{FF2B5EF4-FFF2-40B4-BE49-F238E27FC236}">
                  <a16:creationId xmlns:a16="http://schemas.microsoft.com/office/drawing/2014/main" id="{E4AE9C85-AF47-4C25-B0BF-3367927A7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5" y="994"/>
              <a:ext cx="53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Exp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3" name="Text Box 13">
              <a:extLst>
                <a:ext uri="{FF2B5EF4-FFF2-40B4-BE49-F238E27FC236}">
                  <a16:creationId xmlns:a16="http://schemas.microsoft.com/office/drawing/2014/main" id="{E8F3A6D9-060C-4B45-9EF2-A0274F88B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512"/>
              <a:ext cx="68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Case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4" name="Text Box 14">
              <a:extLst>
                <a:ext uri="{FF2B5EF4-FFF2-40B4-BE49-F238E27FC236}">
                  <a16:creationId xmlns:a16="http://schemas.microsoft.com/office/drawing/2014/main" id="{FBCC160D-D43F-4B46-A3C7-E27B52E27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" y="2184"/>
              <a:ext cx="10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Control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8" name="Line 18">
              <a:extLst>
                <a:ext uri="{FF2B5EF4-FFF2-40B4-BE49-F238E27FC236}">
                  <a16:creationId xmlns:a16="http://schemas.microsoft.com/office/drawing/2014/main" id="{1AB37825-F7FB-4B02-817A-834C578B5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3048"/>
              <a:ext cx="23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35859" name="Text Box 19">
              <a:extLst>
                <a:ext uri="{FF2B5EF4-FFF2-40B4-BE49-F238E27FC236}">
                  <a16:creationId xmlns:a16="http://schemas.microsoft.com/office/drawing/2014/main" id="{59494674-AD6C-468B-8E97-0537AA403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3062"/>
              <a:ext cx="28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odds a control is exposed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60" name="Rectangle 20">
              <a:extLst>
                <a:ext uri="{FF2B5EF4-FFF2-40B4-BE49-F238E27FC236}">
                  <a16:creationId xmlns:a16="http://schemas.microsoft.com/office/drawing/2014/main" id="{34B962B1-F6F7-47BB-A997-285FDDEF8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922"/>
              <a:ext cx="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O.R. =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2174" name="Text Box 38">
              <a:extLst>
                <a:ext uri="{FF2B5EF4-FFF2-40B4-BE49-F238E27FC236}">
                  <a16:creationId xmlns:a16="http://schemas.microsoft.com/office/drawing/2014/main" id="{177441B5-8304-C973-320E-D0611FE90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1466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92175" name="Text Box 39">
              <a:extLst>
                <a:ext uri="{FF2B5EF4-FFF2-40B4-BE49-F238E27FC236}">
                  <a16:creationId xmlns:a16="http://schemas.microsoft.com/office/drawing/2014/main" id="{D7A13763-1E2F-D028-0F7B-2D9BD2CB6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466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64</a:t>
              </a:r>
            </a:p>
          </p:txBody>
        </p:sp>
        <p:sp>
          <p:nvSpPr>
            <p:cNvPr id="92176" name="Text Box 40">
              <a:extLst>
                <a:ext uri="{FF2B5EF4-FFF2-40B4-BE49-F238E27FC236}">
                  <a16:creationId xmlns:a16="http://schemas.microsoft.com/office/drawing/2014/main" id="{76D2F7D7-C64F-16DA-6498-4D844BCAB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8" y="2158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92177" name="Text Box 41">
              <a:extLst>
                <a:ext uri="{FF2B5EF4-FFF2-40B4-BE49-F238E27FC236}">
                  <a16:creationId xmlns:a16="http://schemas.microsoft.com/office/drawing/2014/main" id="{38409B59-ACAE-7403-7359-543753B6D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" y="2166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88</a:t>
              </a:r>
            </a:p>
          </p:txBody>
        </p:sp>
      </p:grpSp>
      <p:sp>
        <p:nvSpPr>
          <p:cNvPr id="35883" name="Text Box 43">
            <a:extLst>
              <a:ext uri="{FF2B5EF4-FFF2-40B4-BE49-F238E27FC236}">
                <a16:creationId xmlns:a16="http://schemas.microsoft.com/office/drawing/2014/main" id="{2D779CB5-5E11-4D51-9F22-A27CCB13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5937250"/>
            <a:ext cx="40179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ts val="1800"/>
              </a:spcBef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A·D</a:t>
            </a:r>
          </a:p>
          <a:p>
            <a:pPr algn="ctr">
              <a:lnSpc>
                <a:spcPct val="45000"/>
              </a:lnSpc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B·C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58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AB594CC-88D2-4E38-916D-4AFF0B5609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Advantages of Case-Control Studies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C83D0AF-F190-4BB5-9289-F32B88EDEF6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-449524" y="2359025"/>
            <a:ext cx="8842375" cy="4498975"/>
          </a:xfrm>
        </p:spPr>
        <p:txBody>
          <a:bodyPr/>
          <a:lstStyle/>
          <a:p>
            <a:pPr lvl="4" eaLnBrk="1" hangingPunct="1">
              <a:defRPr/>
            </a:pPr>
            <a:r>
              <a:rPr lang="en-US" sz="3400" b="1" dirty="0"/>
              <a:t> </a:t>
            </a:r>
            <a:r>
              <a:rPr lang="en-US" sz="3200" dirty="0"/>
              <a:t>Good for rare outcomes</a:t>
            </a:r>
          </a:p>
          <a:p>
            <a:pPr lvl="4" eaLnBrk="1" hangingPunct="1">
              <a:defRPr/>
            </a:pPr>
            <a:r>
              <a:rPr lang="en-US" sz="3200" dirty="0"/>
              <a:t> Best with diseases with long latency</a:t>
            </a:r>
          </a:p>
          <a:p>
            <a:pPr lvl="4" eaLnBrk="1" hangingPunct="1">
              <a:defRPr/>
            </a:pPr>
            <a:r>
              <a:rPr lang="en-US" sz="3200" dirty="0"/>
              <a:t> Fewer subjects</a:t>
            </a:r>
          </a:p>
          <a:p>
            <a:pPr lvl="4" eaLnBrk="1" hangingPunct="1">
              <a:defRPr/>
            </a:pPr>
            <a:r>
              <a:rPr lang="en-US" sz="3200" dirty="0"/>
              <a:t> Less expensive</a:t>
            </a:r>
          </a:p>
          <a:p>
            <a:pPr lvl="4" eaLnBrk="1" hangingPunct="1">
              <a:defRPr/>
            </a:pPr>
            <a:r>
              <a:rPr lang="en-US" sz="3200" dirty="0"/>
              <a:t> Quicker to complete</a:t>
            </a:r>
          </a:p>
          <a:p>
            <a:pPr lvl="4" eaLnBrk="1" hangingPunct="1">
              <a:defRPr/>
            </a:pPr>
            <a:r>
              <a:rPr lang="en-US" sz="3200" dirty="0"/>
              <a:t> Evaluate multiple exposures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BA6B76A-B8EB-4B96-B59B-C63BC97FC7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/>
              <a:t>Epidemiology</a:t>
            </a:r>
            <a:endParaRPr lang="en-US" sz="4800" b="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5A6E28F-FACB-4F0E-BF8D-A64D3DB166F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98700"/>
            <a:ext cx="8362950" cy="2901950"/>
          </a:xfrm>
        </p:spPr>
        <p:txBody>
          <a:bodyPr/>
          <a:lstStyle/>
          <a:p>
            <a:pPr marL="457200" lvl="1" indent="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200" dirty="0"/>
          </a:p>
          <a:p>
            <a:pPr marL="731520" eaLnBrk="1" hangingPunct="1">
              <a:lnSpc>
                <a:spcPct val="70000"/>
              </a:lnSpc>
              <a:spcBef>
                <a:spcPts val="800"/>
              </a:spcBef>
              <a:defRPr/>
            </a:pPr>
            <a:r>
              <a:rPr lang="en-US" sz="2800" dirty="0"/>
              <a:t>The basic science of clinical practice</a:t>
            </a:r>
          </a:p>
          <a:p>
            <a:pPr marL="731520"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sz="2800" dirty="0"/>
              <a:t>The key to the new paradigm of evidence-based medicine</a:t>
            </a:r>
          </a:p>
          <a:p>
            <a:pPr marL="731520" eaLnBrk="1" hangingPunct="1">
              <a:spcBef>
                <a:spcPts val="800"/>
              </a:spcBef>
              <a:defRPr/>
            </a:pPr>
            <a:r>
              <a:rPr lang="en-US" sz="2800" dirty="0"/>
              <a:t>An intuitive, logical way of approaching patients and their problems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59C1F6D4-7D71-488C-AD9B-05AE3DF4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15088"/>
            <a:ext cx="8839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JAMA 1992;268:2420-4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2EC4346-9287-4C32-96C8-D938318498F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Disadvantages of Case-Control Studies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D2BCF15-CA10-4A18-8C72-73AA4384E36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11350"/>
            <a:ext cx="88392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Selection of an appropriate control group is difficult   </a:t>
            </a:r>
            <a:r>
              <a:rPr lang="en-US" sz="2800" dirty="0">
                <a:solidFill>
                  <a:srgbClr val="99CCFF"/>
                </a:solidFill>
              </a:rPr>
              <a:t>(Selection bias)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Retrospective collection of data from records or questionnaires   </a:t>
            </a:r>
            <a:r>
              <a:rPr lang="en-US" sz="2800" dirty="0">
                <a:solidFill>
                  <a:srgbClr val="99CCFF"/>
                </a:solidFill>
              </a:rPr>
              <a:t>(Recall bias)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rgbClr val="99CCFF"/>
                </a:solidFill>
              </a:rPr>
              <a:t>Ascertainment bias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Incidence cannot be determined</a:t>
            </a:r>
            <a:endParaRPr lang="en-US" sz="2800" dirty="0">
              <a:solidFill>
                <a:srgbClr val="99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Cannot observe temporality of association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Less intuitive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04B8214-CAD6-4362-A991-B60185AF43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5113" y="274638"/>
            <a:ext cx="8694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The Odds Ratio (OR)</a:t>
            </a:r>
            <a:br>
              <a:rPr lang="en-US" b="0" dirty="0"/>
            </a:br>
            <a:r>
              <a:rPr lang="en-US" sz="2800" b="0" dirty="0"/>
              <a:t>The Power of Numbers</a:t>
            </a:r>
            <a:endParaRPr lang="en-US" sz="4800" b="0" dirty="0"/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CD17F899-75E6-4F86-941C-91BFCA63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1651000"/>
            <a:ext cx="15509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Exp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D9E0C5D3-6727-4E10-A4D5-3A4356D6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402138"/>
            <a:ext cx="477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odds a case is exposed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100357" name="Group 42">
            <a:extLst>
              <a:ext uri="{FF2B5EF4-FFF2-40B4-BE49-F238E27FC236}">
                <a16:creationId xmlns:a16="http://schemas.microsoft.com/office/drawing/2014/main" id="{E3E2DCD4-DF9E-7EB3-E36A-528C5C84A53C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1649413"/>
            <a:ext cx="5573712" cy="3740150"/>
            <a:chOff x="1676" y="994"/>
            <a:chExt cx="3511" cy="2356"/>
          </a:xfrm>
        </p:grpSpPr>
        <p:grpSp>
          <p:nvGrpSpPr>
            <p:cNvPr id="100359" name="Group 9">
              <a:extLst>
                <a:ext uri="{FF2B5EF4-FFF2-40B4-BE49-F238E27FC236}">
                  <a16:creationId xmlns:a16="http://schemas.microsoft.com/office/drawing/2014/main" id="{E126AB50-E847-1CF4-FBA1-72AD59CE3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" y="1351"/>
              <a:ext cx="1893" cy="1393"/>
              <a:chOff x="2254" y="1325"/>
              <a:chExt cx="1893" cy="1393"/>
            </a:xfrm>
          </p:grpSpPr>
          <p:sp>
            <p:nvSpPr>
              <p:cNvPr id="35844" name="Rectangle 4">
                <a:extLst>
                  <a:ext uri="{FF2B5EF4-FFF2-40B4-BE49-F238E27FC236}">
                    <a16:creationId xmlns:a16="http://schemas.microsoft.com/office/drawing/2014/main" id="{C52E5F4F-1530-4091-BE49-534568C02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2028"/>
                <a:ext cx="1877" cy="6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3" name="Rectangle 3">
                <a:extLst>
                  <a:ext uri="{FF2B5EF4-FFF2-40B4-BE49-F238E27FC236}">
                    <a16:creationId xmlns:a16="http://schemas.microsoft.com/office/drawing/2014/main" id="{B18ADC71-1213-40CE-B921-EC4EA7B1F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" y="1325"/>
                <a:ext cx="1892" cy="139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5" name="Line 5">
                <a:extLst>
                  <a:ext uri="{FF2B5EF4-FFF2-40B4-BE49-F238E27FC236}">
                    <a16:creationId xmlns:a16="http://schemas.microsoft.com/office/drawing/2014/main" id="{FBECB1ED-779C-4981-803D-02745B28B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1333"/>
                <a:ext cx="0" cy="13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6" name="Rectangle 6">
                <a:extLst>
                  <a:ext uri="{FF2B5EF4-FFF2-40B4-BE49-F238E27FC236}">
                    <a16:creationId xmlns:a16="http://schemas.microsoft.com/office/drawing/2014/main" id="{FA9DB268-71C8-4406-BAF8-3A36F0B4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2028"/>
                <a:ext cx="937" cy="6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7" name="Line 7">
                <a:extLst>
                  <a:ext uri="{FF2B5EF4-FFF2-40B4-BE49-F238E27FC236}">
                    <a16:creationId xmlns:a16="http://schemas.microsoft.com/office/drawing/2014/main" id="{A106B5E1-FF3C-428C-A49E-970864B2F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18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848" name="Rectangle 8">
                <a:extLst>
                  <a:ext uri="{FF2B5EF4-FFF2-40B4-BE49-F238E27FC236}">
                    <a16:creationId xmlns:a16="http://schemas.microsoft.com/office/drawing/2014/main" id="{30C95E88-9127-4ADC-ACA1-A96A6A74A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2031"/>
                <a:ext cx="928" cy="6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850" name="Text Box 10">
              <a:extLst>
                <a:ext uri="{FF2B5EF4-FFF2-40B4-BE49-F238E27FC236}">
                  <a16:creationId xmlns:a16="http://schemas.microsoft.com/office/drawing/2014/main" id="{E4AE9C85-AF47-4C25-B0BF-3367927A7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5" y="994"/>
              <a:ext cx="53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Exp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3" name="Text Box 13">
              <a:extLst>
                <a:ext uri="{FF2B5EF4-FFF2-40B4-BE49-F238E27FC236}">
                  <a16:creationId xmlns:a16="http://schemas.microsoft.com/office/drawing/2014/main" id="{E8F3A6D9-060C-4B45-9EF2-A0274F88B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512"/>
              <a:ext cx="68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Case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4" name="Text Box 14">
              <a:extLst>
                <a:ext uri="{FF2B5EF4-FFF2-40B4-BE49-F238E27FC236}">
                  <a16:creationId xmlns:a16="http://schemas.microsoft.com/office/drawing/2014/main" id="{FBCC160D-D43F-4B46-A3C7-E27B52E27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" y="2184"/>
              <a:ext cx="10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Control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58" name="Line 18">
              <a:extLst>
                <a:ext uri="{FF2B5EF4-FFF2-40B4-BE49-F238E27FC236}">
                  <a16:creationId xmlns:a16="http://schemas.microsoft.com/office/drawing/2014/main" id="{1AB37825-F7FB-4B02-817A-834C578B5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3048"/>
              <a:ext cx="23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35859" name="Text Box 19">
              <a:extLst>
                <a:ext uri="{FF2B5EF4-FFF2-40B4-BE49-F238E27FC236}">
                  <a16:creationId xmlns:a16="http://schemas.microsoft.com/office/drawing/2014/main" id="{59494674-AD6C-468B-8E97-0537AA403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3062"/>
              <a:ext cx="28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odds a control is exposed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5860" name="Rectangle 20">
              <a:extLst>
                <a:ext uri="{FF2B5EF4-FFF2-40B4-BE49-F238E27FC236}">
                  <a16:creationId xmlns:a16="http://schemas.microsoft.com/office/drawing/2014/main" id="{34B962B1-F6F7-47BB-A997-285FDDEF8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922"/>
              <a:ext cx="6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O.R. =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0366" name="Text Box 38">
              <a:extLst>
                <a:ext uri="{FF2B5EF4-FFF2-40B4-BE49-F238E27FC236}">
                  <a16:creationId xmlns:a16="http://schemas.microsoft.com/office/drawing/2014/main" id="{919A184A-7B78-995F-7AFA-EE7F78FF4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1514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1800</a:t>
              </a:r>
            </a:p>
          </p:txBody>
        </p:sp>
        <p:sp>
          <p:nvSpPr>
            <p:cNvPr id="100367" name="Text Box 39">
              <a:extLst>
                <a:ext uri="{FF2B5EF4-FFF2-40B4-BE49-F238E27FC236}">
                  <a16:creationId xmlns:a16="http://schemas.microsoft.com/office/drawing/2014/main" id="{5D641104-1C6D-5B32-FA6A-F86E33B4D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501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6400</a:t>
              </a:r>
            </a:p>
          </p:txBody>
        </p:sp>
        <p:sp>
          <p:nvSpPr>
            <p:cNvPr id="100368" name="Text Box 40">
              <a:extLst>
                <a:ext uri="{FF2B5EF4-FFF2-40B4-BE49-F238E27FC236}">
                  <a16:creationId xmlns:a16="http://schemas.microsoft.com/office/drawing/2014/main" id="{3BCA2BA4-733D-F7B5-E26A-789F7958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2205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2000</a:t>
              </a:r>
            </a:p>
          </p:txBody>
        </p:sp>
        <p:sp>
          <p:nvSpPr>
            <p:cNvPr id="100369" name="Text Box 41">
              <a:extLst>
                <a:ext uri="{FF2B5EF4-FFF2-40B4-BE49-F238E27FC236}">
                  <a16:creationId xmlns:a16="http://schemas.microsoft.com/office/drawing/2014/main" id="{3E363B3C-D98F-3F40-7A5E-0E5774C7D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" y="2220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8800</a:t>
              </a:r>
            </a:p>
          </p:txBody>
        </p:sp>
      </p:grpSp>
      <p:sp>
        <p:nvSpPr>
          <p:cNvPr id="35883" name="Text Box 43">
            <a:extLst>
              <a:ext uri="{FF2B5EF4-FFF2-40B4-BE49-F238E27FC236}">
                <a16:creationId xmlns:a16="http://schemas.microsoft.com/office/drawing/2014/main" id="{2D779CB5-5E11-4D51-9F22-A27CCB13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5937250"/>
            <a:ext cx="40179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ts val="1800"/>
              </a:spcBef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A·D</a:t>
            </a:r>
          </a:p>
          <a:p>
            <a:pPr algn="ctr">
              <a:lnSpc>
                <a:spcPct val="45000"/>
              </a:lnSpc>
              <a:spcBef>
                <a:spcPts val="18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B·C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358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CE04-6513-477C-9F7A-1E5A6021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/>
              <a:t>Larger Samples Bring Greater Precision</a:t>
            </a:r>
          </a:p>
        </p:txBody>
      </p:sp>
      <p:grpSp>
        <p:nvGrpSpPr>
          <p:cNvPr id="104451" name="Group 42">
            <a:extLst>
              <a:ext uri="{FF2B5EF4-FFF2-40B4-BE49-F238E27FC236}">
                <a16:creationId xmlns:a16="http://schemas.microsoft.com/office/drawing/2014/main" id="{281353EF-68DF-42B1-7C42-796602335D7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82750"/>
            <a:ext cx="3894138" cy="3106738"/>
            <a:chOff x="1676" y="994"/>
            <a:chExt cx="2966" cy="2264"/>
          </a:xfrm>
        </p:grpSpPr>
        <p:grpSp>
          <p:nvGrpSpPr>
            <p:cNvPr id="104471" name="Group 9">
              <a:extLst>
                <a:ext uri="{FF2B5EF4-FFF2-40B4-BE49-F238E27FC236}">
                  <a16:creationId xmlns:a16="http://schemas.microsoft.com/office/drawing/2014/main" id="{9BEAA9B3-3060-9167-E7D5-148B99CC8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7" y="1359"/>
              <a:ext cx="1903" cy="1394"/>
              <a:chOff x="2244" y="1333"/>
              <a:chExt cx="1903" cy="1394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95C70D-B7F6-45F8-9D7A-9D000163F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2028"/>
                <a:ext cx="1879" cy="6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8B84314B-C2D5-42FD-A801-123A98251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4" y="1337"/>
                <a:ext cx="1892" cy="1389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id="{6A930AA1-F9D7-422C-8056-2F2BB7B10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1336"/>
                <a:ext cx="0" cy="13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4A7869C7-0085-43E1-84AF-20101F871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" y="2028"/>
                <a:ext cx="937" cy="68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Line 7">
                <a:extLst>
                  <a:ext uri="{FF2B5EF4-FFF2-40B4-BE49-F238E27FC236}">
                    <a16:creationId xmlns:a16="http://schemas.microsoft.com/office/drawing/2014/main" id="{2F021CAE-4BB2-4F93-AD55-9861BEA9C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188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A0A85627-6769-4FFE-B5D3-5B0EAC15D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" y="2031"/>
                <a:ext cx="927" cy="6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0C1DF5AD-3971-4136-A2D7-B61098CE0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5" y="994"/>
              <a:ext cx="1767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Exp       No Exp</a:t>
              </a:r>
              <a:endPara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9A78D06A-2811-476C-B862-45AB1D5BB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512"/>
              <a:ext cx="68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Case</a:t>
              </a:r>
              <a:endPara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6D1CB2CB-5A81-42C5-9DE5-CAA0FA56B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" y="2184"/>
              <a:ext cx="10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Control</a:t>
              </a:r>
              <a:endPara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F23AF9C1-EB45-4AAE-940E-F02512EC6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923"/>
              <a:ext cx="14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4476" name="Text Box 38">
              <a:extLst>
                <a:ext uri="{FF2B5EF4-FFF2-40B4-BE49-F238E27FC236}">
                  <a16:creationId xmlns:a16="http://schemas.microsoft.com/office/drawing/2014/main" id="{F2757F95-E255-1E63-996D-269E54832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1466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104477" name="Text Box 39">
              <a:extLst>
                <a:ext uri="{FF2B5EF4-FFF2-40B4-BE49-F238E27FC236}">
                  <a16:creationId xmlns:a16="http://schemas.microsoft.com/office/drawing/2014/main" id="{9CAFF4E0-DED3-B5A1-3C66-D233FB862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466"/>
              <a:ext cx="575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64</a:t>
              </a:r>
            </a:p>
          </p:txBody>
        </p:sp>
        <p:sp>
          <p:nvSpPr>
            <p:cNvPr id="104478" name="Text Box 40">
              <a:extLst>
                <a:ext uri="{FF2B5EF4-FFF2-40B4-BE49-F238E27FC236}">
                  <a16:creationId xmlns:a16="http://schemas.microsoft.com/office/drawing/2014/main" id="{67BE3442-D3B3-5A0C-0456-E3E6E5AA0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158"/>
              <a:ext cx="575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104479" name="Text Box 41">
              <a:extLst>
                <a:ext uri="{FF2B5EF4-FFF2-40B4-BE49-F238E27FC236}">
                  <a16:creationId xmlns:a16="http://schemas.microsoft.com/office/drawing/2014/main" id="{DEFE154B-ED4B-12D4-BFB6-BDADE24EB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" y="2166"/>
              <a:ext cx="4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chemeClr val="bg2"/>
                  </a:solidFill>
                </a:rPr>
                <a:t>88</a:t>
              </a:r>
            </a:p>
          </p:txBody>
        </p:sp>
      </p:grpSp>
      <p:grpSp>
        <p:nvGrpSpPr>
          <p:cNvPr id="104452" name="Group 42">
            <a:extLst>
              <a:ext uri="{FF2B5EF4-FFF2-40B4-BE49-F238E27FC236}">
                <a16:creationId xmlns:a16="http://schemas.microsoft.com/office/drawing/2014/main" id="{3528FD7E-79AF-DB53-807B-C3FC87AC06FB}"/>
              </a:ext>
            </a:extLst>
          </p:cNvPr>
          <p:cNvGrpSpPr>
            <a:grpSpLocks/>
          </p:cNvGrpSpPr>
          <p:nvPr/>
        </p:nvGrpSpPr>
        <p:grpSpPr bwMode="auto">
          <a:xfrm>
            <a:off x="-65088" y="3824288"/>
            <a:ext cx="5573713" cy="3740150"/>
            <a:chOff x="1676" y="994"/>
            <a:chExt cx="3511" cy="2356"/>
          </a:xfrm>
        </p:grpSpPr>
        <p:grpSp>
          <p:nvGrpSpPr>
            <p:cNvPr id="104455" name="Group 9">
              <a:extLst>
                <a:ext uri="{FF2B5EF4-FFF2-40B4-BE49-F238E27FC236}">
                  <a16:creationId xmlns:a16="http://schemas.microsoft.com/office/drawing/2014/main" id="{0BE34406-B412-5F9F-0E31-0B1DE3017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" y="1344"/>
              <a:ext cx="1892" cy="1400"/>
              <a:chOff x="2270" y="1318"/>
              <a:chExt cx="1892" cy="1400"/>
            </a:xfrm>
          </p:grpSpPr>
          <p:sp>
            <p:nvSpPr>
              <p:cNvPr id="34" name="Rectangle 4">
                <a:extLst>
                  <a:ext uri="{FF2B5EF4-FFF2-40B4-BE49-F238E27FC236}">
                    <a16:creationId xmlns:a16="http://schemas.microsoft.com/office/drawing/2014/main" id="{12448D4C-A0E9-4B9B-B5FF-FC34CD78C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2028"/>
                <a:ext cx="1877" cy="6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Rectangle 3">
                <a:extLst>
                  <a:ext uri="{FF2B5EF4-FFF2-40B4-BE49-F238E27FC236}">
                    <a16:creationId xmlns:a16="http://schemas.microsoft.com/office/drawing/2014/main" id="{145B70E2-85A7-4AA7-9F6A-DD62A4AA9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1318"/>
                <a:ext cx="1892" cy="1393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:a16="http://schemas.microsoft.com/office/drawing/2014/main" id="{0E5F8CA8-3564-4EC1-B543-3E79721CC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1" y="1333"/>
                <a:ext cx="0" cy="13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7" name="Rectangle 6">
                <a:extLst>
                  <a:ext uri="{FF2B5EF4-FFF2-40B4-BE49-F238E27FC236}">
                    <a16:creationId xmlns:a16="http://schemas.microsoft.com/office/drawing/2014/main" id="{DB222018-7FA4-4C11-B781-8E4B9CF4E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2028"/>
                <a:ext cx="937" cy="6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Line 7">
                <a:extLst>
                  <a:ext uri="{FF2B5EF4-FFF2-40B4-BE49-F238E27FC236}">
                    <a16:creationId xmlns:a16="http://schemas.microsoft.com/office/drawing/2014/main" id="{4E325219-C098-4407-B7F1-C5227B3B2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2" y="2016"/>
                <a:ext cx="1857" cy="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  <p:sp>
            <p:nvSpPr>
              <p:cNvPr id="39" name="Rectangle 8">
                <a:extLst>
                  <a:ext uri="{FF2B5EF4-FFF2-40B4-BE49-F238E27FC236}">
                    <a16:creationId xmlns:a16="http://schemas.microsoft.com/office/drawing/2014/main" id="{220F8320-B869-49CC-8689-7F30CB380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026"/>
                <a:ext cx="928" cy="6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64B61A4B-1971-46DE-AA94-35A30CC4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5" y="994"/>
              <a:ext cx="11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6C828B4A-AA08-43E4-8A28-99C7D6B60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1512"/>
              <a:ext cx="7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Case</a:t>
              </a:r>
              <a:endPara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952282CA-2436-4AE6-8D4D-00A103841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6" y="2184"/>
              <a:ext cx="10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   Control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227CDCB4-3087-4C16-AD0C-3749944A5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3062"/>
              <a:ext cx="28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E0E81CEC-AFF5-4ADF-83F6-3BCF1826C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92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4461" name="Text Box 38">
              <a:extLst>
                <a:ext uri="{FF2B5EF4-FFF2-40B4-BE49-F238E27FC236}">
                  <a16:creationId xmlns:a16="http://schemas.microsoft.com/office/drawing/2014/main" id="{1C98A723-6753-D9EB-038A-EDB5BBA72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1514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1800</a:t>
              </a:r>
            </a:p>
          </p:txBody>
        </p:sp>
        <p:sp>
          <p:nvSpPr>
            <p:cNvPr id="104462" name="Text Box 39">
              <a:extLst>
                <a:ext uri="{FF2B5EF4-FFF2-40B4-BE49-F238E27FC236}">
                  <a16:creationId xmlns:a16="http://schemas.microsoft.com/office/drawing/2014/main" id="{81AFC8C5-ACA2-0D79-1CB7-7EC567A5B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501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6400</a:t>
              </a:r>
            </a:p>
          </p:txBody>
        </p:sp>
        <p:sp>
          <p:nvSpPr>
            <p:cNvPr id="104463" name="Text Box 40">
              <a:extLst>
                <a:ext uri="{FF2B5EF4-FFF2-40B4-BE49-F238E27FC236}">
                  <a16:creationId xmlns:a16="http://schemas.microsoft.com/office/drawing/2014/main" id="{451AEE28-A9B9-9635-5330-3EEE3E09A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" y="2206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2000</a:t>
              </a:r>
            </a:p>
          </p:txBody>
        </p:sp>
        <p:sp>
          <p:nvSpPr>
            <p:cNvPr id="104464" name="Text Box 41">
              <a:extLst>
                <a:ext uri="{FF2B5EF4-FFF2-40B4-BE49-F238E27FC236}">
                  <a16:creationId xmlns:a16="http://schemas.microsoft.com/office/drawing/2014/main" id="{10E6B44B-4902-E188-9C9A-EE41A89F7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" y="2220"/>
              <a:ext cx="69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chemeClr val="bg2"/>
                  </a:solidFill>
                </a:rPr>
                <a:t>8800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1BA31CD-863C-4747-9CBC-7361C1B1D284}"/>
              </a:ext>
            </a:extLst>
          </p:cNvPr>
          <p:cNvSpPr/>
          <p:nvPr/>
        </p:nvSpPr>
        <p:spPr>
          <a:xfrm>
            <a:off x="4721225" y="2500313"/>
            <a:ext cx="4164013" cy="1252537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/>
          <a:p>
            <a:pPr marL="682625" indent="-682625" algn="ctr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algn="ctr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Odds Ratio 1.23 </a:t>
            </a:r>
          </a:p>
          <a:p>
            <a:pPr marL="682625" indent="-682625" algn="ctr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82625" indent="-682625" algn="ctr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(95% CI 0.60-2.53, p = 0.56)</a:t>
            </a:r>
          </a:p>
          <a:p>
            <a:pPr marL="682625" indent="-682625" algn="ctr" eaLnBrk="1" hangingPunct="1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A24BA3-DDA4-456D-91EC-4A26CEBD52F5}"/>
              </a:ext>
            </a:extLst>
          </p:cNvPr>
          <p:cNvSpPr/>
          <p:nvPr/>
        </p:nvSpPr>
        <p:spPr>
          <a:xfrm>
            <a:off x="4875213" y="4789488"/>
            <a:ext cx="3856037" cy="138430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Odds Ratio 1.23 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(95% CI 1.15-1.33, p &lt; 0.0001)</a:t>
            </a:r>
          </a:p>
          <a:p>
            <a:pPr algn="ctr">
              <a:defRPr/>
            </a:pPr>
            <a:endParaRPr 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80F4-6667-B8BD-85B1-087C775D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80988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Zones of Potential Bias in Case-Control Study</a:t>
            </a:r>
          </a:p>
        </p:txBody>
      </p:sp>
      <p:pic>
        <p:nvPicPr>
          <p:cNvPr id="105475" name="Picture 2">
            <a:extLst>
              <a:ext uri="{FF2B5EF4-FFF2-40B4-BE49-F238E27FC236}">
                <a16:creationId xmlns:a16="http://schemas.microsoft.com/office/drawing/2014/main" id="{C9A1C074-16A6-4F5E-5405-B9B3B751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319713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3">
            <a:extLst>
              <a:ext uri="{FF2B5EF4-FFF2-40B4-BE49-F238E27FC236}">
                <a16:creationId xmlns:a16="http://schemas.microsoft.com/office/drawing/2014/main" id="{C359F299-F114-2D31-6815-A069C731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39603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1pPr>
            <a:lvl2pPr marL="742950" indent="-28575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2pPr>
            <a:lvl3pPr marL="1143000" indent="-22860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3pPr>
            <a:lvl4pPr marL="1600200" indent="-22860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4pPr>
            <a:lvl5pPr marL="2057400" indent="-228600"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 Narrow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</a:rPr>
              <a:t>Taubes G.  Science 1995; 269: 164-9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Grimes DA, et al.  </a:t>
            </a:r>
            <a:r>
              <a:rPr lang="en-US" altLang="en-US" sz="1200" dirty="0" err="1">
                <a:solidFill>
                  <a:schemeClr val="tx1"/>
                </a:solidFill>
              </a:rPr>
              <a:t>Obstet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Gynecol</a:t>
            </a:r>
            <a:r>
              <a:rPr lang="en-US" altLang="en-US" sz="1200" dirty="0">
                <a:solidFill>
                  <a:schemeClr val="tx1"/>
                </a:solidFill>
              </a:rPr>
              <a:t> 2012; 120(4): 920-7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>
            <a:extLst>
              <a:ext uri="{FF2B5EF4-FFF2-40B4-BE49-F238E27FC236}">
                <a16:creationId xmlns:a16="http://schemas.microsoft.com/office/drawing/2014/main" id="{016908E3-DAA5-4621-8CA2-DE0FE7A5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292350"/>
            <a:ext cx="84550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Although case-control studies are “easier to do”, they are more prone to biases, hence, careful thought and planning is critical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>
            <a:extLst>
              <a:ext uri="{FF2B5EF4-FFF2-40B4-BE49-F238E27FC236}">
                <a16:creationId xmlns:a16="http://schemas.microsoft.com/office/drawing/2014/main" id="{D8A556D3-93DD-41B6-8E9F-5F93139AF1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Experimental Design</a:t>
            </a:r>
          </a:p>
        </p:txBody>
      </p:sp>
      <p:pic>
        <p:nvPicPr>
          <p:cNvPr id="157702" name="Picture 6" descr="blind_sm">
            <a:hlinkClick r:id="rId3"/>
            <a:extLst>
              <a:ext uri="{FF2B5EF4-FFF2-40B4-BE49-F238E27FC236}">
                <a16:creationId xmlns:a16="http://schemas.microsoft.com/office/drawing/2014/main" id="{B4CE16FA-1D8C-DD41-867F-50711BFD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66938"/>
            <a:ext cx="327818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Text Box 7">
            <a:extLst>
              <a:ext uri="{FF2B5EF4-FFF2-40B4-BE49-F238E27FC236}">
                <a16:creationId xmlns:a16="http://schemas.microsoft.com/office/drawing/2014/main" id="{EBA2E1E2-1202-48B2-9AFD-C7F2CE6C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3429000"/>
            <a:ext cx="410686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Randomized Clinical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57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577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89DCC39F-D66A-419D-A7EF-A01A942E78D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2718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The Randomized Clinical Trial </a:t>
            </a:r>
            <a:br>
              <a:rPr lang="en-US" sz="4000" b="0" dirty="0"/>
            </a:br>
            <a:r>
              <a:rPr lang="en-US" sz="2400" b="0" dirty="0"/>
              <a:t>(RCT)</a:t>
            </a:r>
            <a:endParaRPr lang="en-US" b="0" dirty="0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6C2DB8E-8B0C-4AE0-9E02-44F275D71EA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92355"/>
            <a:ext cx="8229600" cy="24003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Purest scientific study, but not perfect</a:t>
            </a:r>
          </a:p>
          <a:p>
            <a:pPr eaLnBrk="1" hangingPunct="1">
              <a:defRPr/>
            </a:pPr>
            <a:r>
              <a:rPr lang="en-US" sz="2800" dirty="0"/>
              <a:t>The basis of evidence-based medicine</a:t>
            </a:r>
          </a:p>
          <a:p>
            <a:pPr eaLnBrk="1" hangingPunct="1">
              <a:defRPr/>
            </a:pPr>
            <a:r>
              <a:rPr lang="en-US" sz="2800" dirty="0"/>
              <a:t>Investigator </a:t>
            </a:r>
            <a:r>
              <a:rPr lang="en-US" sz="2800" i="1" dirty="0">
                <a:solidFill>
                  <a:srgbClr val="FFFF00"/>
                </a:solidFill>
              </a:rPr>
              <a:t>randomly</a:t>
            </a:r>
            <a:r>
              <a:rPr lang="en-US" sz="2800" dirty="0"/>
              <a:t> allocates subjects into study groups based on proposed exposure</a:t>
            </a:r>
          </a:p>
          <a:p>
            <a:pPr eaLnBrk="1" hangingPunct="1">
              <a:defRPr/>
            </a:pPr>
            <a:r>
              <a:rPr lang="en-US" sz="2800" dirty="0"/>
              <a:t>Determines whether a significant difference in outcome is produced by exposing subjects having the same health problem to 2 (or more) different treatments (exposures)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1A182E27-88A4-4628-8FF6-106DEAF527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Advantages of the RCT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AC40FB05-06D8-4E3A-96C8-4E3E1C51136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273300"/>
            <a:ext cx="8474075" cy="366315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Can discern subtle differences</a:t>
            </a:r>
          </a:p>
          <a:p>
            <a:pPr eaLnBrk="1" hangingPunct="1">
              <a:defRPr/>
            </a:pPr>
            <a:r>
              <a:rPr lang="en-US" sz="2800" dirty="0"/>
              <a:t>Statistically efficient</a:t>
            </a:r>
          </a:p>
          <a:p>
            <a:pPr eaLnBrk="1" hangingPunct="1">
              <a:defRPr/>
            </a:pPr>
            <a:r>
              <a:rPr lang="en-US" sz="2800" dirty="0"/>
              <a:t>Concurrent controls (placebo or older </a:t>
            </a:r>
            <a:r>
              <a:rPr lang="en-US" sz="2800" dirty="0" err="1"/>
              <a:t>rx</a:t>
            </a:r>
            <a:r>
              <a:rPr lang="en-US" sz="2800" dirty="0"/>
              <a:t>)</a:t>
            </a:r>
          </a:p>
          <a:p>
            <a:pPr eaLnBrk="1" hangingPunct="1">
              <a:defRPr/>
            </a:pPr>
            <a:r>
              <a:rPr lang="en-US" sz="2800" dirty="0"/>
              <a:t>Larger sample sizes controls most extraneous external biases</a:t>
            </a:r>
          </a:p>
          <a:p>
            <a:pPr lvl="1" eaLnBrk="1" hangingPunct="1">
              <a:defRPr/>
            </a:pPr>
            <a:r>
              <a:rPr lang="en-US" dirty="0"/>
              <a:t>Particularly selection bias</a:t>
            </a:r>
          </a:p>
          <a:p>
            <a:pPr eaLnBrk="1" hangingPunct="1">
              <a:defRPr/>
            </a:pPr>
            <a:r>
              <a:rPr lang="en-US" sz="2800" dirty="0"/>
              <a:t>Limits ascertainment bias</a:t>
            </a:r>
          </a:p>
          <a:p>
            <a:pPr eaLnBrk="1" hangingPunct="1">
              <a:defRPr/>
            </a:pPr>
            <a:endParaRPr lang="en-US" sz="32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A783DF7D-A076-4752-9959-B519F52B94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-260431" y="2167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Disadvantages of the RCT</a:t>
            </a:r>
            <a:endParaRPr lang="en-US" sz="4800" b="0" dirty="0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C23329E3-D550-40AF-A893-8D18C538081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0019" y="1954211"/>
            <a:ext cx="82835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Challenging to conduct</a:t>
            </a:r>
          </a:p>
          <a:p>
            <a:pPr eaLnBrk="1" hangingPunct="1">
              <a:defRPr/>
            </a:pPr>
            <a:r>
              <a:rPr lang="en-US" sz="2800" dirty="0"/>
              <a:t>Cost can be high</a:t>
            </a:r>
          </a:p>
          <a:p>
            <a:pPr eaLnBrk="1" hangingPunct="1">
              <a:defRPr/>
            </a:pPr>
            <a:r>
              <a:rPr lang="en-US" sz="2800" dirty="0"/>
              <a:t>Study (sample) population may differ from target population</a:t>
            </a:r>
          </a:p>
          <a:p>
            <a:pPr eaLnBrk="1" hangingPunct="1">
              <a:defRPr/>
            </a:pPr>
            <a:r>
              <a:rPr lang="en-US" sz="2800" dirty="0"/>
              <a:t>Not practical for rare events</a:t>
            </a:r>
          </a:p>
          <a:p>
            <a:pPr eaLnBrk="1" hangingPunct="1">
              <a:defRPr/>
            </a:pPr>
            <a:r>
              <a:rPr lang="en-US" sz="2800" dirty="0"/>
              <a:t>Double blinding may not be ethical or feasible for nonpharmacologic exposures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/>
              <a:t>Ex:  surgery</a:t>
            </a:r>
          </a:p>
          <a:p>
            <a:pPr eaLnBrk="1" hangingPunct="1">
              <a:defRPr/>
            </a:pPr>
            <a:r>
              <a:rPr lang="en-US" sz="2800" dirty="0"/>
              <a:t>Ethical issues of experimentation and randomization</a:t>
            </a:r>
          </a:p>
        </p:txBody>
      </p:sp>
      <p:pic>
        <p:nvPicPr>
          <p:cNvPr id="1028" name="Picture 4" descr="Population and Sampling – Everything Academic Online">
            <a:extLst>
              <a:ext uri="{FF2B5EF4-FFF2-40B4-BE49-F238E27FC236}">
                <a16:creationId xmlns:a16="http://schemas.microsoft.com/office/drawing/2014/main" id="{3FBE17E1-1158-0246-582E-8DCB4D7A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6" b="95668" l="2667" r="94667">
                        <a14:foregroundMark x1="2667" y1="40433" x2="2667" y2="40433"/>
                        <a14:foregroundMark x1="55667" y1="95668" x2="55667" y2="95668"/>
                        <a14:foregroundMark x1="92000" y1="52708" x2="92000" y2="52708"/>
                        <a14:foregroundMark x1="94667" y1="49819" x2="94667" y2="49819"/>
                        <a14:foregroundMark x1="43667" y1="5776" x2="43667" y2="5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45" y="926700"/>
            <a:ext cx="2225655" cy="20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70BCFCA-1841-47E8-BEDD-1FD757E8095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68313" y="252413"/>
            <a:ext cx="89074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04" name="AutoShape 4">
            <a:extLst>
              <a:ext uri="{FF2B5EF4-FFF2-40B4-BE49-F238E27FC236}">
                <a16:creationId xmlns:a16="http://schemas.microsoft.com/office/drawing/2014/main" id="{37747E91-371D-4958-8DEB-B973433A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4983163"/>
            <a:ext cx="7315200" cy="685800"/>
          </a:xfrm>
          <a:prstGeom prst="rightArrow">
            <a:avLst>
              <a:gd name="adj1" fmla="val 50000"/>
              <a:gd name="adj2" fmla="val 127062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Time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05" name="AutoShape 5">
            <a:extLst>
              <a:ext uri="{FF2B5EF4-FFF2-40B4-BE49-F238E27FC236}">
                <a16:creationId xmlns:a16="http://schemas.microsoft.com/office/drawing/2014/main" id="{B1949074-E726-4F83-925D-BAA3A32D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3505200"/>
            <a:ext cx="2801937" cy="333375"/>
          </a:xfrm>
          <a:prstGeom prst="rightArrow">
            <a:avLst>
              <a:gd name="adj1" fmla="val 50000"/>
              <a:gd name="adj2" fmla="val 100118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3606" name="AutoShape 6">
            <a:extLst>
              <a:ext uri="{FF2B5EF4-FFF2-40B4-BE49-F238E27FC236}">
                <a16:creationId xmlns:a16="http://schemas.microsoft.com/office/drawing/2014/main" id="{12255F00-39DC-4251-9166-BD8F11F3852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248835" y="2516874"/>
            <a:ext cx="646330" cy="320675"/>
          </a:xfrm>
          <a:prstGeom prst="rightArrow">
            <a:avLst>
              <a:gd name="adj1" fmla="val 51491"/>
              <a:gd name="adj2" fmla="val 70304"/>
            </a:avLst>
          </a:prstGeom>
          <a:solidFill>
            <a:schemeClr val="accent1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3607" name="Text Box 7">
            <a:extLst>
              <a:ext uri="{FF2B5EF4-FFF2-40B4-BE49-F238E27FC236}">
                <a16:creationId xmlns:a16="http://schemas.microsoft.com/office/drawing/2014/main" id="{A198B488-D178-4501-A288-F822A6F9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457" y="1636712"/>
            <a:ext cx="3595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Entry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Women with Chlamydia+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08" name="Rectangle 8">
            <a:extLst>
              <a:ext uri="{FF2B5EF4-FFF2-40B4-BE49-F238E27FC236}">
                <a16:creationId xmlns:a16="http://schemas.microsoft.com/office/drawing/2014/main" id="{13A06A2D-F9BE-4C25-80DA-78B59653D9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750" y="274638"/>
            <a:ext cx="901452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Example of a Randomized Clinical Trial</a:t>
            </a:r>
          </a:p>
        </p:txBody>
      </p:sp>
      <p:sp>
        <p:nvSpPr>
          <p:cNvPr id="153609" name="Text Box 9">
            <a:extLst>
              <a:ext uri="{FF2B5EF4-FFF2-40B4-BE49-F238E27FC236}">
                <a16:creationId xmlns:a16="http://schemas.microsoft.com/office/drawing/2014/main" id="{053D8465-76CF-4681-B2B6-86508B86A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024188"/>
            <a:ext cx="260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Randomization</a:t>
            </a:r>
            <a:endParaRPr lang="en-US" sz="4000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10" name="Text Box 10">
            <a:extLst>
              <a:ext uri="{FF2B5EF4-FFF2-40B4-BE49-F238E27FC236}">
                <a16:creationId xmlns:a16="http://schemas.microsoft.com/office/drawing/2014/main" id="{F888B0A0-1E6C-48BD-A233-519AE1A33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9813"/>
            <a:ext cx="3263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Exposure (Antibiotic)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11" name="Text Box 11">
            <a:extLst>
              <a:ext uri="{FF2B5EF4-FFF2-40B4-BE49-F238E27FC236}">
                <a16:creationId xmlns:a16="http://schemas.microsoft.com/office/drawing/2014/main" id="{5674557F-C403-4E86-A317-DD0C4478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3635375"/>
            <a:ext cx="2487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Outcome (Cure)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12" name="Text Box 12">
            <a:extLst>
              <a:ext uri="{FF2B5EF4-FFF2-40B4-BE49-F238E27FC236}">
                <a16:creationId xmlns:a16="http://schemas.microsoft.com/office/drawing/2014/main" id="{3C80C333-A473-416C-9194-3A71E04C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984625"/>
            <a:ext cx="294087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Drug A. Doxycycline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Drug B. Tetracycline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Drug C. Placebo*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13" name="Text Box 13">
            <a:extLst>
              <a:ext uri="{FF2B5EF4-FFF2-40B4-BE49-F238E27FC236}">
                <a16:creationId xmlns:a16="http://schemas.microsoft.com/office/drawing/2014/main" id="{31A61826-9E39-43D1-B1E6-DD67DC4F6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3984625"/>
            <a:ext cx="801823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90%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85%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5%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B2C3B-8C54-0CF0-93A6-F486C945D5BE}"/>
              </a:ext>
            </a:extLst>
          </p:cNvPr>
          <p:cNvSpPr txBox="1"/>
          <p:nvPr/>
        </p:nvSpPr>
        <p:spPr>
          <a:xfrm>
            <a:off x="986631" y="6107942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Question:  Would this be ethical to include the placebo arm?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743200"/>
            <a:ext cx="8610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Statistics is a </a:t>
            </a:r>
            <a:r>
              <a:rPr lang="en-US" sz="2800" dirty="0">
                <a:solidFill>
                  <a:schemeClr val="tx1"/>
                </a:solidFill>
                <a:latin typeface="+mn-lt"/>
                <a:hlinkClick r:id="rId3" action="ppaction://hlinkfile" tooltip="Mathematic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mathematical science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pertaining to the collection, analysis, interpretation or explanation, and presentation of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B7535-8464-3087-3D49-3E3C0B7C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9364056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>
            <a:extLst>
              <a:ext uri="{FF2B5EF4-FFF2-40B4-BE49-F238E27FC236}">
                <a16:creationId xmlns:a16="http://schemas.microsoft.com/office/drawing/2014/main" id="{438A22B4-5C68-4DBE-A400-68905F1CD1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RCT Example</a:t>
            </a:r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9721109A-BED5-4428-A7E4-85C283AA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3417888"/>
            <a:ext cx="1844675" cy="1258887"/>
          </a:xfrm>
          <a:prstGeom prst="rect">
            <a:avLst/>
          </a:prstGeom>
          <a:solidFill>
            <a:srgbClr val="00206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9812" name="Text Box 7">
            <a:extLst>
              <a:ext uri="{FF2B5EF4-FFF2-40B4-BE49-F238E27FC236}">
                <a16:creationId xmlns:a16="http://schemas.microsoft.com/office/drawing/2014/main" id="{C0948F83-CFE6-4401-7B8B-6D7142BA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85" y="3606184"/>
            <a:ext cx="1738313" cy="88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6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Arial Narrow" panose="020B0604020202020204" pitchFamily="34" charset="0"/>
              </a:rPr>
              <a:t>PCOS with</a:t>
            </a:r>
          </a:p>
          <a:p>
            <a:pPr algn="ctr">
              <a:spcBef>
                <a:spcPts val="36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Arial Narrow" panose="020B0604020202020204" pitchFamily="34" charset="0"/>
              </a:rPr>
              <a:t> Hirsutism</a:t>
            </a:r>
          </a:p>
        </p:txBody>
      </p:sp>
      <p:sp>
        <p:nvSpPr>
          <p:cNvPr id="162824" name="Rectangle 8">
            <a:extLst>
              <a:ext uri="{FF2B5EF4-FFF2-40B4-BE49-F238E27FC236}">
                <a16:creationId xmlns:a16="http://schemas.microsoft.com/office/drawing/2014/main" id="{6A1195AD-08F6-4223-AB63-583EFFCA2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1862138"/>
            <a:ext cx="1844675" cy="1258887"/>
          </a:xfrm>
          <a:prstGeom prst="rect">
            <a:avLst/>
          </a:prstGeom>
          <a:gradFill rotWithShape="1">
            <a:gsLst>
              <a:gs pos="0">
                <a:srgbClr val="AF3D66"/>
              </a:gs>
              <a:gs pos="50000">
                <a:srgbClr val="AF3D66">
                  <a:gamma/>
                  <a:shade val="46275"/>
                  <a:invGamma/>
                </a:srgbClr>
              </a:gs>
              <a:gs pos="100000">
                <a:srgbClr val="AF3D66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25" name="Rectangle 9">
            <a:extLst>
              <a:ext uri="{FF2B5EF4-FFF2-40B4-BE49-F238E27FC236}">
                <a16:creationId xmlns:a16="http://schemas.microsoft.com/office/drawing/2014/main" id="{C242BCE8-CFD7-4F58-8A1D-50F14CA9E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3389313"/>
            <a:ext cx="1844675" cy="1258887"/>
          </a:xfrm>
          <a:prstGeom prst="rect">
            <a:avLst/>
          </a:prstGeom>
          <a:gradFill rotWithShape="1">
            <a:gsLst>
              <a:gs pos="0">
                <a:srgbClr val="AF3D66"/>
              </a:gs>
              <a:gs pos="50000">
                <a:srgbClr val="AF3D66">
                  <a:gamma/>
                  <a:shade val="46275"/>
                  <a:invGamma/>
                </a:srgbClr>
              </a:gs>
              <a:gs pos="100000">
                <a:srgbClr val="AF3D66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77692828-51FE-4235-AEBA-03F56B52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2278063"/>
            <a:ext cx="1782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COC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374A3061-97DB-4F82-801D-F8FD2A20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4437063"/>
            <a:ext cx="1589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2829" name="Rectangle 13">
            <a:extLst>
              <a:ext uri="{FF2B5EF4-FFF2-40B4-BE49-F238E27FC236}">
                <a16:creationId xmlns:a16="http://schemas.microsoft.com/office/drawing/2014/main" id="{E5D778CA-6595-4E68-B5F7-53F04756D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4949825"/>
            <a:ext cx="1844675" cy="1258888"/>
          </a:xfrm>
          <a:prstGeom prst="rect">
            <a:avLst/>
          </a:prstGeom>
          <a:gradFill rotWithShape="1">
            <a:gsLst>
              <a:gs pos="0">
                <a:srgbClr val="AF3D66"/>
              </a:gs>
              <a:gs pos="50000">
                <a:srgbClr val="AF3D66">
                  <a:gamma/>
                  <a:shade val="46275"/>
                  <a:invGamma/>
                </a:srgbClr>
              </a:gs>
              <a:gs pos="100000">
                <a:srgbClr val="AF3D66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8C6A59AD-F2C2-4631-ADB6-3C4650674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586" y="3604538"/>
            <a:ext cx="183038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COC+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Spironolactone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1EC553E3-39E6-461D-A779-30785711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461000"/>
            <a:ext cx="1947862" cy="28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Placebo</a:t>
            </a:r>
          </a:p>
        </p:txBody>
      </p:sp>
      <p:sp>
        <p:nvSpPr>
          <p:cNvPr id="162832" name="Rectangle 16">
            <a:extLst>
              <a:ext uri="{FF2B5EF4-FFF2-40B4-BE49-F238E27FC236}">
                <a16:creationId xmlns:a16="http://schemas.microsoft.com/office/drawing/2014/main" id="{53528371-05B0-4BE7-AEDF-DA72E263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1903413"/>
            <a:ext cx="23383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Improved</a:t>
            </a:r>
          </a:p>
        </p:txBody>
      </p:sp>
      <p:sp>
        <p:nvSpPr>
          <p:cNvPr id="162833" name="Rectangle 17">
            <a:extLst>
              <a:ext uri="{FF2B5EF4-FFF2-40B4-BE49-F238E27FC236}">
                <a16:creationId xmlns:a16="http://schemas.microsoft.com/office/drawing/2014/main" id="{5F5A05D9-50CF-42C0-984B-99985816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3419475"/>
            <a:ext cx="23383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Improved</a:t>
            </a:r>
          </a:p>
        </p:txBody>
      </p:sp>
      <p:sp>
        <p:nvSpPr>
          <p:cNvPr id="162834" name="Rectangle 18">
            <a:extLst>
              <a:ext uri="{FF2B5EF4-FFF2-40B4-BE49-F238E27FC236}">
                <a16:creationId xmlns:a16="http://schemas.microsoft.com/office/drawing/2014/main" id="{D22B967D-6C3C-43BE-ABF6-E728BF9A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5011738"/>
            <a:ext cx="23383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Improved</a:t>
            </a:r>
          </a:p>
        </p:txBody>
      </p:sp>
      <p:sp>
        <p:nvSpPr>
          <p:cNvPr id="162835" name="Rectangle 19">
            <a:extLst>
              <a:ext uri="{FF2B5EF4-FFF2-40B4-BE49-F238E27FC236}">
                <a16:creationId xmlns:a16="http://schemas.microsoft.com/office/drawing/2014/main" id="{864E83A5-1A13-4AF5-B23E-B48AFAF9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503488"/>
            <a:ext cx="22939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improved</a:t>
            </a:r>
          </a:p>
        </p:txBody>
      </p:sp>
      <p:sp>
        <p:nvSpPr>
          <p:cNvPr id="162836" name="Rectangle 20">
            <a:extLst>
              <a:ext uri="{FF2B5EF4-FFF2-40B4-BE49-F238E27FC236}">
                <a16:creationId xmlns:a16="http://schemas.microsoft.com/office/drawing/2014/main" id="{658BEC73-D76B-4E0B-9F14-538C3B363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5564188"/>
            <a:ext cx="23542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improved</a:t>
            </a:r>
          </a:p>
        </p:txBody>
      </p:sp>
      <p:sp>
        <p:nvSpPr>
          <p:cNvPr id="162837" name="Rectangle 21">
            <a:extLst>
              <a:ext uri="{FF2B5EF4-FFF2-40B4-BE49-F238E27FC236}">
                <a16:creationId xmlns:a16="http://schemas.microsoft.com/office/drawing/2014/main" id="{D49523D6-5D5E-4559-BB7A-0F24755E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3962400"/>
            <a:ext cx="23987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improved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F4EC904F-1C97-4DF0-AF8F-F623B5B5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6400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en-US" sz="2400" b="1">
                <a:latin typeface="Arial Narrow" panose="020B0606020202030204" pitchFamily="34" charset="0"/>
              </a:rPr>
              <a:t>Exposure                                 Outcome</a:t>
            </a:r>
          </a:p>
        </p:txBody>
      </p:sp>
      <p:sp>
        <p:nvSpPr>
          <p:cNvPr id="162840" name="Line 24">
            <a:extLst>
              <a:ext uri="{FF2B5EF4-FFF2-40B4-BE49-F238E27FC236}">
                <a16:creationId xmlns:a16="http://schemas.microsoft.com/office/drawing/2014/main" id="{AC2B7BD3-15B4-4F04-A623-0AEA6B9C6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6613" y="6626225"/>
            <a:ext cx="2054225" cy="142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41" name="AutoShape 25">
            <a:extLst>
              <a:ext uri="{FF2B5EF4-FFF2-40B4-BE49-F238E27FC236}">
                <a16:creationId xmlns:a16="http://schemas.microsoft.com/office/drawing/2014/main" id="{C59458F8-F3AE-4C46-A751-AB14FA75CC91}"/>
              </a:ext>
            </a:extLst>
          </p:cNvPr>
          <p:cNvSpPr>
            <a:spLocks noChangeArrowheads="1"/>
          </p:cNvSpPr>
          <p:nvPr/>
        </p:nvSpPr>
        <p:spPr bwMode="auto">
          <a:xfrm rot="-1740907">
            <a:off x="2352675" y="2608263"/>
            <a:ext cx="434975" cy="390525"/>
          </a:xfrm>
          <a:prstGeom prst="rightArrow">
            <a:avLst>
              <a:gd name="adj1" fmla="val 50000"/>
              <a:gd name="adj2" fmla="val 27846"/>
            </a:avLst>
          </a:prstGeom>
          <a:solidFill>
            <a:srgbClr val="42A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42" name="AutoShape 26">
            <a:extLst>
              <a:ext uri="{FF2B5EF4-FFF2-40B4-BE49-F238E27FC236}">
                <a16:creationId xmlns:a16="http://schemas.microsoft.com/office/drawing/2014/main" id="{5D704AE4-323B-40D5-9E1A-51EACAB6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3779838"/>
            <a:ext cx="434975" cy="390525"/>
          </a:xfrm>
          <a:prstGeom prst="rightArrow">
            <a:avLst>
              <a:gd name="adj1" fmla="val 50000"/>
              <a:gd name="adj2" fmla="val 27846"/>
            </a:avLst>
          </a:prstGeom>
          <a:solidFill>
            <a:srgbClr val="42A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43" name="AutoShape 27">
            <a:extLst>
              <a:ext uri="{FF2B5EF4-FFF2-40B4-BE49-F238E27FC236}">
                <a16:creationId xmlns:a16="http://schemas.microsoft.com/office/drawing/2014/main" id="{834998A6-F04E-4161-8E63-C7FD05BD0BED}"/>
              </a:ext>
            </a:extLst>
          </p:cNvPr>
          <p:cNvSpPr>
            <a:spLocks noChangeArrowheads="1"/>
          </p:cNvSpPr>
          <p:nvPr/>
        </p:nvSpPr>
        <p:spPr bwMode="auto">
          <a:xfrm rot="2779015">
            <a:off x="2403475" y="5026025"/>
            <a:ext cx="434975" cy="390525"/>
          </a:xfrm>
          <a:prstGeom prst="rightArrow">
            <a:avLst>
              <a:gd name="adj1" fmla="val 50000"/>
              <a:gd name="adj2" fmla="val 27846"/>
            </a:avLst>
          </a:prstGeom>
          <a:solidFill>
            <a:srgbClr val="42A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44" name="AutoShape 28">
            <a:extLst>
              <a:ext uri="{FF2B5EF4-FFF2-40B4-BE49-F238E27FC236}">
                <a16:creationId xmlns:a16="http://schemas.microsoft.com/office/drawing/2014/main" id="{E2EA9CEB-A491-4274-A420-F7C891A70386}"/>
              </a:ext>
            </a:extLst>
          </p:cNvPr>
          <p:cNvSpPr>
            <a:spLocks noChangeArrowheads="1"/>
          </p:cNvSpPr>
          <p:nvPr/>
        </p:nvSpPr>
        <p:spPr bwMode="auto">
          <a:xfrm rot="8674566">
            <a:off x="5291138" y="2173288"/>
            <a:ext cx="420687" cy="4794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42A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45" name="AutoShape 29">
            <a:extLst>
              <a:ext uri="{FF2B5EF4-FFF2-40B4-BE49-F238E27FC236}">
                <a16:creationId xmlns:a16="http://schemas.microsoft.com/office/drawing/2014/main" id="{2B5109FC-2F09-48BF-A571-CA7AB8607F0F}"/>
              </a:ext>
            </a:extLst>
          </p:cNvPr>
          <p:cNvSpPr>
            <a:spLocks noChangeArrowheads="1"/>
          </p:cNvSpPr>
          <p:nvPr/>
        </p:nvSpPr>
        <p:spPr bwMode="auto">
          <a:xfrm rot="8716277">
            <a:off x="5397500" y="3659188"/>
            <a:ext cx="420688" cy="4794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42A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2846" name="AutoShape 30">
            <a:extLst>
              <a:ext uri="{FF2B5EF4-FFF2-40B4-BE49-F238E27FC236}">
                <a16:creationId xmlns:a16="http://schemas.microsoft.com/office/drawing/2014/main" id="{139BFCB7-99EA-45B8-8A51-295FA068CF1E}"/>
              </a:ext>
            </a:extLst>
          </p:cNvPr>
          <p:cNvSpPr>
            <a:spLocks noChangeArrowheads="1"/>
          </p:cNvSpPr>
          <p:nvPr/>
        </p:nvSpPr>
        <p:spPr bwMode="auto">
          <a:xfrm rot="8710709">
            <a:off x="5400675" y="5297488"/>
            <a:ext cx="420688" cy="4794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42A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9DA58-8A52-B332-65A3-8D891E429928}"/>
              </a:ext>
            </a:extLst>
          </p:cNvPr>
          <p:cNvSpPr txBox="1"/>
          <p:nvPr/>
        </p:nvSpPr>
        <p:spPr>
          <a:xfrm>
            <a:off x="1277131" y="3060473"/>
            <a:ext cx="258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Randomization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F29706-8F9F-4DD9-8E29-3E93BD4A0FB9}"/>
              </a:ext>
            </a:extLst>
          </p:cNvPr>
          <p:cNvSpPr txBox="1"/>
          <p:nvPr/>
        </p:nvSpPr>
        <p:spPr>
          <a:xfrm>
            <a:off x="2746363" y="1441048"/>
            <a:ext cx="258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Intervention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58443-1656-4C1F-8801-B1B753E42870}"/>
              </a:ext>
            </a:extLst>
          </p:cNvPr>
          <p:cNvSpPr txBox="1"/>
          <p:nvPr/>
        </p:nvSpPr>
        <p:spPr>
          <a:xfrm>
            <a:off x="5827689" y="1441490"/>
            <a:ext cx="258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Outcome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E6905B-F508-49B0-8392-630C19CD5883}"/>
              </a:ext>
            </a:extLst>
          </p:cNvPr>
          <p:cNvSpPr txBox="1"/>
          <p:nvPr/>
        </p:nvSpPr>
        <p:spPr>
          <a:xfrm>
            <a:off x="1323170" y="4633652"/>
            <a:ext cx="258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Randomization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9" grpId="0" animBg="1"/>
      <p:bldP spid="162831" grpId="0"/>
      <p:bldP spid="162834" grpId="0" animBg="1"/>
      <p:bldP spid="162836" grpId="0" animBg="1"/>
      <p:bldP spid="16284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E3197509-D90C-45E7-92A3-EEE5DF6D60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2413" y="274638"/>
            <a:ext cx="8626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Defining Interventions </a:t>
            </a:r>
            <a:br>
              <a:rPr lang="en-US" sz="4000" b="0" dirty="0"/>
            </a:br>
            <a:r>
              <a:rPr lang="en-US" sz="2400" b="0" dirty="0"/>
              <a:t>(Treatment Arms)</a:t>
            </a:r>
            <a:endParaRPr lang="en-US" b="0" dirty="0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8188D155-2C6F-4DB8-8FEA-5686C120E46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20662" y="2670201"/>
            <a:ext cx="8689975" cy="294184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Whenever possible, choose only 2 arms </a:t>
            </a:r>
            <a:r>
              <a:rPr lang="en-US" sz="2800" dirty="0">
                <a:solidFill>
                  <a:srgbClr val="B2B2B2"/>
                </a:solidFill>
              </a:rPr>
              <a:t>(KISS)</a:t>
            </a:r>
          </a:p>
          <a:p>
            <a:pPr eaLnBrk="1" hangingPunct="1">
              <a:lnSpc>
                <a:spcPct val="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Arms should be disparate</a:t>
            </a:r>
          </a:p>
          <a:p>
            <a:pPr eaLnBrk="1" hangingPunct="1">
              <a:lnSpc>
                <a:spcPct val="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i="1" dirty="0"/>
              <a:t>Note bene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/>
              <a:t>The bigger the difference you seek, the greater will be your power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/>
              <a:t>The more arms the study has = bigger headaches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>
            <a:extLst>
              <a:ext uri="{FF2B5EF4-FFF2-40B4-BE49-F238E27FC236}">
                <a16:creationId xmlns:a16="http://schemas.microsoft.com/office/drawing/2014/main" id="{6FBFCCF4-1AF0-4523-AF9E-68034DF775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Outcome Expression in RCT</a:t>
            </a: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1EB989AA-47A5-4C52-AB98-ABF8582C1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12" y="2359904"/>
            <a:ext cx="808196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5800" indent="-6858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Relative Risk (RR)</a:t>
            </a:r>
          </a:p>
          <a:p>
            <a:pPr marL="1143000" lvl="1" indent="-6858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Same expression as in prospective cohort trial</a:t>
            </a:r>
          </a:p>
          <a:p>
            <a:pPr marL="685800" indent="-6858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Sometimes expressed as hazard ratio (HR) if harm occurs</a:t>
            </a:r>
          </a:p>
          <a:p>
            <a:pPr marL="1143000" lvl="1" indent="-6858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Example: DVT or breast cancer in a trial of a new oral contraceptive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EFEF595-550D-4AC0-8B5E-63DB699BC37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Why is Blinding Important?</a:t>
            </a:r>
            <a:endParaRPr lang="en-US" sz="4000" b="0" dirty="0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496E4439-4CED-4E39-BF68-A18959530D9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439405"/>
            <a:ext cx="8229600" cy="311093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/>
              <a:t>Some outcome are relatively subjective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/>
              <a:t> </a:t>
            </a:r>
            <a:r>
              <a:rPr lang="en-US" dirty="0"/>
              <a:t>Ex: Hot flashes or depression</a:t>
            </a:r>
            <a:endParaRPr lang="en-US" sz="2800" dirty="0"/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/>
              <a:t>Noncompliance/drop-outs related to knowledge of treatment arm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/>
              <a:t>Diminishes compensatory actions by investigator (type of bias)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52" name="Picture 4" descr="Cute Dog With Blue Blindfold&quot; by Stocksy Contributor &quot;Yaroslav Danylchenko&quot;  - Stocksy">
            <a:extLst>
              <a:ext uri="{FF2B5EF4-FFF2-40B4-BE49-F238E27FC236}">
                <a16:creationId xmlns:a16="http://schemas.microsoft.com/office/drawing/2014/main" id="{D62D7A69-E4C9-C9D3-CD35-130B4BD4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8127" l="10000" r="90000">
                        <a14:foregroundMark x1="53083" y1="94382" x2="53083" y2="94382"/>
                        <a14:foregroundMark x1="38000" y1="98127" x2="38000" y2="98127"/>
                        <a14:foregroundMark x1="40833" y1="48939" x2="40833" y2="48939"/>
                        <a14:foregroundMark x1="37750" y1="50811" x2="37750" y2="50811"/>
                        <a14:foregroundMark x1="34667" y1="55431" x2="34667" y2="5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41" y="4529138"/>
            <a:ext cx="3488750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F3B883B-8780-4F16-8A85-5519E6882A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Blinding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EF838623-9936-4D0B-9574-1D027AD5C06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27025" y="1635100"/>
            <a:ext cx="8489950" cy="4498975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Font typeface="Wingdings" pitchFamily="2" charset="2"/>
              <a:buNone/>
              <a:tabLst>
                <a:tab pos="2744788" algn="l"/>
              </a:tabLst>
              <a:defRPr/>
            </a:pPr>
            <a:r>
              <a:rPr lang="en-US" dirty="0"/>
              <a:t>Single:	Patients </a:t>
            </a:r>
            <a:r>
              <a:rPr lang="en-US" i="1" dirty="0">
                <a:solidFill>
                  <a:srgbClr val="DD7593"/>
                </a:solidFill>
              </a:rPr>
              <a:t>or</a:t>
            </a:r>
            <a:r>
              <a:rPr lang="en-US" dirty="0"/>
              <a:t> investigators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  <a:tabLst>
                <a:tab pos="2744788" algn="l"/>
              </a:tabLst>
              <a:defRPr/>
            </a:pPr>
            <a:r>
              <a:rPr lang="en-US" dirty="0"/>
              <a:t>Double:	Both patients </a:t>
            </a:r>
            <a:r>
              <a:rPr lang="en-US" i="1" dirty="0">
                <a:solidFill>
                  <a:srgbClr val="DD7593"/>
                </a:solidFill>
              </a:rPr>
              <a:t>and</a:t>
            </a:r>
            <a:r>
              <a:rPr lang="en-US" dirty="0"/>
              <a:t> investigators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  <a:tabLst>
                <a:tab pos="2744788" algn="l"/>
              </a:tabLst>
              <a:defRPr/>
            </a:pPr>
            <a:r>
              <a:rPr lang="en-US" dirty="0"/>
              <a:t>Triple:	Evaluator is another person who is 		also unaware of treatments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  <a:tabLst>
                <a:tab pos="2744788" algn="l"/>
              </a:tabLst>
              <a:defRPr/>
            </a:pPr>
            <a:r>
              <a:rPr lang="en-US" sz="5400" dirty="0">
                <a:solidFill>
                  <a:schemeClr val="hlink"/>
                </a:solidFill>
                <a:sym typeface="Wingdings" pitchFamily="2" charset="2"/>
              </a:rPr>
              <a:t></a:t>
            </a:r>
            <a:endParaRPr lang="en-US" dirty="0"/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  <a:tabLst>
                <a:tab pos="2744788" algn="l"/>
              </a:tabLst>
              <a:defRPr/>
            </a:pPr>
            <a:r>
              <a:rPr lang="en-US" dirty="0"/>
              <a:t>Quadruple:	You have lost the randomization 		scheme and don’t know who got what 	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64B724-2BE4-4A61-A758-94E2B01E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486" y="-93625"/>
            <a:ext cx="1226324" cy="1635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1B1EC80-B897-4B8C-AD2B-412CF36AE8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Dropout</a:t>
            </a:r>
            <a:br>
              <a:rPr lang="en-US" sz="3600" b="0" dirty="0"/>
            </a:br>
            <a:r>
              <a:rPr lang="en-US" sz="3600" b="0" dirty="0"/>
              <a:t> </a:t>
            </a:r>
            <a:r>
              <a:rPr lang="en-US" sz="2400" b="0" dirty="0"/>
              <a:t>A Pitfall in Blinded Studies</a:t>
            </a:r>
            <a:endParaRPr lang="en-US" sz="3600" b="0" dirty="0"/>
          </a:p>
        </p:txBody>
      </p:sp>
      <p:sp>
        <p:nvSpPr>
          <p:cNvPr id="154627" name="Line 3">
            <a:extLst>
              <a:ext uri="{FF2B5EF4-FFF2-40B4-BE49-F238E27FC236}">
                <a16:creationId xmlns:a16="http://schemas.microsoft.com/office/drawing/2014/main" id="{6AC5D4D7-743B-44AF-AE71-6421FBD75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1460500"/>
            <a:ext cx="0" cy="7508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30052" name="Group 4">
            <a:extLst>
              <a:ext uri="{FF2B5EF4-FFF2-40B4-BE49-F238E27FC236}">
                <a16:creationId xmlns:a16="http://schemas.microsoft.com/office/drawing/2014/main" id="{08DC1C09-5B7A-258C-0CF6-872D39A50377}"/>
              </a:ext>
            </a:extLst>
          </p:cNvPr>
          <p:cNvGrpSpPr>
            <a:grpSpLocks/>
          </p:cNvGrpSpPr>
          <p:nvPr/>
        </p:nvGrpSpPr>
        <p:grpSpPr bwMode="auto">
          <a:xfrm>
            <a:off x="2595563" y="2527300"/>
            <a:ext cx="4003675" cy="684213"/>
            <a:chOff x="1369" y="1498"/>
            <a:chExt cx="3011" cy="431"/>
          </a:xfrm>
        </p:grpSpPr>
        <p:sp>
          <p:nvSpPr>
            <p:cNvPr id="154629" name="Line 5">
              <a:extLst>
                <a:ext uri="{FF2B5EF4-FFF2-40B4-BE49-F238E27FC236}">
                  <a16:creationId xmlns:a16="http://schemas.microsoft.com/office/drawing/2014/main" id="{4C684728-B547-4513-9F73-7AADA2269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9" y="1498"/>
              <a:ext cx="1505" cy="43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54630" name="Line 6">
              <a:extLst>
                <a:ext uri="{FF2B5EF4-FFF2-40B4-BE49-F238E27FC236}">
                  <a16:creationId xmlns:a16="http://schemas.microsoft.com/office/drawing/2014/main" id="{97FEEE60-96AC-424B-9BFD-7364F827B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4" y="1499"/>
              <a:ext cx="1506" cy="43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54631" name="Text Box 7">
            <a:extLst>
              <a:ext uri="{FF2B5EF4-FFF2-40B4-BE49-F238E27FC236}">
                <a16:creationId xmlns:a16="http://schemas.microsoft.com/office/drawing/2014/main" id="{39FC82B7-97D8-4388-BA73-FF458063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316865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GnRHa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id="{D7954DA8-0FA0-4F02-AF6C-BC971AC4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316865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Placebo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130055" name="Group 9">
            <a:extLst>
              <a:ext uri="{FF2B5EF4-FFF2-40B4-BE49-F238E27FC236}">
                <a16:creationId xmlns:a16="http://schemas.microsoft.com/office/drawing/2014/main" id="{E2F23D22-0C8E-6888-D46D-2136C34753B1}"/>
              </a:ext>
            </a:extLst>
          </p:cNvPr>
          <p:cNvGrpSpPr>
            <a:grpSpLocks/>
          </p:cNvGrpSpPr>
          <p:nvPr/>
        </p:nvGrpSpPr>
        <p:grpSpPr bwMode="auto">
          <a:xfrm>
            <a:off x="1146175" y="3556000"/>
            <a:ext cx="2827338" cy="684213"/>
            <a:chOff x="1369" y="1498"/>
            <a:chExt cx="3011" cy="431"/>
          </a:xfrm>
        </p:grpSpPr>
        <p:sp>
          <p:nvSpPr>
            <p:cNvPr id="154634" name="Line 10">
              <a:extLst>
                <a:ext uri="{FF2B5EF4-FFF2-40B4-BE49-F238E27FC236}">
                  <a16:creationId xmlns:a16="http://schemas.microsoft.com/office/drawing/2014/main" id="{C5809F21-8614-4246-9774-BB0E8D58C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9" y="1498"/>
              <a:ext cx="1505" cy="43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54635" name="Line 11">
              <a:extLst>
                <a:ext uri="{FF2B5EF4-FFF2-40B4-BE49-F238E27FC236}">
                  <a16:creationId xmlns:a16="http://schemas.microsoft.com/office/drawing/2014/main" id="{086F70E9-8B9A-4BB3-97DD-8E93E30BF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5" y="1499"/>
              <a:ext cx="1505" cy="43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130056" name="Group 12">
            <a:extLst>
              <a:ext uri="{FF2B5EF4-FFF2-40B4-BE49-F238E27FC236}">
                <a16:creationId xmlns:a16="http://schemas.microsoft.com/office/drawing/2014/main" id="{DD584825-7098-9E33-2035-BFEC7B53BE6A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3541713"/>
            <a:ext cx="2827338" cy="684212"/>
            <a:chOff x="1369" y="1498"/>
            <a:chExt cx="3011" cy="431"/>
          </a:xfrm>
        </p:grpSpPr>
        <p:sp>
          <p:nvSpPr>
            <p:cNvPr id="154637" name="Line 13">
              <a:extLst>
                <a:ext uri="{FF2B5EF4-FFF2-40B4-BE49-F238E27FC236}">
                  <a16:creationId xmlns:a16="http://schemas.microsoft.com/office/drawing/2014/main" id="{C292F06F-7729-460B-A1A2-EBCFFE1B5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9" y="1498"/>
              <a:ext cx="1505" cy="43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54638" name="Line 14">
              <a:extLst>
                <a:ext uri="{FF2B5EF4-FFF2-40B4-BE49-F238E27FC236}">
                  <a16:creationId xmlns:a16="http://schemas.microsoft.com/office/drawing/2014/main" id="{8C62342F-4708-476B-A854-82B2D3CCE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5" y="1499"/>
              <a:ext cx="1505" cy="43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54639" name="Text Box 15">
            <a:extLst>
              <a:ext uri="{FF2B5EF4-FFF2-40B4-BE49-F238E27FC236}">
                <a16:creationId xmlns:a16="http://schemas.microsoft.com/office/drawing/2014/main" id="{0E5EE4E0-3BC6-4350-8CF4-74B7BB93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446885"/>
            <a:ext cx="1685925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60%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Completed 1 y</a:t>
            </a:r>
          </a:p>
        </p:txBody>
      </p:sp>
      <p:sp>
        <p:nvSpPr>
          <p:cNvPr id="154640" name="Text Box 16">
            <a:extLst>
              <a:ext uri="{FF2B5EF4-FFF2-40B4-BE49-F238E27FC236}">
                <a16:creationId xmlns:a16="http://schemas.microsoft.com/office/drawing/2014/main" id="{050DD463-910B-44E7-820F-EB4B7562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834" y="4413189"/>
            <a:ext cx="2312987" cy="55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40%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Dropped out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4641" name="Text Box 17">
            <a:extLst>
              <a:ext uri="{FF2B5EF4-FFF2-40B4-BE49-F238E27FC236}">
                <a16:creationId xmlns:a16="http://schemas.microsoft.com/office/drawing/2014/main" id="{C9B639F7-6F85-4705-8308-5F3A2D9D0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024" y="4460735"/>
            <a:ext cx="2162175" cy="48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90%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Completed 1 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4642" name="Text Box 18">
            <a:extLst>
              <a:ext uri="{FF2B5EF4-FFF2-40B4-BE49-F238E27FC236}">
                <a16:creationId xmlns:a16="http://schemas.microsoft.com/office/drawing/2014/main" id="{2C44AF07-817A-4CEC-A4A8-C07C4396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4377635"/>
            <a:ext cx="2312987" cy="56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10%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Dropped out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4643" name="Text Box 19">
            <a:extLst>
              <a:ext uri="{FF2B5EF4-FFF2-40B4-BE49-F238E27FC236}">
                <a16:creationId xmlns:a16="http://schemas.microsoft.com/office/drawing/2014/main" id="{AB58476C-7BEE-4425-8F11-0458178B0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728" y="2015055"/>
            <a:ext cx="246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Randomization (1:1)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140D5-5354-42B3-C930-5C41339F2B02}"/>
              </a:ext>
            </a:extLst>
          </p:cNvPr>
          <p:cNvSpPr txBox="1"/>
          <p:nvPr/>
        </p:nvSpPr>
        <p:spPr>
          <a:xfrm>
            <a:off x="3304261" y="1417638"/>
            <a:ext cx="2652954" cy="646331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1000 Women with Severe Dysmenorrhea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BB06-8F93-E0CF-3753-CEED31686E03}"/>
              </a:ext>
            </a:extLst>
          </p:cNvPr>
          <p:cNvSpPr txBox="1"/>
          <p:nvPr/>
        </p:nvSpPr>
        <p:spPr>
          <a:xfrm>
            <a:off x="3403151" y="5776507"/>
            <a:ext cx="2652954" cy="646331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Outcome: Dysmenorrhea Scores after 1 </a:t>
            </a:r>
            <a:r>
              <a:rPr lang="en-US" dirty="0" err="1"/>
              <a:t>yr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6C38F86-4662-4CA5-A439-6A25AEFAC7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7663" y="288925"/>
            <a:ext cx="8448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Common Problems with</a:t>
            </a:r>
            <a:br>
              <a:rPr lang="en-US" sz="3600" b="0" dirty="0"/>
            </a:br>
            <a:r>
              <a:rPr lang="en-US" sz="3600" b="0" dirty="0"/>
              <a:t> Randomized Trials</a:t>
            </a:r>
            <a:endParaRPr lang="en-US" b="0" dirty="0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3C22D82-9D86-4EC1-AEF5-AD7E1D129A4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66738" y="2005756"/>
            <a:ext cx="8229600" cy="3609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Enrollment exclusions before randomization: impact?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Population sampled may not be population of interest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/>
              <a:t>Deviations from assigned treatment arm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2000" dirty="0"/>
              <a:t>Once randomized, always analyze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“Intent to treat” philosophy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“As treated” analysis may bias outcomes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Loss to follow-up</a:t>
            </a:r>
            <a:endParaRPr lang="en-US" sz="2000" dirty="0"/>
          </a:p>
          <a:p>
            <a:pPr marL="457200" lvl="1" indent="0" eaLnBrk="1" hangingPunct="1">
              <a:lnSpc>
                <a:spcPct val="80000"/>
              </a:lnSpc>
              <a:spcBef>
                <a:spcPts val="600"/>
              </a:spcBef>
              <a:buNone/>
              <a:defRPr/>
            </a:pPr>
            <a:endParaRPr lang="en-US" sz="2000" dirty="0">
              <a:solidFill>
                <a:srgbClr val="33CC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3074" name="Picture 2" descr="Target Population and Sampling Frame in Survey Sampling - The Analysis  Factor">
            <a:extLst>
              <a:ext uri="{FF2B5EF4-FFF2-40B4-BE49-F238E27FC236}">
                <a16:creationId xmlns:a16="http://schemas.microsoft.com/office/drawing/2014/main" id="{50104E52-192C-01CD-48F7-479432D7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3" b="89431" l="5612" r="94676">
                        <a14:foregroundMark x1="6043" y1="52033" x2="6043" y2="52033"/>
                        <a14:foregroundMark x1="70791" y1="29675" x2="70791" y2="29675"/>
                        <a14:foregroundMark x1="92230" y1="30081" x2="92230" y2="30081"/>
                        <a14:foregroundMark x1="92806" y1="30081" x2="92806" y2="30081"/>
                        <a14:foregroundMark x1="94245" y1="30081" x2="94245" y2="30081"/>
                        <a14:foregroundMark x1="93669" y1="46951" x2="93669" y2="46951"/>
                        <a14:foregroundMark x1="94676" y1="48374" x2="94676" y2="48374"/>
                        <a14:foregroundMark x1="81007" y1="13821" x2="81007" y2="13821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179779"/>
            <a:ext cx="3524250" cy="24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B43E4ED5-C828-4766-8731-D1A6D79AE6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Crossover Design (RCT)</a:t>
            </a: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2302D9AA-34BE-40B5-A302-A91DB4EC6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3417888"/>
            <a:ext cx="2324100" cy="10191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Women with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PMDD</a:t>
            </a:r>
          </a:p>
        </p:txBody>
      </p:sp>
      <p:sp>
        <p:nvSpPr>
          <p:cNvPr id="135172" name="Rectangle 5">
            <a:extLst>
              <a:ext uri="{FF2B5EF4-FFF2-40B4-BE49-F238E27FC236}">
                <a16:creationId xmlns:a16="http://schemas.microsoft.com/office/drawing/2014/main" id="{3966F038-D6CD-1775-F9EB-F2582C5E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3011488"/>
            <a:ext cx="1455738" cy="8842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latin typeface="Arial Narrow" panose="020B0604020202020204" pitchFamily="34" charset="0"/>
              </a:rPr>
              <a:t>Fluoxetine 10 mg</a:t>
            </a:r>
          </a:p>
        </p:txBody>
      </p:sp>
      <p:sp>
        <p:nvSpPr>
          <p:cNvPr id="135173" name="Rectangle 6">
            <a:extLst>
              <a:ext uri="{FF2B5EF4-FFF2-40B4-BE49-F238E27FC236}">
                <a16:creationId xmlns:a16="http://schemas.microsoft.com/office/drawing/2014/main" id="{179EC7AA-6ECA-62E0-4CC1-2152AF30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4260850"/>
            <a:ext cx="1439863" cy="884238"/>
          </a:xfrm>
          <a:prstGeom prst="rect">
            <a:avLst/>
          </a:prstGeom>
          <a:solidFill>
            <a:srgbClr val="00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 Narrow" panose="020B0604020202020204" pitchFamily="34" charset="0"/>
              </a:rPr>
              <a:t>Placebo</a:t>
            </a:r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2FAB9F0C-81D5-D82C-3D2D-20F77056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291013"/>
            <a:ext cx="1425575" cy="8842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Arial Narrow" panose="020B0604020202020204" pitchFamily="34" charset="0"/>
              </a:rPr>
              <a:t>Placebo</a:t>
            </a:r>
          </a:p>
        </p:txBody>
      </p:sp>
      <p:sp>
        <p:nvSpPr>
          <p:cNvPr id="197640" name="Rectangle 8">
            <a:extLst>
              <a:ext uri="{FF2B5EF4-FFF2-40B4-BE49-F238E27FC236}">
                <a16:creationId xmlns:a16="http://schemas.microsoft.com/office/drawing/2014/main" id="{CC249ECE-AEC7-B8E0-124C-86BF5B03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88" y="2979738"/>
            <a:ext cx="1365250" cy="884237"/>
          </a:xfrm>
          <a:prstGeom prst="rect">
            <a:avLst/>
          </a:prstGeom>
          <a:solidFill>
            <a:srgbClr val="00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latin typeface="Arial Narrow" panose="020B0604020202020204" pitchFamily="34" charset="0"/>
              </a:rPr>
              <a:t>Fluoxetine 10 mg</a:t>
            </a:r>
          </a:p>
        </p:txBody>
      </p:sp>
      <p:sp>
        <p:nvSpPr>
          <p:cNvPr id="135176" name="Rectangle 9">
            <a:extLst>
              <a:ext uri="{FF2B5EF4-FFF2-40B4-BE49-F238E27FC236}">
                <a16:creationId xmlns:a16="http://schemas.microsoft.com/office/drawing/2014/main" id="{B929DE03-A21B-20A4-5639-8C68AB9C2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3014663"/>
            <a:ext cx="1335088" cy="8842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  <a:latin typeface="Arial Narrow" panose="020B0604020202020204" pitchFamily="34" charset="0"/>
              </a:rPr>
              <a:t>Group</a:t>
            </a:r>
            <a:r>
              <a:rPr lang="en-US" altLang="en-US" sz="2000">
                <a:solidFill>
                  <a:schemeClr val="bg2"/>
                </a:solidFill>
                <a:latin typeface="Arial Narrow" panose="020B0604020202020204" pitchFamily="34" charset="0"/>
              </a:rPr>
              <a:t> </a:t>
            </a:r>
            <a:r>
              <a:rPr lang="en-US" altLang="en-US" sz="2000" b="1">
                <a:solidFill>
                  <a:schemeClr val="bg2"/>
                </a:solidFill>
                <a:latin typeface="Arial Narrow" panose="020B0604020202020204" pitchFamily="34" charset="0"/>
              </a:rPr>
              <a:t>1</a:t>
            </a:r>
          </a:p>
        </p:txBody>
      </p:sp>
      <p:sp>
        <p:nvSpPr>
          <p:cNvPr id="135177" name="Rectangle 10">
            <a:extLst>
              <a:ext uri="{FF2B5EF4-FFF2-40B4-BE49-F238E27FC236}">
                <a16:creationId xmlns:a16="http://schemas.microsoft.com/office/drawing/2014/main" id="{F69D280C-D175-20D6-DC29-742009B76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248150"/>
            <a:ext cx="1304925" cy="884238"/>
          </a:xfrm>
          <a:prstGeom prst="rect">
            <a:avLst/>
          </a:prstGeom>
          <a:solidFill>
            <a:srgbClr val="00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  <a:latin typeface="Arial Narrow" panose="020B0604020202020204" pitchFamily="34" charset="0"/>
              </a:rPr>
              <a:t>Group 2 </a:t>
            </a:r>
          </a:p>
        </p:txBody>
      </p:sp>
      <p:sp>
        <p:nvSpPr>
          <p:cNvPr id="197643" name="Line 11">
            <a:extLst>
              <a:ext uri="{FF2B5EF4-FFF2-40B4-BE49-F238E27FC236}">
                <a16:creationId xmlns:a16="http://schemas.microsoft.com/office/drawing/2014/main" id="{A73B0A8A-0E9C-4190-84BF-3C98BF40BB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0" y="3671888"/>
            <a:ext cx="134938" cy="134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7644" name="Line 12">
            <a:extLst>
              <a:ext uri="{FF2B5EF4-FFF2-40B4-BE49-F238E27FC236}">
                <a16:creationId xmlns:a16="http://schemas.microsoft.com/office/drawing/2014/main" id="{ACBE1C54-CDFF-4DA4-A52D-696323768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875" y="4271963"/>
            <a:ext cx="16510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7645" name="Line 13">
            <a:extLst>
              <a:ext uri="{FF2B5EF4-FFF2-40B4-BE49-F238E27FC236}">
                <a16:creationId xmlns:a16="http://schemas.microsoft.com/office/drawing/2014/main" id="{F440B743-1DB7-44EB-8618-AB9E22AE6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3478213"/>
            <a:ext cx="404812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7646" name="Line 14">
            <a:extLst>
              <a:ext uri="{FF2B5EF4-FFF2-40B4-BE49-F238E27FC236}">
                <a16:creationId xmlns:a16="http://schemas.microsoft.com/office/drawing/2014/main" id="{471D35D2-1A99-448A-8530-8640B2324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706938"/>
            <a:ext cx="374650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7648" name="Line 16">
            <a:extLst>
              <a:ext uri="{FF2B5EF4-FFF2-40B4-BE49-F238E27FC236}">
                <a16:creationId xmlns:a16="http://schemas.microsoft.com/office/drawing/2014/main" id="{F132D2BE-83B4-477D-8BE0-6F720B3ED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3444875"/>
            <a:ext cx="860425" cy="1300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7649" name="Line 17">
            <a:extLst>
              <a:ext uri="{FF2B5EF4-FFF2-40B4-BE49-F238E27FC236}">
                <a16:creationId xmlns:a16="http://schemas.microsoft.com/office/drawing/2014/main" id="{A8C4C6DB-DC30-45EF-AD13-1A0557B81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4625" y="3511550"/>
            <a:ext cx="823913" cy="1230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7650" name="Oval 18">
            <a:extLst>
              <a:ext uri="{FF2B5EF4-FFF2-40B4-BE49-F238E27FC236}">
                <a16:creationId xmlns:a16="http://schemas.microsoft.com/office/drawing/2014/main" id="{A473D3F9-1A93-DF02-5AB2-75E2144FA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24025"/>
            <a:ext cx="1619250" cy="1077913"/>
          </a:xfrm>
          <a:prstGeom prst="ellipse">
            <a:avLst/>
          </a:prstGeom>
          <a:solidFill>
            <a:srgbClr val="0420B7"/>
          </a:solidFill>
          <a:ln w="9525">
            <a:solidFill>
              <a:srgbClr val="00CC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4020202020204" pitchFamily="34" charset="0"/>
              </a:rPr>
              <a:t>Randomization</a:t>
            </a:r>
          </a:p>
        </p:txBody>
      </p:sp>
      <p:cxnSp>
        <p:nvCxnSpPr>
          <p:cNvPr id="197652" name="AutoShape 20">
            <a:extLst>
              <a:ext uri="{FF2B5EF4-FFF2-40B4-BE49-F238E27FC236}">
                <a16:creationId xmlns:a16="http://schemas.microsoft.com/office/drawing/2014/main" id="{F12B705B-B75A-A365-BE60-9EF2352D6C23}"/>
              </a:ext>
            </a:extLst>
          </p:cNvPr>
          <p:cNvCxnSpPr>
            <a:cxnSpLocks noChangeShapeType="1"/>
            <a:stCxn id="197650" idx="2"/>
          </p:cNvCxnSpPr>
          <p:nvPr/>
        </p:nvCxnSpPr>
        <p:spPr bwMode="auto">
          <a:xfrm rot="10800000" flipH="1" flipV="1">
            <a:off x="1828800" y="2263775"/>
            <a:ext cx="915988" cy="1154113"/>
          </a:xfrm>
          <a:prstGeom prst="curvedConnector4">
            <a:avLst>
              <a:gd name="adj1" fmla="val -24958"/>
              <a:gd name="adj2" fmla="val 7331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186" name="Text Box 21">
            <a:extLst>
              <a:ext uri="{FF2B5EF4-FFF2-40B4-BE49-F238E27FC236}">
                <a16:creationId xmlns:a16="http://schemas.microsoft.com/office/drawing/2014/main" id="{FFEDB37C-4FC6-0717-825D-D11E045A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636838"/>
            <a:ext cx="3478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FFFF00"/>
                </a:solidFill>
                <a:latin typeface="Arial Narrow" panose="020B0604020202020204" pitchFamily="34" charset="0"/>
              </a:rPr>
              <a:t>D O U B L E  - B L I N D E D </a:t>
            </a:r>
          </a:p>
        </p:txBody>
      </p:sp>
      <p:sp>
        <p:nvSpPr>
          <p:cNvPr id="197655" name="Text Box 23">
            <a:extLst>
              <a:ext uri="{FF2B5EF4-FFF2-40B4-BE49-F238E27FC236}">
                <a16:creationId xmlns:a16="http://schemas.microsoft.com/office/drawing/2014/main" id="{CFFACE43-3CE3-45C5-8278-2B84EB3A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6511926"/>
            <a:ext cx="649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 Narrow" panose="020B0604020202020204" pitchFamily="34" charset="0"/>
              </a:rPr>
              <a:t>Tung-Ping S, et al.  </a:t>
            </a:r>
            <a:r>
              <a:rPr lang="en-U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 Narrow" panose="020B0604020202020204" pitchFamily="34" charset="0"/>
              </a:rPr>
              <a:t>Neuropsychopharmacol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 Narrow" panose="020B0604020202020204" pitchFamily="34" charset="0"/>
              </a:rPr>
              <a:t> 1996; 16: 346-56</a:t>
            </a:r>
          </a:p>
        </p:txBody>
      </p:sp>
      <p:sp>
        <p:nvSpPr>
          <p:cNvPr id="197657" name="Text Box 25">
            <a:extLst>
              <a:ext uri="{FF2B5EF4-FFF2-40B4-BE49-F238E27FC236}">
                <a16:creationId xmlns:a16="http://schemas.microsoft.com/office/drawing/2014/main" id="{4869C63D-8A50-431A-9E9A-E748F68A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2651125"/>
            <a:ext cx="1038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WASHOUT</a:t>
            </a:r>
          </a:p>
        </p:txBody>
      </p:sp>
      <p:sp>
        <p:nvSpPr>
          <p:cNvPr id="135189" name="Text Box 26">
            <a:extLst>
              <a:ext uri="{FF2B5EF4-FFF2-40B4-BE49-F238E27FC236}">
                <a16:creationId xmlns:a16="http://schemas.microsoft.com/office/drawing/2014/main" id="{F7A487C7-A809-1AF5-012C-C104B7C49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3984625"/>
            <a:ext cx="1038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rgbClr val="FFFF00"/>
                </a:solidFill>
                <a:latin typeface="Arial Narrow" panose="020B0604020202020204" pitchFamily="34" charset="0"/>
              </a:rPr>
              <a:t>WASHOUT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 animBg="1"/>
      <p:bldP spid="197640" grpId="0" animBg="1"/>
      <p:bldP spid="19765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4DA4-76A9-B993-03BD-920556E77A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7244" y="4392613"/>
            <a:ext cx="7772400" cy="1362075"/>
          </a:xfrm>
        </p:spPr>
        <p:txBody>
          <a:bodyPr/>
          <a:lstStyle/>
          <a:p>
            <a:r>
              <a:rPr lang="en-US" dirty="0"/>
              <a:t>Selecting the Control Group</a:t>
            </a:r>
          </a:p>
        </p:txBody>
      </p:sp>
      <p:pic>
        <p:nvPicPr>
          <p:cNvPr id="5" name="Picture 2" descr="Test Group vs Control Group | Leanplum a CleverTap Company Test Group Vs Control  Group | Leanplum">
            <a:extLst>
              <a:ext uri="{FF2B5EF4-FFF2-40B4-BE49-F238E27FC236}">
                <a16:creationId xmlns:a16="http://schemas.microsoft.com/office/drawing/2014/main" id="{D72B53FF-3148-B8CD-36A0-FBD46FBA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5" b="88679" l="8491" r="91195">
                        <a14:foregroundMark x1="20440" y1="54717" x2="20440" y2="54717"/>
                        <a14:foregroundMark x1="19811" y1="54088" x2="19811" y2="54088"/>
                        <a14:foregroundMark x1="14465" y1="61006" x2="14465" y2="61006"/>
                        <a14:foregroundMark x1="13836" y1="47799" x2="13836" y2="47799"/>
                        <a14:foregroundMark x1="16667" y1="60377" x2="16667" y2="60377"/>
                        <a14:foregroundMark x1="36792" y1="75472" x2="36792" y2="75472"/>
                        <a14:foregroundMark x1="36792" y1="75472" x2="36792" y2="75472"/>
                        <a14:foregroundMark x1="32704" y1="81761" x2="32704" y2="81761"/>
                        <a14:foregroundMark x1="25157" y1="83648" x2="25157" y2="83648"/>
                        <a14:foregroundMark x1="25157" y1="83648" x2="25157" y2="83648"/>
                        <a14:foregroundMark x1="8491" y1="74214" x2="8491" y2="74214"/>
                        <a14:foregroundMark x1="8491" y1="74214" x2="8491" y2="74214"/>
                        <a14:foregroundMark x1="82390" y1="57862" x2="82390" y2="57862"/>
                        <a14:foregroundMark x1="82390" y1="57862" x2="82390" y2="57862"/>
                        <a14:foregroundMark x1="79245" y1="62893" x2="79245" y2="62893"/>
                        <a14:foregroundMark x1="75786" y1="64151" x2="75786" y2="64151"/>
                        <a14:foregroundMark x1="76101" y1="64151" x2="76101" y2="64151"/>
                        <a14:foregroundMark x1="75786" y1="70440" x2="75786" y2="70440"/>
                        <a14:foregroundMark x1="88994" y1="83019" x2="88994" y2="83019"/>
                        <a14:foregroundMark x1="88994" y1="83019" x2="88994" y2="83019"/>
                        <a14:foregroundMark x1="70755" y1="71698" x2="70755" y2="71698"/>
                        <a14:foregroundMark x1="70755" y1="71069" x2="70755" y2="71069"/>
                        <a14:foregroundMark x1="65094" y1="73585" x2="65094" y2="73585"/>
                        <a14:foregroundMark x1="65094" y1="73585" x2="65094" y2="73585"/>
                        <a14:foregroundMark x1="91195" y1="67925" x2="91195" y2="67925"/>
                        <a14:foregroundMark x1="91195" y1="67925" x2="91195" y2="67925"/>
                        <a14:foregroundMark x1="26101" y1="45283" x2="26101" y2="45283"/>
                        <a14:foregroundMark x1="19182" y1="42767" x2="19182" y2="42767"/>
                        <a14:foregroundMark x1="54088" y1="8805" x2="54088" y2="8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96929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121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F22354C-931F-4A9A-91FA-523B897415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Choosing a Control Group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579B326-E15E-4968-A682-E91F86C525F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427913"/>
            <a:ext cx="8229600" cy="18362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dirty="0"/>
              <a:t>Key points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dirty="0"/>
              <a:t>Controls should be comparable to groups of interest on factors that predict both exposure and disease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dirty="0"/>
              <a:t> Randomization usually assures similar groups (study arms) and avoids selection bias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5092603-B5C2-4665-AD96-BC1789EA48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Approach to Population Analysis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67AED50-0CC5-4B8B-8AD4-7533887DF95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22238" y="1876425"/>
            <a:ext cx="8924925" cy="4498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Census Approach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 Study everyone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 Pro: no need for statistics or inference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 Con: impractical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Sample Approach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 Study a sample of the population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 Pro: feasible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/>
              <a:t> Con: need mathematical modeling (statistics) to infer into the broader population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7774047-8CD5-476B-B5E0-913A046AFE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Choosing a Control Group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D699AB0-2E32-466E-A356-9F530EE999E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03225" y="2395949"/>
            <a:ext cx="8337550" cy="34326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800" dirty="0"/>
              <a:t>Use 1 control group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/>
              <a:t>Treatment arm vs. controls need not be allocated to 1:1 ratio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en-US" dirty="0"/>
              <a:t>Randomization scheme could make enrollee number unequal between groups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en-US" dirty="0"/>
              <a:t>Greater power could be obtained by comparing 2:1 </a:t>
            </a:r>
            <a:r>
              <a:rPr lang="en-US" dirty="0" err="1"/>
              <a:t>intervention:control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5" name="Picture 5" descr="Unconscious Bias – Definition &amp; Examples in a Diverse Workplace [2023 DEI  Resources] | Diversity for Social Impact">
            <a:extLst>
              <a:ext uri="{FF2B5EF4-FFF2-40B4-BE49-F238E27FC236}">
                <a16:creationId xmlns:a16="http://schemas.microsoft.com/office/drawing/2014/main" id="{0457ACF3-DDE8-D768-601F-60307AC1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377362"/>
            <a:ext cx="4141462" cy="23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3581-845A-52A1-1815-4F5F850E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7B6BA-0A97-1604-20E2-E82AFF50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93" y="1671083"/>
            <a:ext cx="8229600" cy="1348563"/>
          </a:xfrm>
        </p:spPr>
        <p:txBody>
          <a:bodyPr/>
          <a:lstStyle/>
          <a:p>
            <a:r>
              <a:rPr lang="en-US" sz="2800" dirty="0">
                <a:effectLst/>
              </a:rPr>
              <a:t>Systematic flaw in study design, data accumulation, or the analysis and interpretation of results</a:t>
            </a:r>
          </a:p>
          <a:p>
            <a:r>
              <a:rPr lang="en-US" sz="2800" dirty="0">
                <a:effectLst/>
              </a:rPr>
              <a:t>100s of biases have been defined</a:t>
            </a:r>
          </a:p>
          <a:p>
            <a:pPr lvl="1"/>
            <a:r>
              <a:rPr lang="en-US" sz="1600" dirty="0">
                <a:effectLst/>
              </a:rPr>
              <a:t>Research bias</a:t>
            </a:r>
          </a:p>
          <a:p>
            <a:pPr lvl="1"/>
            <a:r>
              <a:rPr lang="en-US" sz="1600" dirty="0">
                <a:effectLst/>
              </a:rPr>
              <a:t>Recall bias</a:t>
            </a:r>
          </a:p>
          <a:p>
            <a:pPr lvl="1"/>
            <a:r>
              <a:rPr lang="en-US" sz="1600" dirty="0">
                <a:effectLst/>
              </a:rPr>
              <a:t>Publication bias</a:t>
            </a:r>
          </a:p>
          <a:p>
            <a:pPr lvl="1"/>
            <a:r>
              <a:rPr lang="en-US" sz="1600" dirty="0">
                <a:effectLst/>
              </a:rPr>
              <a:t>Healthy user bias</a:t>
            </a:r>
          </a:p>
          <a:p>
            <a:pPr lvl="1"/>
            <a:r>
              <a:rPr lang="en-US" sz="1600" dirty="0">
                <a:effectLst/>
              </a:rPr>
              <a:t>Information bias</a:t>
            </a:r>
          </a:p>
          <a:p>
            <a:pPr lvl="1"/>
            <a:r>
              <a:rPr lang="en-US" sz="1600" dirty="0">
                <a:effectLst/>
              </a:rPr>
              <a:t>Regression to mean</a:t>
            </a:r>
          </a:p>
          <a:p>
            <a:pPr lvl="1"/>
            <a:r>
              <a:rPr lang="en-US" sz="1600" dirty="0">
                <a:effectLst/>
              </a:rPr>
              <a:t>Observer bias</a:t>
            </a:r>
          </a:p>
          <a:p>
            <a:pPr lvl="1"/>
            <a:r>
              <a:rPr lang="en-US" sz="1600" dirty="0">
                <a:effectLst/>
              </a:rPr>
              <a:t>Performance bias</a:t>
            </a:r>
          </a:p>
          <a:p>
            <a:pPr lvl="1"/>
            <a:r>
              <a:rPr lang="en-US" sz="1600" dirty="0">
                <a:effectLst/>
              </a:rPr>
              <a:t>Response bias</a:t>
            </a:r>
          </a:p>
          <a:p>
            <a:pPr lvl="1"/>
            <a:r>
              <a:rPr lang="en-US" sz="1600" i="1" dirty="0">
                <a:effectLst/>
              </a:rPr>
              <a:t>Etcetera</a:t>
            </a:r>
          </a:p>
          <a:p>
            <a:pPr lvl="1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CDFAF-9B8A-4057-8635-E3041272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4228"/>
            <a:ext cx="4193350" cy="2909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4D8E4-019E-4D20-AC08-11E00ED4E28A}"/>
              </a:ext>
            </a:extLst>
          </p:cNvPr>
          <p:cNvSpPr txBox="1"/>
          <p:nvPr/>
        </p:nvSpPr>
        <p:spPr>
          <a:xfrm>
            <a:off x="4436743" y="6581001"/>
            <a:ext cx="5153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Delgado-Rodriguez M, et el.  J Epidemiol Community Health 2004; 58(8): 635-41</a:t>
            </a:r>
          </a:p>
        </p:txBody>
      </p:sp>
    </p:spTree>
    <p:extLst>
      <p:ext uri="{BB962C8B-B14F-4D97-AF65-F5344CB8AC3E}">
        <p14:creationId xmlns:p14="http://schemas.microsoft.com/office/powerpoint/2010/main" val="2436630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EEDF639-C4EE-4CFD-B3AC-491D53E9F5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Selection Bias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5C93509-B5CB-4294-AD86-E1F60881882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0019" y="2972403"/>
            <a:ext cx="8843962" cy="161010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Bias introduced through the selection of one group that is different from the other group in some critical characteristic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endParaRPr lang="en-US" dirty="0"/>
          </a:p>
          <a:p>
            <a:pPr lvl="1"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CCFF"/>
              </a:solidFill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0667057-89F1-4BF8-8AD3-ECB02308B4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Ascertainment Bias</a:t>
            </a:r>
            <a:br>
              <a:rPr lang="en-US" sz="3600" b="0" dirty="0"/>
            </a:br>
            <a:r>
              <a:rPr lang="en-US" sz="2800" b="0" dirty="0"/>
              <a:t>(Measurement Bias)</a:t>
            </a:r>
            <a:endParaRPr lang="en-US" sz="3200" b="0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BC836B0-73A3-41FE-A3FF-93881E62B7A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14326" y="2115590"/>
            <a:ext cx="8529637" cy="4106534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Bias introduced through the collection of information in a way that is different for one group than the other, or in other words, measurement error or misclassification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/>
              <a:t>Selective recall of exposure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dirty="0"/>
              <a:t>Use of different data collection tools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en-US" sz="2000" dirty="0"/>
              <a:t>Questionnaire vs. interview</a:t>
            </a:r>
          </a:p>
          <a:p>
            <a:pPr lvl="2" eaLnBrk="1" hangingPunct="1">
              <a:spcBef>
                <a:spcPts val="600"/>
              </a:spcBef>
              <a:defRPr/>
            </a:pPr>
            <a:r>
              <a:rPr lang="en-US" sz="2000" dirty="0"/>
              <a:t>Diagnosis of DM by OGTT vs HgbA1c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43B889E-337A-4F23-8256-36A89CA11C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Confounding Bias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32FE9D2-8607-4627-A4B2-596B96063E8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557213" y="1704975"/>
            <a:ext cx="7965281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Distortion of the effect by extraneous (unaccounted for) variables related to both the exposure and outcome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 dirty="0"/>
              <a:t>Ex:  smokers in a study of antihypertensive medications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/>
              <a:t>Can be controlled for, unlike selection and ascertainment bias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Selection Process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Restriction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Matching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Analysis Process</a:t>
            </a:r>
          </a:p>
          <a:p>
            <a:pPr lvl="3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Stratification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/>
              <a:t>These serve to achieve homogeneous groups regarding the confounder thus wiping out its impact		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2322D4A-A581-4523-8D71-B9B80EBC52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0" dirty="0"/>
              <a:t>Confounding Bias: Examples</a:t>
            </a:r>
            <a:endParaRPr lang="en-US" sz="4000" b="0" dirty="0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6639861A-B46D-4663-B5DF-D50A8904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558925"/>
            <a:ext cx="249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EXPOSURE</a:t>
            </a:r>
            <a:endParaRPr lang="en-US" sz="40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57D74ECC-A626-4249-92D7-A874BB9B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1547813"/>
            <a:ext cx="2492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OUTCOME</a:t>
            </a:r>
            <a:endParaRPr lang="en-US" sz="40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3192DDAA-8699-4612-990A-2EDDAE5D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223202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OC use	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7DE6484A-62FD-4D0A-A49B-31ACD29E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2320925"/>
            <a:ext cx="4178300" cy="301625"/>
          </a:xfrm>
          <a:prstGeom prst="rightArrow">
            <a:avLst>
              <a:gd name="adj1" fmla="val 57898"/>
              <a:gd name="adj2" fmla="val 1562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F2A1E365-DDB2-41B6-A8B4-7A1406FA8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2246313"/>
            <a:ext cx="1609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 of Cervix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1FCE1750-BAD2-405A-AAAE-C51DE0D3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2952750"/>
            <a:ext cx="389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Cigarette smoking	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18" name="Text Box 14">
            <a:extLst>
              <a:ext uri="{FF2B5EF4-FFF2-40B4-BE49-F238E27FC236}">
                <a16:creationId xmlns:a16="http://schemas.microsoft.com/office/drawing/2014/main" id="{74B84213-1994-44CD-BD1B-2E456549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3660775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UDs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19" name="Text Box 15">
            <a:extLst>
              <a:ext uri="{FF2B5EF4-FFF2-40B4-BE49-F238E27FC236}">
                <a16:creationId xmlns:a16="http://schemas.microsoft.com/office/drawing/2014/main" id="{13A39F6C-CD5A-4526-9A2C-7C441188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4367213"/>
            <a:ext cx="399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Multiple sex partners	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20" name="Text Box 16">
            <a:extLst>
              <a:ext uri="{FF2B5EF4-FFF2-40B4-BE49-F238E27FC236}">
                <a16:creationId xmlns:a16="http://schemas.microsoft.com/office/drawing/2014/main" id="{2950410D-1965-4C3B-A36A-ADD3E6FD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5091113"/>
            <a:ext cx="1290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Estrogen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21" name="Text Box 17">
            <a:extLst>
              <a:ext uri="{FF2B5EF4-FFF2-40B4-BE49-F238E27FC236}">
                <a16:creationId xmlns:a16="http://schemas.microsoft.com/office/drawing/2014/main" id="{BEDE8CB8-36A3-4CC8-B275-3EAEF966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6083300"/>
            <a:ext cx="2795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Atherosclerosis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75EEB6C6-EC60-4A1D-99A2-489EDB9B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2952750"/>
            <a:ext cx="2250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Cigarette smoking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23" name="Text Box 19">
            <a:extLst>
              <a:ext uri="{FF2B5EF4-FFF2-40B4-BE49-F238E27FC236}">
                <a16:creationId xmlns:a16="http://schemas.microsoft.com/office/drawing/2014/main" id="{14C97951-DCC5-4463-9488-BB9D7A8D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366077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PID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24" name="Text Box 20">
            <a:extLst>
              <a:ext uri="{FF2B5EF4-FFF2-40B4-BE49-F238E27FC236}">
                <a16:creationId xmlns:a16="http://schemas.microsoft.com/office/drawing/2014/main" id="{D4441FD5-0A1F-47FD-A437-39059AA33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4411663"/>
            <a:ext cx="2549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Multiple sex partners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25" name="Text Box 21">
            <a:extLst>
              <a:ext uri="{FF2B5EF4-FFF2-40B4-BE49-F238E27FC236}">
                <a16:creationId xmlns:a16="http://schemas.microsoft.com/office/drawing/2014/main" id="{4F1CBC6B-4E7C-4F31-92C8-68BB5B9AC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5075238"/>
            <a:ext cx="13067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MI, stroke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26" name="Text Box 22">
            <a:extLst>
              <a:ext uri="{FF2B5EF4-FFF2-40B4-BE49-F238E27FC236}">
                <a16:creationId xmlns:a16="http://schemas.microsoft.com/office/drawing/2014/main" id="{E5B82161-46B4-47D0-8730-199EC5A42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6008688"/>
            <a:ext cx="19383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Atherosclerosis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31" name="AutoShape 27">
            <a:extLst>
              <a:ext uri="{FF2B5EF4-FFF2-40B4-BE49-F238E27FC236}">
                <a16:creationId xmlns:a16="http://schemas.microsoft.com/office/drawing/2014/main" id="{8E64AA3A-3EBF-49DC-84AC-39B1A182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3722688"/>
            <a:ext cx="4178300" cy="301625"/>
          </a:xfrm>
          <a:prstGeom prst="rightArrow">
            <a:avLst>
              <a:gd name="adj1" fmla="val 57898"/>
              <a:gd name="adj2" fmla="val 156291"/>
            </a:avLst>
          </a:prstGeom>
          <a:gradFill rotWithShape="1">
            <a:gsLst>
              <a:gs pos="0">
                <a:srgbClr val="048AB8"/>
              </a:gs>
              <a:gs pos="100000">
                <a:srgbClr val="048AB8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7132" name="AutoShape 28">
            <a:extLst>
              <a:ext uri="{FF2B5EF4-FFF2-40B4-BE49-F238E27FC236}">
                <a16:creationId xmlns:a16="http://schemas.microsoft.com/office/drawing/2014/main" id="{E6A8A09D-4401-4068-95AE-99FAF5138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5145088"/>
            <a:ext cx="4178300" cy="301625"/>
          </a:xfrm>
          <a:prstGeom prst="rightArrow">
            <a:avLst>
              <a:gd name="adj1" fmla="val 57898"/>
              <a:gd name="adj2" fmla="val 156291"/>
            </a:avLst>
          </a:prstGeom>
          <a:gradFill rotWithShape="1">
            <a:gsLst>
              <a:gs pos="0">
                <a:srgbClr val="3333CC"/>
              </a:gs>
              <a:gs pos="100000">
                <a:srgbClr val="3333CC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7135" name="Text Box 31">
            <a:extLst>
              <a:ext uri="{FF2B5EF4-FFF2-40B4-BE49-F238E27FC236}">
                <a16:creationId xmlns:a16="http://schemas.microsoft.com/office/drawing/2014/main" id="{34B80053-AE74-4D31-ABE3-E7AF01B3BFC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94570" y="2428081"/>
            <a:ext cx="58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…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36" name="Text Box 32">
            <a:extLst>
              <a:ext uri="{FF2B5EF4-FFF2-40B4-BE49-F238E27FC236}">
                <a16:creationId xmlns:a16="http://schemas.microsoft.com/office/drawing/2014/main" id="{B3120EFD-8D94-4FDF-953C-58F155BF757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94570" y="3809206"/>
            <a:ext cx="58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…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id="{CCEFEAC1-52D4-4EBB-BF16-F9DF0281523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10444" y="5369719"/>
            <a:ext cx="58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…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38" name="Text Box 34">
            <a:extLst>
              <a:ext uri="{FF2B5EF4-FFF2-40B4-BE49-F238E27FC236}">
                <a16:creationId xmlns:a16="http://schemas.microsoft.com/office/drawing/2014/main" id="{D08D8B20-2F8B-46F7-A230-CFFD76331E1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172994" y="2429669"/>
            <a:ext cx="58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…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39" name="Text Box 35">
            <a:extLst>
              <a:ext uri="{FF2B5EF4-FFF2-40B4-BE49-F238E27FC236}">
                <a16:creationId xmlns:a16="http://schemas.microsoft.com/office/drawing/2014/main" id="{1BA0E415-DC20-47B5-90E0-6814A16F9D9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172994" y="3839369"/>
            <a:ext cx="58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…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8486D0F4-43B5-4E3A-8667-B1D9A5B6E23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172994" y="5233194"/>
            <a:ext cx="58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…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5982724-3FB6-414C-A69B-DCA330D655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8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Controlling Confounding Bias</a:t>
            </a:r>
            <a:endParaRPr lang="en-US" b="0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FC8C3B0-2BF3-4BDB-AC99-DF081C3D24B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39713" y="1936531"/>
            <a:ext cx="8904287" cy="44989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dirty="0"/>
              <a:t>Restriction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/>
              <a:t>Cases and controls selected according to narrow range or single component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/>
              <a:t>Ex: no smokers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/>
              <a:t>Matching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/>
              <a:t>Cases and controls matched on potential confounders.  Matching is</a:t>
            </a:r>
          </a:p>
          <a:p>
            <a:pPr marL="457200" lvl="1" indent="0" eaLnBrk="1" hangingPunct="1">
              <a:spcBef>
                <a:spcPts val="600"/>
              </a:spcBef>
              <a:buNone/>
              <a:defRPr/>
            </a:pPr>
            <a:r>
              <a:rPr lang="en-US" sz="1800" dirty="0"/>
              <a:t>maintained in analysis, and discordant pairs are analyzed (</a:t>
            </a:r>
            <a:r>
              <a:rPr lang="en-US" sz="1800" dirty="0" err="1"/>
              <a:t>McNemar’s</a:t>
            </a:r>
            <a:r>
              <a:rPr lang="en-US" sz="1800" dirty="0"/>
              <a:t> test)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/>
              <a:t>Ex: smokers matched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dirty="0"/>
              <a:t>Stratification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/>
              <a:t>Arrange data into strata by levels of confounding factors, </a:t>
            </a:r>
            <a:r>
              <a:rPr lang="en-US" sz="1800" i="1" dirty="0"/>
              <a:t>i.e.</a:t>
            </a:r>
            <a:r>
              <a:rPr lang="en-US" sz="1800" dirty="0"/>
              <a:t>, post-hoc restriction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2A3B2BF-754A-4A90-9967-F491C6ED88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84188" y="2095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/>
              <a:t>To draw a conclusion from a study…</a:t>
            </a:r>
            <a:endParaRPr lang="en-US" sz="4000" b="0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1A2CE47-7D14-4369-A162-2ADED64D08A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01173" y="1937187"/>
            <a:ext cx="6455158" cy="4498975"/>
          </a:xfrm>
        </p:spPr>
        <p:txBody>
          <a:bodyPr/>
          <a:lstStyle/>
          <a:p>
            <a:pPr eaLnBrk="1" hangingPunct="1">
              <a:buSzPct val="325000"/>
              <a:buFont typeface="Wingdings" pitchFamily="2" charset="2"/>
              <a:buNone/>
              <a:defRPr/>
            </a:pPr>
            <a:r>
              <a:rPr lang="en-US" sz="3200" dirty="0"/>
              <a:t>Is there</a:t>
            </a:r>
            <a:endParaRPr lang="en-US" sz="3600" dirty="0"/>
          </a:p>
          <a:p>
            <a:pPr lvl="1" eaLnBrk="1" hangingPunct="1">
              <a:lnSpc>
                <a:spcPct val="130000"/>
              </a:lnSpc>
              <a:buClr>
                <a:schemeClr val="hlink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800" dirty="0"/>
              <a:t>Selection bias?</a:t>
            </a:r>
          </a:p>
          <a:p>
            <a:pPr lvl="1" eaLnBrk="1" hangingPunct="1">
              <a:lnSpc>
                <a:spcPct val="130000"/>
              </a:lnSpc>
              <a:buClr>
                <a:schemeClr val="hlink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800" dirty="0"/>
              <a:t>Ascertainment bias?</a:t>
            </a:r>
          </a:p>
          <a:p>
            <a:pPr lvl="1" eaLnBrk="1" hangingPunct="1">
              <a:lnSpc>
                <a:spcPct val="130000"/>
              </a:lnSpc>
              <a:buClr>
                <a:schemeClr val="hlink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800" dirty="0"/>
              <a:t>Confounding bias?</a:t>
            </a:r>
          </a:p>
          <a:p>
            <a:pPr lvl="1" eaLnBrk="1" hangingPunct="1">
              <a:lnSpc>
                <a:spcPct val="130000"/>
              </a:lnSpc>
              <a:buClr>
                <a:schemeClr val="hlink"/>
              </a:buClr>
              <a:buSzPct val="200000"/>
              <a:buFont typeface="Wingdings" pitchFamily="2" charset="2"/>
              <a:buNone/>
              <a:defRPr/>
            </a:pPr>
            <a:r>
              <a:rPr lang="en-US" sz="2800" dirty="0"/>
              <a:t>Could findings be due to</a:t>
            </a:r>
            <a:endParaRPr lang="en-US" sz="2000" dirty="0"/>
          </a:p>
          <a:p>
            <a:pPr lvl="1" eaLnBrk="1" hangingPunct="1">
              <a:lnSpc>
                <a:spcPct val="130000"/>
              </a:lnSpc>
              <a:buClr>
                <a:schemeClr val="hlink"/>
              </a:buClr>
              <a:buSzPct val="90000"/>
              <a:buFont typeface="Wingdings" pitchFamily="2" charset="2"/>
              <a:buChar char="ü"/>
              <a:defRPr/>
            </a:pPr>
            <a:r>
              <a:rPr lang="en-US" sz="2800" dirty="0"/>
              <a:t>Chance?</a:t>
            </a:r>
          </a:p>
          <a:p>
            <a:pPr lvl="1" eaLnBrk="1" hangingPunct="1">
              <a:lnSpc>
                <a:spcPct val="130000"/>
              </a:lnSpc>
              <a:buClr>
                <a:schemeClr val="hlink"/>
              </a:buClr>
              <a:buSzPct val="20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If not, results may be real!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>
            <a:extLst>
              <a:ext uri="{FF2B5EF4-FFF2-40B4-BE49-F238E27FC236}">
                <a16:creationId xmlns:a16="http://schemas.microsoft.com/office/drawing/2014/main" id="{6C6DF751-28A0-4679-AE0C-61677B36148C}"/>
              </a:ext>
            </a:extLst>
          </p:cNvPr>
          <p:cNvSpPr>
            <a:spLocks noGrp="1" noRot="1" noChangeArrowheads="1"/>
          </p:cNvSpPr>
          <p:nvPr>
            <p:ph type="ctrTitle" sz="quarter"/>
          </p:nvPr>
        </p:nvSpPr>
        <p:spPr>
          <a:xfrm>
            <a:off x="2474843" y="1279732"/>
            <a:ext cx="6147697" cy="19208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800" b="0" dirty="0"/>
              <a:t>Chance and Randomization</a:t>
            </a:r>
          </a:p>
        </p:txBody>
      </p:sp>
      <p:pic>
        <p:nvPicPr>
          <p:cNvPr id="155651" name="Picture 6" descr="gambling">
            <a:hlinkClick r:id="rId3"/>
            <a:extLst>
              <a:ext uri="{FF2B5EF4-FFF2-40B4-BE49-F238E27FC236}">
                <a16:creationId xmlns:a16="http://schemas.microsoft.com/office/drawing/2014/main" id="{BF55FAC5-6878-7B11-9DD4-D7438EA9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9920"/>
            <a:ext cx="4050540" cy="28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07AE-790D-449F-AAFC-A74662A8BFC7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-846722" y="906407"/>
            <a:ext cx="7772400" cy="1920875"/>
          </a:xfrm>
        </p:spPr>
        <p:txBody>
          <a:bodyPr/>
          <a:lstStyle/>
          <a:p>
            <a:r>
              <a:rPr lang="en-US" sz="4800" dirty="0"/>
              <a:t>Study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F2A3F-9A36-49A4-B495-8B014F890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23" b="90000" l="3500" r="96000">
                        <a14:foregroundMark x1="96000" y1="70769" x2="96000" y2="70769"/>
                        <a14:foregroundMark x1="3500" y1="43077" x2="3500" y2="43077"/>
                        <a14:foregroundMark x1="39333" y1="6923" x2="39333" y2="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7213" y="2827282"/>
            <a:ext cx="5143485" cy="33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644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916E386-0603-4E79-8312-DD5AF5882C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Chance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329168E-C5FE-4B15-9C30-BB34258FC3D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71462" y="1619688"/>
            <a:ext cx="8229600" cy="4863662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dirty="0"/>
              <a:t>Definition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/>
              <a:t>Differences between cases and controls in rates of outcomes have occurred due to random variation alone</a:t>
            </a:r>
          </a:p>
          <a:p>
            <a:pPr eaLnBrk="1" hangingPunct="1">
              <a:lnSpc>
                <a:spcPct val="30000"/>
              </a:lnSpc>
              <a:spcBef>
                <a:spcPts val="600"/>
              </a:spcBef>
              <a:defRPr/>
            </a:pPr>
            <a:endParaRPr lang="en-US" sz="2000" b="1" dirty="0"/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dirty="0"/>
              <a:t>Type I error (alpha-error)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/>
              <a:t>A significant difference exists between 2 groups when they are not really different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>
                <a:sym typeface="Symbol" pitchFamily="18" charset="2"/>
              </a:rPr>
              <a:t> usually set at 0.05</a:t>
            </a:r>
          </a:p>
          <a:p>
            <a:pPr eaLnBrk="1" hangingPunct="1">
              <a:lnSpc>
                <a:spcPct val="30000"/>
              </a:lnSpc>
              <a:spcBef>
                <a:spcPts val="600"/>
              </a:spcBef>
              <a:defRPr/>
            </a:pPr>
            <a:endParaRPr lang="en-US" sz="2800" b="1" dirty="0"/>
          </a:p>
          <a:p>
            <a:pPr eaLnBrk="1" hangingPunct="1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dirty="0"/>
              <a:t>Type II error (beta-error)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/>
              <a:t>No significant difference exists when they really are different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>
                <a:sym typeface="Symbol" pitchFamily="18" charset="2"/>
              </a:rPr>
              <a:t> usually set at 0.10-0.20</a:t>
            </a:r>
            <a:endParaRPr lang="en-US" sz="2000" dirty="0"/>
          </a:p>
          <a:p>
            <a:pPr lvl="1" eaLnBrk="1" hangingPunct="1">
              <a:lnSpc>
                <a:spcPct val="7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What are Type 1 and Type 2 Errors?">
            <a:extLst>
              <a:ext uri="{FF2B5EF4-FFF2-40B4-BE49-F238E27FC236}">
                <a16:creationId xmlns:a16="http://schemas.microsoft.com/office/drawing/2014/main" id="{1C4893BE-6AC0-EDFE-902D-6169DB82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5194697"/>
            <a:ext cx="3307556" cy="15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0748900-5367-4A5A-A9E7-2A7459ACC5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Chance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4E20FB4-B02B-452E-B05F-C366178EE28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96875" y="1885950"/>
            <a:ext cx="822960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Power</a:t>
            </a:r>
          </a:p>
          <a:p>
            <a:pPr lvl="1" eaLnBrk="1" hangingPunct="1">
              <a:defRPr/>
            </a:pPr>
            <a:r>
              <a:rPr lang="en-US" dirty="0"/>
              <a:t>The likelihood of avoiding a Type II error in a study</a:t>
            </a:r>
          </a:p>
          <a:p>
            <a:pPr lvl="1" eaLnBrk="1" hangingPunct="1">
              <a:defRPr/>
            </a:pPr>
            <a:r>
              <a:rPr lang="en-US" dirty="0"/>
              <a:t>Power = 1 - </a:t>
            </a:r>
            <a:r>
              <a:rPr lang="en-US" dirty="0">
                <a:sym typeface="Symbol" pitchFamily="18" charset="2"/>
              </a:rPr>
              <a:t></a:t>
            </a:r>
          </a:p>
          <a:p>
            <a:pPr lvl="1" eaLnBrk="1" hangingPunct="1">
              <a:defRPr/>
            </a:pPr>
            <a:r>
              <a:rPr lang="en-US" dirty="0">
                <a:sym typeface="Symbol" pitchFamily="18" charset="2"/>
              </a:rPr>
              <a:t> usually 0.1 or 0.2, hence power is 80-90%</a:t>
            </a:r>
          </a:p>
          <a:p>
            <a:pPr marL="0" indent="0" eaLnBrk="1" hangingPunct="1">
              <a:buNone/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sz="2800" dirty="0"/>
              <a:t>Affected by </a:t>
            </a:r>
          </a:p>
          <a:p>
            <a:pPr lvl="1" eaLnBrk="1" hangingPunct="1">
              <a:defRPr/>
            </a:pPr>
            <a:r>
              <a:rPr lang="en-US" dirty="0"/>
              <a:t>Number of patients enrolled</a:t>
            </a:r>
          </a:p>
          <a:p>
            <a:pPr lvl="1" eaLnBrk="1" hangingPunct="1">
              <a:defRPr/>
            </a:pPr>
            <a:r>
              <a:rPr lang="en-US" dirty="0"/>
              <a:t>Frequency of outcomes</a:t>
            </a:r>
          </a:p>
          <a:p>
            <a:pPr lvl="1" eaLnBrk="1" hangingPunct="1">
              <a:defRPr/>
            </a:pPr>
            <a:r>
              <a:rPr lang="en-US" dirty="0"/>
              <a:t>Size of difference in outcomes between groups</a:t>
            </a:r>
          </a:p>
          <a:p>
            <a:pPr marL="0" indent="0" eaLnBrk="1" hangingPunct="1"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2"/>
          <p:cNvPicPr>
            <a:picLocks noChangeAspect="1" noChangeArrowheads="1"/>
          </p:cNvPicPr>
          <p:nvPr/>
        </p:nvPicPr>
        <p:blipFill>
          <a:blip r:embed="rId3" cstate="print">
            <a:lum bright="-54000"/>
          </a:blip>
          <a:srcRect/>
          <a:stretch>
            <a:fillRect/>
          </a:stretch>
        </p:blipFill>
        <p:spPr bwMode="auto">
          <a:xfrm>
            <a:off x="3886200" y="0"/>
            <a:ext cx="12731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304800" y="1143000"/>
            <a:ext cx="8153400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defTabSz="912813"/>
            <a:endParaRPr lang="en-US" sz="100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“p”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Value</a:t>
            </a:r>
            <a:b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-level for significance)</a:t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cs typeface="Arial" charset="0"/>
              </a:rPr>
              <a:t>The probability under the null hypothesis of observing the set of observations obtained in an experiment.  Essentially, the probability of rejecting the null hypothesis by mistake.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cs typeface="Arial" charset="0"/>
              </a:rPr>
            </a:br>
            <a:endParaRPr lang="el-GR" sz="2000" b="1" dirty="0">
              <a:solidFill>
                <a:schemeClr val="accent1">
                  <a:lumMod val="75000"/>
                </a:schemeClr>
              </a:solidFill>
              <a:effectLst/>
              <a:cs typeface="Arial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839200" cy="3382963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Algebraic calculation based on a specific population</a:t>
            </a:r>
          </a:p>
          <a:p>
            <a:pPr defTabSz="912813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 &lt; 0.05 is an arbitrary value</a:t>
            </a:r>
          </a:p>
          <a:p>
            <a:pPr defTabSz="912813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Does not reflect the probability that a hypothesis is true</a:t>
            </a:r>
          </a:p>
          <a:p>
            <a:pPr lvl="2" defTabSz="912813" eaLnBrk="1" hangingPunct="1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Never represents metaphysical certitude (even at p&lt;0.0001)</a:t>
            </a:r>
          </a:p>
          <a:p>
            <a:pPr defTabSz="912813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Cannot be compared among different experiments</a:t>
            </a:r>
          </a:p>
          <a:p>
            <a:pPr defTabSz="912813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Small differences among populations or experimental biases can substantially alter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“p”</a:t>
            </a:r>
          </a:p>
          <a:p>
            <a:pPr defTabSz="912813" eaLnBrk="1" hangingPunct="1">
              <a:defRPr/>
            </a:pPr>
            <a:r>
              <a:rPr lang="en-US" sz="2400" dirty="0"/>
              <a:t>Does </a:t>
            </a:r>
            <a:r>
              <a:rPr lang="en-US" sz="2400" u="sng" dirty="0"/>
              <a:t>not</a:t>
            </a:r>
            <a:r>
              <a:rPr lang="en-US" sz="2400" dirty="0"/>
              <a:t> necessarily imply a “trend” or “similarity” if </a:t>
            </a:r>
            <a:r>
              <a:rPr lang="en-US" sz="2400" i="1" dirty="0"/>
              <a:t>p</a:t>
            </a:r>
            <a:r>
              <a:rPr lang="en-US" sz="2400" dirty="0"/>
              <a:t> = 0.06 (exceptions exist)</a:t>
            </a:r>
          </a:p>
          <a:p>
            <a:pPr defTabSz="912813" eaLnBrk="1" hangingPunct="1">
              <a:buFontTx/>
              <a:buNone/>
              <a:defRPr/>
            </a:pPr>
            <a:endParaRPr lang="en-US" sz="2600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035675"/>
            <a:ext cx="3733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n-US" sz="1200" dirty="0" err="1">
                <a:latin typeface="Arial Narrow" pitchFamily="34" charset="0"/>
              </a:rPr>
              <a:t>Blackwelder</a:t>
            </a:r>
            <a:r>
              <a:rPr lang="en-US" sz="1200" dirty="0">
                <a:latin typeface="Arial Narrow" pitchFamily="34" charset="0"/>
              </a:rPr>
              <a:t> MC.  Control </a:t>
            </a:r>
            <a:r>
              <a:rPr lang="en-US" sz="1200" dirty="0" err="1">
                <a:latin typeface="Arial Narrow" pitchFamily="34" charset="0"/>
              </a:rPr>
              <a:t>Clin</a:t>
            </a:r>
            <a:r>
              <a:rPr lang="en-US" sz="1200" dirty="0">
                <a:latin typeface="Arial Narrow" pitchFamily="34" charset="0"/>
              </a:rPr>
              <a:t> Trials 1982;  3: 345-53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n-US" sz="1200" dirty="0">
                <a:latin typeface="Arial Narrow" pitchFamily="34" charset="0"/>
              </a:rPr>
              <a:t>Goodman SN.  </a:t>
            </a:r>
            <a:r>
              <a:rPr lang="en-US" sz="1200" dirty="0" err="1">
                <a:latin typeface="Arial Narrow" pitchFamily="34" charset="0"/>
              </a:rPr>
              <a:t>Epidemiol</a:t>
            </a:r>
            <a:r>
              <a:rPr lang="en-US" sz="1200" dirty="0">
                <a:latin typeface="Arial Narrow" pitchFamily="34" charset="0"/>
              </a:rPr>
              <a:t> 2001; 12: 295-7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n-US" sz="1200" dirty="0" err="1">
                <a:latin typeface="Arial Narrow" pitchFamily="34" charset="0"/>
              </a:rPr>
              <a:t>Koretz</a:t>
            </a:r>
            <a:r>
              <a:rPr lang="en-US" sz="1200" dirty="0">
                <a:latin typeface="Arial Narrow" pitchFamily="34" charset="0"/>
              </a:rPr>
              <a:t> RL.  </a:t>
            </a:r>
            <a:r>
              <a:rPr lang="en-US" sz="1200" dirty="0" err="1">
                <a:latin typeface="Arial Narrow" pitchFamily="34" charset="0"/>
              </a:rPr>
              <a:t>Nutr</a:t>
            </a:r>
            <a:r>
              <a:rPr lang="en-US" sz="1200" dirty="0">
                <a:latin typeface="Arial Narrow" pitchFamily="34" charset="0"/>
              </a:rPr>
              <a:t> </a:t>
            </a:r>
            <a:r>
              <a:rPr lang="en-US" sz="1200" dirty="0" err="1">
                <a:latin typeface="Arial Narrow" pitchFamily="34" charset="0"/>
              </a:rPr>
              <a:t>Clin</a:t>
            </a:r>
            <a:r>
              <a:rPr lang="en-US" sz="1200" dirty="0">
                <a:latin typeface="Arial Narrow" pitchFamily="34" charset="0"/>
              </a:rPr>
              <a:t> </a:t>
            </a:r>
            <a:r>
              <a:rPr lang="en-US" sz="1200" dirty="0" err="1">
                <a:latin typeface="Arial Narrow" pitchFamily="34" charset="0"/>
              </a:rPr>
              <a:t>Pract</a:t>
            </a:r>
            <a:r>
              <a:rPr lang="en-US" sz="1200" dirty="0">
                <a:latin typeface="Arial Narrow" pitchFamily="34" charset="0"/>
              </a:rPr>
              <a:t> 2005; 20: 303-7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en-US" sz="1200" dirty="0" err="1">
                <a:latin typeface="Arial Narrow" pitchFamily="34" charset="0"/>
              </a:rPr>
              <a:t>Zinsmeister</a:t>
            </a:r>
            <a:r>
              <a:rPr lang="en-US" sz="1200" dirty="0">
                <a:latin typeface="Arial Narrow" pitchFamily="34" charset="0"/>
              </a:rPr>
              <a:t> AR, et al.  Am J </a:t>
            </a:r>
            <a:r>
              <a:rPr lang="en-US" sz="1200" dirty="0" err="1">
                <a:latin typeface="Arial Narrow" pitchFamily="34" charset="0"/>
              </a:rPr>
              <a:t>Gastroenterol</a:t>
            </a:r>
            <a:r>
              <a:rPr lang="en-US" sz="1200" dirty="0">
                <a:latin typeface="Arial Narrow" pitchFamily="34" charset="0"/>
              </a:rPr>
              <a:t> 2007; 103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 262-6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286" y="215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Perils of the </a:t>
            </a: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“p”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370" y="1613170"/>
            <a:ext cx="8229600" cy="3886200"/>
          </a:xfrm>
        </p:spPr>
        <p:txBody>
          <a:bodyPr/>
          <a:lstStyle/>
          <a:p>
            <a:pPr defTabSz="912813" eaLnBrk="1" hangingPunct="1">
              <a:spcBef>
                <a:spcPts val="600"/>
              </a:spcBef>
              <a:spcAft>
                <a:spcPct val="2500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Statistical significance may not always be clinically significant (</a:t>
            </a: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i.e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., clinically relevant)</a:t>
            </a:r>
          </a:p>
          <a:p>
            <a:pPr defTabSz="912813" eaLnBrk="1" hangingPunct="1">
              <a:spcBef>
                <a:spcPts val="600"/>
              </a:spcBef>
              <a:spcAft>
                <a:spcPct val="2500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Provides no information on precision</a:t>
            </a:r>
          </a:p>
          <a:p>
            <a:pPr lvl="2" defTabSz="912813" eaLnBrk="1" hangingPunct="1">
              <a:spcBef>
                <a:spcPts val="600"/>
              </a:spcBef>
              <a:spcAft>
                <a:spcPct val="2500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Degree that results would vary if measured multiple times</a:t>
            </a:r>
          </a:p>
          <a:p>
            <a:pPr defTabSz="912813" eaLnBrk="1" hangingPunct="1">
              <a:spcBef>
                <a:spcPts val="600"/>
              </a:spcBef>
              <a:spcAft>
                <a:spcPct val="2500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the number of statistical comparisons increases, so does the likelihood of an </a:t>
            </a: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(type I) or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ß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(type II) error</a:t>
            </a:r>
          </a:p>
          <a:p>
            <a:pPr lvl="2" defTabSz="912813" eaLnBrk="1" hangingPunct="1">
              <a:spcBef>
                <a:spcPts val="600"/>
              </a:spcBef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more comparisons, the greater the chance of a finding a statistically significant difference by coincidence</a:t>
            </a:r>
          </a:p>
          <a:p>
            <a:pPr lvl="2" defTabSz="912813" eaLnBrk="1" hangingPunct="1">
              <a:spcBef>
                <a:spcPts val="600"/>
              </a:spcBef>
              <a:spcAft>
                <a:spcPct val="25000"/>
              </a:spcAft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Goal:  Minimize number of statistical tests</a:t>
            </a:r>
          </a:p>
          <a:p>
            <a:pPr defTabSz="912813" eaLnBrk="1" hangingPunct="1">
              <a:spcBef>
                <a:spcPts val="600"/>
              </a:spcBef>
              <a:spcAft>
                <a:spcPct val="2500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Studies with large subject numbers may be “doomed to statistical significance”</a:t>
            </a:r>
          </a:p>
          <a:p>
            <a:pPr lvl="2" defTabSz="912813" eaLnBrk="1" hangingPunct="1">
              <a:spcBef>
                <a:spcPts val="600"/>
              </a:spcBef>
              <a:spcAft>
                <a:spcPct val="25000"/>
              </a:spcAft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Very small (clinical insignificant) differences become statistically significant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248400" y="6145213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FontTx/>
              <a:buNone/>
            </a:pPr>
            <a:r>
              <a:rPr lang="en-US" sz="1200" dirty="0">
                <a:latin typeface="Arial Narrow" pitchFamily="34" charset="0"/>
              </a:rPr>
              <a:t>Rothman KJ.  N </a:t>
            </a:r>
            <a:r>
              <a:rPr lang="en-US" sz="1200" dirty="0" err="1">
                <a:latin typeface="Arial Narrow" pitchFamily="34" charset="0"/>
              </a:rPr>
              <a:t>Engl</a:t>
            </a:r>
            <a:r>
              <a:rPr lang="en-US" sz="1200" dirty="0">
                <a:latin typeface="Arial Narrow" pitchFamily="34" charset="0"/>
              </a:rPr>
              <a:t> J Med 1978; 299: 1362-3</a:t>
            </a:r>
          </a:p>
          <a:p>
            <a:pPr algn="l">
              <a:spcBef>
                <a:spcPts val="0"/>
              </a:spcBef>
              <a:buFontTx/>
              <a:buNone/>
            </a:pPr>
            <a:r>
              <a:rPr lang="en-US" sz="1200" dirty="0" err="1">
                <a:latin typeface="Arial Narrow" pitchFamily="34" charset="0"/>
              </a:rPr>
              <a:t>Langman</a:t>
            </a:r>
            <a:r>
              <a:rPr lang="en-US" sz="1200" dirty="0">
                <a:latin typeface="Arial Narrow" pitchFamily="34" charset="0"/>
              </a:rPr>
              <a:t> MJS.  BMJ 1986; 292: 716</a:t>
            </a:r>
          </a:p>
          <a:p>
            <a:pPr algn="l">
              <a:spcBef>
                <a:spcPts val="0"/>
              </a:spcBef>
              <a:buFontTx/>
              <a:buNone/>
            </a:pPr>
            <a:r>
              <a:rPr lang="en-US" sz="1200" dirty="0">
                <a:latin typeface="Arial Narrow" pitchFamily="34" charset="0"/>
              </a:rPr>
              <a:t>Goodman SN.  </a:t>
            </a:r>
            <a:r>
              <a:rPr lang="en-US" sz="1200" dirty="0" err="1">
                <a:latin typeface="Arial Narrow" pitchFamily="34" charset="0"/>
              </a:rPr>
              <a:t>Epidemiol</a:t>
            </a:r>
            <a:r>
              <a:rPr lang="en-US" sz="1200" dirty="0">
                <a:latin typeface="Arial Narrow" pitchFamily="34" charset="0"/>
              </a:rPr>
              <a:t> 2001; 12: 295-7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E6E08EF-217A-414F-A700-9507181101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/>
              <a:t>Randomization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080828F9-667D-4FE2-857E-C5E6611C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1523712"/>
            <a:ext cx="5646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All techniques are not created equal!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5E9379DA-57C6-4520-BCD0-E16A8741F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64" y="2085593"/>
            <a:ext cx="154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Scheme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8301047D-0C2F-44DF-9C3B-C5DDDDC0C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800" y="2085592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Evaluation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BF785965-206F-449F-904A-284A8AD20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3135226"/>
            <a:ext cx="8001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67338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65000"/>
              </a:lnSpc>
              <a:spcBef>
                <a:spcPct val="15000"/>
              </a:spcBef>
              <a:spcAft>
                <a:spcPct val="5000"/>
              </a:spcAft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Not stated	Unacceptable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Alternate assignment	Dubious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e.g. chart number	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Flipping coin/drawing cards	Fair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Without blinding	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Random number table	Good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With blinding			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Random permuted blocks	Best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or computerization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F5A9B-5080-9493-E985-95910EF2BD4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l"/>
            <a:r>
              <a:rPr lang="en-US" sz="4000" b="0" dirty="0"/>
              <a:t>Other Terms and Concepts of Interest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094FE-E67B-446A-8FBA-81157EB8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79" y="3310359"/>
            <a:ext cx="4927921" cy="30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88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322EBF4-2642-2082-1F6B-9EF9023C5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dirty="0"/>
              <a:t>Incidence</a:t>
            </a:r>
            <a:endParaRPr lang="en-US" altLang="en-US" sz="1600" b="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7FDF97-0C26-7E9B-CD84-D78896136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77200" cy="1371600"/>
          </a:xfrm>
        </p:spPr>
        <p:txBody>
          <a:bodyPr/>
          <a:lstStyle/>
          <a:p>
            <a:r>
              <a:rPr lang="en-US" altLang="en-US" sz="2800" dirty="0"/>
              <a:t>Cumulative Incidence</a:t>
            </a:r>
          </a:p>
          <a:p>
            <a:pPr lvl="1"/>
            <a:r>
              <a:rPr lang="en-US" altLang="en-US" dirty="0"/>
              <a:t>The probability (risk) of an individual developing the disease (outcome) during a </a:t>
            </a:r>
            <a:r>
              <a:rPr lang="en-US" altLang="en-US" i="1" dirty="0"/>
              <a:t>specific period </a:t>
            </a:r>
            <a:r>
              <a:rPr lang="en-US" altLang="en-US" dirty="0"/>
              <a:t>of time </a:t>
            </a:r>
          </a:p>
        </p:txBody>
      </p:sp>
      <p:graphicFrame>
        <p:nvGraphicFramePr>
          <p:cNvPr id="23557" name="Object 5">
            <a:extLst>
              <a:ext uri="{FF2B5EF4-FFF2-40B4-BE49-F238E27FC236}">
                <a16:creationId xmlns:a16="http://schemas.microsoft.com/office/drawing/2014/main" id="{5529D922-E70B-923B-764C-56C84F3A8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728360"/>
              </p:ext>
            </p:extLst>
          </p:nvPr>
        </p:nvGraphicFramePr>
        <p:xfrm>
          <a:off x="783431" y="4663670"/>
          <a:ext cx="75771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83096100" imgH="9944100" progId="Equation.3">
                  <p:embed/>
                </p:oleObj>
              </mc:Choice>
              <mc:Fallback>
                <p:oleObj name="Equation" r:id="rId4" imgW="83096100" imgH="9944100" progId="Equation.3">
                  <p:embed/>
                  <p:pic>
                    <p:nvPicPr>
                      <p:cNvPr id="23557" name="Object 5">
                        <a:extLst>
                          <a:ext uri="{FF2B5EF4-FFF2-40B4-BE49-F238E27FC236}">
                            <a16:creationId xmlns:a16="http://schemas.microsoft.com/office/drawing/2014/main" id="{5529D922-E70B-923B-764C-56C84F3A8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" y="4663670"/>
                        <a:ext cx="7577138" cy="9001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D392688-6418-A72C-4063-92A62B328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dirty="0"/>
              <a:t>Incidence</a:t>
            </a:r>
            <a:endParaRPr lang="en-US" altLang="en-US" sz="1600" b="0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302FD54-8930-534D-55F0-2C5CB299D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158409"/>
            <a:ext cx="8077200" cy="1371600"/>
          </a:xfrm>
        </p:spPr>
        <p:txBody>
          <a:bodyPr/>
          <a:lstStyle/>
          <a:p>
            <a:r>
              <a:rPr lang="en-US" altLang="en-US" sz="2400" dirty="0"/>
              <a:t>Incidence density</a:t>
            </a:r>
          </a:p>
          <a:p>
            <a:pPr lvl="1"/>
            <a:r>
              <a:rPr lang="en-US" altLang="en-US" sz="2000" dirty="0"/>
              <a:t>The probability (risk) of an individual developing the disease (outcome) during a specific period of time, using total person-time as the denominator.  One subject followed one year contributes one person-year (PY)  </a:t>
            </a:r>
          </a:p>
        </p:txBody>
      </p:sp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561FDF42-DD3B-E958-3FFB-468F49DE0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29756"/>
              </p:ext>
            </p:extLst>
          </p:nvPr>
        </p:nvGraphicFramePr>
        <p:xfrm>
          <a:off x="1508051" y="4524154"/>
          <a:ext cx="58674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59690000" imgH="14922500" progId="Equation.3">
                  <p:embed/>
                </p:oleObj>
              </mc:Choice>
              <mc:Fallback>
                <p:oleObj name="Equation" r:id="rId4" imgW="59690000" imgH="14922500" progId="Equation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561FDF42-DD3B-E958-3FFB-468F49DE0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051" y="4524154"/>
                        <a:ext cx="5867400" cy="14509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B676833-273C-C6A4-7034-55B047A8D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dirty="0"/>
              <a:t>Prevalence</a:t>
            </a:r>
            <a:endParaRPr lang="en-US" altLang="en-US" sz="1600" b="0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F3C25C3-9353-AF77-DB01-40FE76C84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1371600"/>
          </a:xfrm>
        </p:spPr>
        <p:txBody>
          <a:bodyPr/>
          <a:lstStyle/>
          <a:p>
            <a:r>
              <a:rPr lang="en-US" altLang="en-US" sz="2400" dirty="0"/>
              <a:t>Numerator</a:t>
            </a:r>
          </a:p>
          <a:p>
            <a:pPr lvl="1"/>
            <a:r>
              <a:rPr lang="en-US" altLang="en-US" sz="2400" dirty="0"/>
              <a:t>All those with the attribute at a particular time</a:t>
            </a:r>
          </a:p>
          <a:p>
            <a:r>
              <a:rPr lang="en-US" altLang="en-US" sz="2400" dirty="0"/>
              <a:t>Denominator</a:t>
            </a:r>
          </a:p>
          <a:p>
            <a:pPr lvl="1"/>
            <a:r>
              <a:rPr lang="en-US" altLang="en-US" dirty="0"/>
              <a:t>T</a:t>
            </a:r>
            <a:r>
              <a:rPr lang="en-US" altLang="en-US" sz="2400" dirty="0"/>
              <a:t>he population at risk of having the attribute during that </a:t>
            </a:r>
            <a:r>
              <a:rPr lang="en-US" altLang="en-US" sz="2400" i="1" dirty="0"/>
              <a:t>same time period </a:t>
            </a:r>
          </a:p>
        </p:txBody>
      </p:sp>
      <p:graphicFrame>
        <p:nvGraphicFramePr>
          <p:cNvPr id="21515" name="Object 11">
            <a:extLst>
              <a:ext uri="{FF2B5EF4-FFF2-40B4-BE49-F238E27FC236}">
                <a16:creationId xmlns:a16="http://schemas.microsoft.com/office/drawing/2014/main" id="{22B6FFD7-B4B4-DBAA-73C9-067E968E5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30605"/>
              </p:ext>
            </p:extLst>
          </p:nvPr>
        </p:nvGraphicFramePr>
        <p:xfrm>
          <a:off x="1295400" y="4267200"/>
          <a:ext cx="61341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46228000" imgH="9944100" progId="Equation.3">
                  <p:embed/>
                </p:oleObj>
              </mc:Choice>
              <mc:Fallback>
                <p:oleObj name="Equation" r:id="rId4" imgW="46228000" imgH="9944100" progId="Equation.3">
                  <p:embed/>
                  <p:pic>
                    <p:nvPicPr>
                      <p:cNvPr id="21515" name="Object 11">
                        <a:extLst>
                          <a:ext uri="{FF2B5EF4-FFF2-40B4-BE49-F238E27FC236}">
                            <a16:creationId xmlns:a16="http://schemas.microsoft.com/office/drawing/2014/main" id="{22B6FFD7-B4B4-DBAA-73C9-067E968E5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6134100" cy="13033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  <a:lumOff val="75000"/>
                        </a:schemeClr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72C95B-1E49-2996-9724-095696305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dirty="0"/>
              <a:t>Measures of Disease Association</a:t>
            </a:r>
            <a:endParaRPr lang="en-US" altLang="en-US" sz="1600" b="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EA37AB-E5D0-0403-BC8E-D5062D813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2889" y="2264735"/>
            <a:ext cx="8077200" cy="4114800"/>
          </a:xfrm>
        </p:spPr>
        <p:txBody>
          <a:bodyPr/>
          <a:lstStyle/>
          <a:p>
            <a:r>
              <a:rPr lang="en-US" altLang="en-US" sz="2800" dirty="0"/>
              <a:t>Ratios</a:t>
            </a:r>
          </a:p>
          <a:p>
            <a:pPr lvl="1"/>
            <a:r>
              <a:rPr lang="en-US" altLang="en-US" dirty="0"/>
              <a:t>Risk ratio or relative risk (all abbreviated RR)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dirty="0"/>
              <a:t>	odds ratio (OR), and prevalence ratios. </a:t>
            </a:r>
          </a:p>
          <a:p>
            <a:r>
              <a:rPr lang="en-US" altLang="en-US" sz="2800" dirty="0"/>
              <a:t>Difference measurements of disease frequencies include:</a:t>
            </a:r>
          </a:p>
          <a:p>
            <a:pPr lvl="1"/>
            <a:r>
              <a:rPr lang="en-US" altLang="en-US" dirty="0"/>
              <a:t>Attributable risk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X:Templates:Presentations:Designs:Stream</Template>
  <TotalTime>4665</TotalTime>
  <Words>5695</Words>
  <Application>Microsoft Office PowerPoint</Application>
  <PresentationFormat>On-screen Show (4:3)</PresentationFormat>
  <Paragraphs>1037</Paragraphs>
  <Slides>115</Slides>
  <Notes>92</Notes>
  <HiddenSlides>6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115</vt:i4>
      </vt:variant>
    </vt:vector>
  </HeadingPairs>
  <TitlesOfParts>
    <vt:vector size="130" baseType="lpstr">
      <vt:lpstr>Arial</vt:lpstr>
      <vt:lpstr>Arial Narrow</vt:lpstr>
      <vt:lpstr>Bookman Old Style</vt:lpstr>
      <vt:lpstr>Calibri</vt:lpstr>
      <vt:lpstr>Cambria Math</vt:lpstr>
      <vt:lpstr>Courier New</vt:lpstr>
      <vt:lpstr>Monotype Sorts</vt:lpstr>
      <vt:lpstr>system-ui</vt:lpstr>
      <vt:lpstr>Times</vt:lpstr>
      <vt:lpstr>Times New Roman</vt:lpstr>
      <vt:lpstr>Wingdings</vt:lpstr>
      <vt:lpstr>Stream</vt:lpstr>
      <vt:lpstr>Microsoft Excel 97-2003 Worksheet</vt:lpstr>
      <vt:lpstr>Chart</vt:lpstr>
      <vt:lpstr>Equation</vt:lpstr>
      <vt:lpstr>A Review of  Clinical Epidemiology, Study Design, and Statistical Inference for the Clinician </vt:lpstr>
      <vt:lpstr>Outline</vt:lpstr>
      <vt:lpstr>Bennet’s Classification for Reading the  Medical Literature</vt:lpstr>
      <vt:lpstr>PowerPoint Presentation</vt:lpstr>
      <vt:lpstr>Definition Epidemiology</vt:lpstr>
      <vt:lpstr>Epidemiology</vt:lpstr>
      <vt:lpstr>Statistics</vt:lpstr>
      <vt:lpstr>Approach to Population Analysis</vt:lpstr>
      <vt:lpstr>Study Design</vt:lpstr>
      <vt:lpstr>Taxonomy of Research Studies</vt:lpstr>
      <vt:lpstr>The Two Basic Research Types (Study Designs)</vt:lpstr>
      <vt:lpstr>Approach to Study Design</vt:lpstr>
      <vt:lpstr>Case Reports and Case Series</vt:lpstr>
      <vt:lpstr>Types of Case Reports/Series</vt:lpstr>
      <vt:lpstr>Case Reports and Case Series</vt:lpstr>
      <vt:lpstr>PowerPoint Presentation</vt:lpstr>
      <vt:lpstr>PowerPoint Presentation</vt:lpstr>
      <vt:lpstr>PowerPoint Presentation</vt:lpstr>
      <vt:lpstr>Case Reports and Case Series Advantage and Disadvantages</vt:lpstr>
      <vt:lpstr>Descriptive Studies</vt:lpstr>
      <vt:lpstr>Descriptive Study Cross-Sectional Study</vt:lpstr>
      <vt:lpstr>Descriptive Study Subtype of Observational Study</vt:lpstr>
      <vt:lpstr>Descriptive Studies Data Sources</vt:lpstr>
      <vt:lpstr>Descriptive Studies</vt:lpstr>
      <vt:lpstr>PowerPoint Presentation</vt:lpstr>
      <vt:lpstr>Descriptive Studies Advantages</vt:lpstr>
      <vt:lpstr> Cross-Sectional Descriptive Studies Limitations </vt:lpstr>
      <vt:lpstr>PowerPoint Presentation</vt:lpstr>
      <vt:lpstr>PowerPoint Presentation</vt:lpstr>
      <vt:lpstr>PowerPoint Presentation</vt:lpstr>
      <vt:lpstr>Data Presentation Descriptive Studies</vt:lpstr>
      <vt:lpstr>Histogram for a Descriptive Study</vt:lpstr>
      <vt:lpstr>Analytic Studies</vt:lpstr>
      <vt:lpstr>Analytic Studies</vt:lpstr>
      <vt:lpstr>Analytic Studies</vt:lpstr>
      <vt:lpstr>Cohort Study Example </vt:lpstr>
      <vt:lpstr>Cohort Study Example </vt:lpstr>
      <vt:lpstr>Cohort Design Notes</vt:lpstr>
      <vt:lpstr>Cohort Study</vt:lpstr>
      <vt:lpstr>Cohort Study Helpful Hints</vt:lpstr>
      <vt:lpstr>Nonconcurrent vs. Concurrent  Cohort Studies</vt:lpstr>
      <vt:lpstr>Relative Risk (RR)</vt:lpstr>
      <vt:lpstr>Cohort Studies and Relative Risk</vt:lpstr>
      <vt:lpstr>Cohort Study Analysis</vt:lpstr>
      <vt:lpstr>Relative Risk (RR)</vt:lpstr>
      <vt:lpstr>Theoretical study of 200 mothers who volunteer to receive RSV vaccination in 3rd trimester.    No randomization or placebo arm. </vt:lpstr>
      <vt:lpstr>Zones of Potential Bias in Cohort Study</vt:lpstr>
      <vt:lpstr>Confidence Intervals (CI)</vt:lpstr>
      <vt:lpstr>A larger study usually results in narrower CI  (greater precision)</vt:lpstr>
      <vt:lpstr>Analytic Studies II</vt:lpstr>
      <vt:lpstr>Case-Control Trial</vt:lpstr>
      <vt:lpstr>Case-Control Design</vt:lpstr>
      <vt:lpstr>Case-Control Study  Example 1</vt:lpstr>
      <vt:lpstr>Case-Control Study Example 2</vt:lpstr>
      <vt:lpstr>Case-Control Study Example 2</vt:lpstr>
      <vt:lpstr>Case-Control Analysis</vt:lpstr>
      <vt:lpstr>The Odds Ratio (OR)</vt:lpstr>
      <vt:lpstr>The Odds Ratio (OR)</vt:lpstr>
      <vt:lpstr>Advantages of Case-Control Studies</vt:lpstr>
      <vt:lpstr>Disadvantages of Case-Control Studies</vt:lpstr>
      <vt:lpstr>The Odds Ratio (OR) The Power of Numbers</vt:lpstr>
      <vt:lpstr>Larger Samples Bring Greater Precision</vt:lpstr>
      <vt:lpstr>Zones of Potential Bias in Case-Control Study</vt:lpstr>
      <vt:lpstr>PowerPoint Presentation</vt:lpstr>
      <vt:lpstr>Experimental Design</vt:lpstr>
      <vt:lpstr>The Randomized Clinical Trial  (RCT)</vt:lpstr>
      <vt:lpstr>Advantages of the RCT</vt:lpstr>
      <vt:lpstr>Disadvantages of the RCT</vt:lpstr>
      <vt:lpstr>Example of a Randomized Clinical Trial</vt:lpstr>
      <vt:lpstr>RCT Example</vt:lpstr>
      <vt:lpstr>Defining Interventions  (Treatment Arms)</vt:lpstr>
      <vt:lpstr>Outcome Expression in RCT</vt:lpstr>
      <vt:lpstr>Why is Blinding Important?</vt:lpstr>
      <vt:lpstr>Blinding</vt:lpstr>
      <vt:lpstr>Dropout  A Pitfall in Blinded Studies</vt:lpstr>
      <vt:lpstr>Common Problems with  Randomized Trials</vt:lpstr>
      <vt:lpstr>Crossover Design (RCT)</vt:lpstr>
      <vt:lpstr>Selecting the Control Group</vt:lpstr>
      <vt:lpstr>Choosing a Control Group</vt:lpstr>
      <vt:lpstr>Choosing a Control Group</vt:lpstr>
      <vt:lpstr>PowerPoint Presentation</vt:lpstr>
      <vt:lpstr>Bias</vt:lpstr>
      <vt:lpstr>Selection Bias</vt:lpstr>
      <vt:lpstr>Ascertainment Bias (Measurement Bias)</vt:lpstr>
      <vt:lpstr>Confounding Bias</vt:lpstr>
      <vt:lpstr>Confounding Bias: Examples</vt:lpstr>
      <vt:lpstr>Controlling Confounding Bias</vt:lpstr>
      <vt:lpstr>To draw a conclusion from a study…</vt:lpstr>
      <vt:lpstr>Chance and Randomization</vt:lpstr>
      <vt:lpstr>Chance</vt:lpstr>
      <vt:lpstr>Chance</vt:lpstr>
      <vt:lpstr>The “p” Value (α-level for significance)  The probability under the null hypothesis of observing the set of observations obtained in an experiment.  Essentially, the probability of rejecting the null hypothesis by mistake. </vt:lpstr>
      <vt:lpstr>Perils of the “p”</vt:lpstr>
      <vt:lpstr>Randomization</vt:lpstr>
      <vt:lpstr>Other Terms and Concepts of Interest</vt:lpstr>
      <vt:lpstr>Incidence</vt:lpstr>
      <vt:lpstr>Incidence</vt:lpstr>
      <vt:lpstr>Prevalence</vt:lpstr>
      <vt:lpstr>Measures of Disease Association</vt:lpstr>
      <vt:lpstr>Sensitivity and Specificity</vt:lpstr>
      <vt:lpstr>PPV and NPV</vt:lpstr>
      <vt:lpstr>Calculations</vt:lpstr>
      <vt:lpstr>The Evidence Hierarchy</vt:lpstr>
      <vt:lpstr>Hierarchy of Primary Evidence Unfiltered Evidence</vt:lpstr>
      <vt:lpstr>Hierarchy of Secondary Evidence Filtered Evidence</vt:lpstr>
      <vt:lpstr>PowerPoint Presentation</vt:lpstr>
      <vt:lpstr>Meta-Analysis Definition</vt:lpstr>
      <vt:lpstr>Meta-Analysis Characteristics</vt:lpstr>
      <vt:lpstr>Meta-Analysis</vt:lpstr>
      <vt:lpstr>Final Thoughts</vt:lpstr>
      <vt:lpstr>Final Thoughts Who said medicine was simple?</vt:lpstr>
      <vt:lpstr>Are You Smarter than an Internist?</vt:lpstr>
      <vt:lpstr>Are You Smarter than an Internist?</vt:lpstr>
      <vt:lpstr>Are You Smarter than an Internist?</vt:lpstr>
      <vt:lpstr>Questions </vt:lpstr>
    </vt:vector>
  </TitlesOfParts>
  <Company>TTUHSC, Amarillo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 GYN</dc:creator>
  <cp:lastModifiedBy>Beal, Jordan</cp:lastModifiedBy>
  <cp:revision>437</cp:revision>
  <cp:lastPrinted>2024-01-11T14:33:45Z</cp:lastPrinted>
  <dcterms:created xsi:type="dcterms:W3CDTF">2004-01-12T19:59:06Z</dcterms:created>
  <dcterms:modified xsi:type="dcterms:W3CDTF">2025-02-14T15:35:17Z</dcterms:modified>
</cp:coreProperties>
</file>