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41" r:id="rId2"/>
  </p:sldMasterIdLst>
  <p:notesMasterIdLst>
    <p:notesMasterId r:id="rId60"/>
  </p:notesMasterIdLst>
  <p:handoutMasterIdLst>
    <p:handoutMasterId r:id="rId61"/>
  </p:handoutMasterIdLst>
  <p:sldIdLst>
    <p:sldId id="256" r:id="rId3"/>
    <p:sldId id="257" r:id="rId4"/>
    <p:sldId id="258" r:id="rId5"/>
    <p:sldId id="259" r:id="rId6"/>
    <p:sldId id="304" r:id="rId7"/>
    <p:sldId id="305" r:id="rId8"/>
    <p:sldId id="322" r:id="rId9"/>
    <p:sldId id="321" r:id="rId10"/>
    <p:sldId id="315" r:id="rId11"/>
    <p:sldId id="306" r:id="rId12"/>
    <p:sldId id="311" r:id="rId13"/>
    <p:sldId id="316" r:id="rId14"/>
    <p:sldId id="261" r:id="rId15"/>
    <p:sldId id="313" r:id="rId16"/>
    <p:sldId id="314" r:id="rId17"/>
    <p:sldId id="312" r:id="rId18"/>
    <p:sldId id="301" r:id="rId19"/>
    <p:sldId id="320" r:id="rId20"/>
    <p:sldId id="319" r:id="rId21"/>
    <p:sldId id="260" r:id="rId22"/>
    <p:sldId id="274" r:id="rId23"/>
    <p:sldId id="262" r:id="rId24"/>
    <p:sldId id="263" r:id="rId25"/>
    <p:sldId id="317" r:id="rId26"/>
    <p:sldId id="318" r:id="rId27"/>
    <p:sldId id="307" r:id="rId28"/>
    <p:sldId id="264" r:id="rId29"/>
    <p:sldId id="265" r:id="rId30"/>
    <p:sldId id="266" r:id="rId31"/>
    <p:sldId id="267" r:id="rId32"/>
    <p:sldId id="268" r:id="rId33"/>
    <p:sldId id="269" r:id="rId34"/>
    <p:sldId id="308" r:id="rId35"/>
    <p:sldId id="310" r:id="rId36"/>
    <p:sldId id="275" r:id="rId37"/>
    <p:sldId id="273" r:id="rId38"/>
    <p:sldId id="299" r:id="rId39"/>
    <p:sldId id="270" r:id="rId40"/>
    <p:sldId id="277" r:id="rId41"/>
    <p:sldId id="279" r:id="rId42"/>
    <p:sldId id="281" r:id="rId43"/>
    <p:sldId id="280" r:id="rId44"/>
    <p:sldId id="283" r:id="rId45"/>
    <p:sldId id="284" r:id="rId46"/>
    <p:sldId id="285" r:id="rId47"/>
    <p:sldId id="300" r:id="rId48"/>
    <p:sldId id="286" r:id="rId49"/>
    <p:sldId id="294" r:id="rId50"/>
    <p:sldId id="287" r:id="rId51"/>
    <p:sldId id="296" r:id="rId52"/>
    <p:sldId id="288" r:id="rId53"/>
    <p:sldId id="289" r:id="rId54"/>
    <p:sldId id="290" r:id="rId55"/>
    <p:sldId id="297" r:id="rId56"/>
    <p:sldId id="298" r:id="rId57"/>
    <p:sldId id="291" r:id="rId58"/>
    <p:sldId id="292" r:id="rId5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5B6016"/>
    <a:srgbClr val="6C4D00"/>
    <a:srgbClr val="8A6300"/>
    <a:srgbClr val="9A6E00"/>
    <a:srgbClr val="966B00"/>
    <a:srgbClr val="268E4E"/>
    <a:srgbClr val="F02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9" autoAdjust="0"/>
    <p:restoredTop sz="93571" autoAdjust="0"/>
  </p:normalViewPr>
  <p:slideViewPr>
    <p:cSldViewPr>
      <p:cViewPr varScale="1">
        <p:scale>
          <a:sx n="100" d="100"/>
          <a:sy n="100" d="100"/>
        </p:scale>
        <p:origin x="2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7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D1D265-C58C-413C-BB72-5FFF2B23F09A}" type="doc">
      <dgm:prSet loTypeId="urn:microsoft.com/office/officeart/2005/8/layout/cycle5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0EEC60E-1056-45FA-BE5D-8FF6AF1E84A6}">
      <dgm:prSet phldrT="[Text]" custT="1"/>
      <dgm:spPr>
        <a:solidFill>
          <a:srgbClr val="966B00"/>
        </a:solidFill>
      </dgm:spPr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Clinical Scenario</a:t>
          </a:r>
        </a:p>
      </dgm:t>
    </dgm:pt>
    <dgm:pt modelId="{CEA4EB8F-18E2-44A5-88CC-EE1A14948152}" type="parTrans" cxnId="{2E9F4352-1F65-41C9-9E1A-FAE2C7211431}">
      <dgm:prSet/>
      <dgm:spPr/>
      <dgm:t>
        <a:bodyPr/>
        <a:lstStyle/>
        <a:p>
          <a:endParaRPr lang="en-US"/>
        </a:p>
      </dgm:t>
    </dgm:pt>
    <dgm:pt modelId="{6A445016-CDE3-49F6-86D9-0B2D3E4D0C33}" type="sibTrans" cxnId="{2E9F4352-1F65-41C9-9E1A-FAE2C7211431}">
      <dgm:prSet/>
      <dgm:spPr>
        <a:ln cmpd="sng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B2CCEB1-F3B3-4B8D-9333-1ED8AD21F938}">
      <dgm:prSet phldrT="[Text]" custT="1"/>
      <dgm:spPr>
        <a:solidFill>
          <a:srgbClr val="9A6E00">
            <a:alpha val="48627"/>
          </a:srgbClr>
        </a:solidFill>
      </dgm:spPr>
      <dgm:t>
        <a:bodyPr/>
        <a:lstStyle/>
        <a:p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Identify the problem and translate it into clinical questions</a:t>
          </a:r>
        </a:p>
      </dgm:t>
    </dgm:pt>
    <dgm:pt modelId="{C0F54317-4455-4C80-B811-74808C2617B8}" type="parTrans" cxnId="{9D1FB802-81D9-4212-881E-42F4605FC036}">
      <dgm:prSet/>
      <dgm:spPr/>
      <dgm:t>
        <a:bodyPr/>
        <a:lstStyle/>
        <a:p>
          <a:endParaRPr lang="en-US"/>
        </a:p>
      </dgm:t>
    </dgm:pt>
    <dgm:pt modelId="{F490A6B1-56AB-4B60-A13C-D2494772153E}" type="sibTrans" cxnId="{9D1FB802-81D9-4212-881E-42F4605FC036}">
      <dgm:prSet/>
      <dgm:spPr>
        <a:ln w="2222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0B41669-E6C5-4F10-B717-AF5278BED469}">
      <dgm:prSet phldrT="[Text]" custT="1"/>
      <dgm:spPr>
        <a:solidFill>
          <a:srgbClr val="8A6300">
            <a:alpha val="49804"/>
          </a:srgbClr>
        </a:solidFill>
      </dgm:spPr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Search for the evidence</a:t>
          </a:r>
        </a:p>
      </dgm:t>
    </dgm:pt>
    <dgm:pt modelId="{D40D3204-BDB4-4C1A-B40D-EBB1FD62F421}" type="parTrans" cxnId="{AEDC3DEC-3956-4413-81F4-BCC2B27AB5E9}">
      <dgm:prSet/>
      <dgm:spPr/>
      <dgm:t>
        <a:bodyPr/>
        <a:lstStyle/>
        <a:p>
          <a:endParaRPr lang="en-US"/>
        </a:p>
      </dgm:t>
    </dgm:pt>
    <dgm:pt modelId="{FFBCD081-C8CD-4612-B842-237B6C6E05AB}" type="sibTrans" cxnId="{AEDC3DEC-3956-4413-81F4-BCC2B27AB5E9}">
      <dgm:prSet/>
      <dgm:spPr>
        <a:ln cmpd="sng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781952F-C020-471B-97D9-DE7955A1F574}">
      <dgm:prSet phldrT="[Text]"/>
      <dgm:spPr>
        <a:solidFill>
          <a:srgbClr val="6C4D00">
            <a:alpha val="49804"/>
          </a:srgbClr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Critically appraise the evidence</a:t>
          </a:r>
        </a:p>
      </dgm:t>
    </dgm:pt>
    <dgm:pt modelId="{F713FF9A-3806-41FD-8F43-7723DA8DAD10}" type="parTrans" cxnId="{58E4A555-C33C-47FF-894B-7902077A8FE0}">
      <dgm:prSet/>
      <dgm:spPr/>
      <dgm:t>
        <a:bodyPr/>
        <a:lstStyle/>
        <a:p>
          <a:endParaRPr lang="en-US"/>
        </a:p>
      </dgm:t>
    </dgm:pt>
    <dgm:pt modelId="{72714EBC-E5BC-4D8E-854E-66D86704AA5C}" type="sibTrans" cxnId="{58E4A555-C33C-47FF-894B-7902077A8FE0}">
      <dgm:prSet/>
      <dgm:spPr>
        <a:ln cmpd="sng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BAA7808-36B7-40CF-84C5-D8529949DCA0}">
      <dgm:prSet phldrT="[Text]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Apply the evidence</a:t>
          </a:r>
        </a:p>
      </dgm:t>
    </dgm:pt>
    <dgm:pt modelId="{669FCB18-81FB-4515-965C-1911B2F66DE8}" type="parTrans" cxnId="{611978F4-B868-4855-B823-FF05991D6875}">
      <dgm:prSet/>
      <dgm:spPr/>
      <dgm:t>
        <a:bodyPr/>
        <a:lstStyle/>
        <a:p>
          <a:endParaRPr lang="en-US"/>
        </a:p>
      </dgm:t>
    </dgm:pt>
    <dgm:pt modelId="{880459A3-11C2-42E1-AC81-70300192D9C2}" type="sibTrans" cxnId="{611978F4-B868-4855-B823-FF05991D6875}">
      <dgm:prSet/>
      <dgm:spPr>
        <a:solidFill>
          <a:schemeClr val="tx1"/>
        </a:solidFill>
        <a:ln cmpd="sng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CE0C4CE-B912-43E6-904C-EF83B7EA4CE8}" type="pres">
      <dgm:prSet presAssocID="{01D1D265-C58C-413C-BB72-5FFF2B23F09A}" presName="cycle" presStyleCnt="0">
        <dgm:presLayoutVars>
          <dgm:dir/>
          <dgm:resizeHandles val="exact"/>
        </dgm:presLayoutVars>
      </dgm:prSet>
      <dgm:spPr/>
    </dgm:pt>
    <dgm:pt modelId="{4F2F1155-225B-4D94-9D02-C0B144BAE346}" type="pres">
      <dgm:prSet presAssocID="{B0EEC60E-1056-45FA-BE5D-8FF6AF1E84A6}" presName="node" presStyleLbl="node1" presStyleIdx="0" presStyleCnt="5">
        <dgm:presLayoutVars>
          <dgm:bulletEnabled val="1"/>
        </dgm:presLayoutVars>
      </dgm:prSet>
      <dgm:spPr/>
    </dgm:pt>
    <dgm:pt modelId="{0D345FED-1694-4DAF-A64F-E8825CBC4BA1}" type="pres">
      <dgm:prSet presAssocID="{B0EEC60E-1056-45FA-BE5D-8FF6AF1E84A6}" presName="spNode" presStyleCnt="0"/>
      <dgm:spPr/>
    </dgm:pt>
    <dgm:pt modelId="{65FE0FE2-068E-434A-B6FA-3856DCE96A09}" type="pres">
      <dgm:prSet presAssocID="{6A445016-CDE3-49F6-86D9-0B2D3E4D0C33}" presName="sibTrans" presStyleLbl="sibTrans1D1" presStyleIdx="0" presStyleCnt="5"/>
      <dgm:spPr/>
    </dgm:pt>
    <dgm:pt modelId="{F09B2D29-8F05-4325-AC68-95976EA5473F}" type="pres">
      <dgm:prSet presAssocID="{0B2CCEB1-F3B3-4B8D-9333-1ED8AD21F938}" presName="node" presStyleLbl="node1" presStyleIdx="1" presStyleCnt="5" custScaleX="140756">
        <dgm:presLayoutVars>
          <dgm:bulletEnabled val="1"/>
        </dgm:presLayoutVars>
      </dgm:prSet>
      <dgm:spPr/>
    </dgm:pt>
    <dgm:pt modelId="{CF2CC9BA-AACB-4813-86D0-3A9587218414}" type="pres">
      <dgm:prSet presAssocID="{0B2CCEB1-F3B3-4B8D-9333-1ED8AD21F938}" presName="spNode" presStyleCnt="0"/>
      <dgm:spPr/>
    </dgm:pt>
    <dgm:pt modelId="{0AD25D82-D9BF-4B6F-99A4-8A283EFDFD54}" type="pres">
      <dgm:prSet presAssocID="{F490A6B1-56AB-4B60-A13C-D2494772153E}" presName="sibTrans" presStyleLbl="sibTrans1D1" presStyleIdx="1" presStyleCnt="5"/>
      <dgm:spPr/>
    </dgm:pt>
    <dgm:pt modelId="{B5241D28-7646-49FF-A2BB-5E7ABEB6F248}" type="pres">
      <dgm:prSet presAssocID="{50B41669-E6C5-4F10-B717-AF5278BED469}" presName="node" presStyleLbl="node1" presStyleIdx="2" presStyleCnt="5">
        <dgm:presLayoutVars>
          <dgm:bulletEnabled val="1"/>
        </dgm:presLayoutVars>
      </dgm:prSet>
      <dgm:spPr/>
    </dgm:pt>
    <dgm:pt modelId="{9B50DE7D-184A-4C1C-A63A-1FA96F6089DC}" type="pres">
      <dgm:prSet presAssocID="{50B41669-E6C5-4F10-B717-AF5278BED469}" presName="spNode" presStyleCnt="0"/>
      <dgm:spPr/>
    </dgm:pt>
    <dgm:pt modelId="{3280568E-3845-4637-BB0C-EABCBBA1EB0A}" type="pres">
      <dgm:prSet presAssocID="{FFBCD081-C8CD-4612-B842-237B6C6E05AB}" presName="sibTrans" presStyleLbl="sibTrans1D1" presStyleIdx="2" presStyleCnt="5"/>
      <dgm:spPr/>
    </dgm:pt>
    <dgm:pt modelId="{B8C66677-2C0E-42D9-9D93-E7469CF7A872}" type="pres">
      <dgm:prSet presAssocID="{8781952F-C020-471B-97D9-DE7955A1F574}" presName="node" presStyleLbl="node1" presStyleIdx="3" presStyleCnt="5">
        <dgm:presLayoutVars>
          <dgm:bulletEnabled val="1"/>
        </dgm:presLayoutVars>
      </dgm:prSet>
      <dgm:spPr/>
    </dgm:pt>
    <dgm:pt modelId="{6526CD64-FF80-4586-8DA2-55DAE6833270}" type="pres">
      <dgm:prSet presAssocID="{8781952F-C020-471B-97D9-DE7955A1F574}" presName="spNode" presStyleCnt="0"/>
      <dgm:spPr/>
    </dgm:pt>
    <dgm:pt modelId="{7C0A8238-0A04-4932-B64A-97DDCE25EBC1}" type="pres">
      <dgm:prSet presAssocID="{72714EBC-E5BC-4D8E-854E-66D86704AA5C}" presName="sibTrans" presStyleLbl="sibTrans1D1" presStyleIdx="3" presStyleCnt="5"/>
      <dgm:spPr/>
    </dgm:pt>
    <dgm:pt modelId="{EBFCDF31-7D7C-4ACB-82F1-85189193FAC1}" type="pres">
      <dgm:prSet presAssocID="{FBAA7808-36B7-40CF-84C5-D8529949DCA0}" presName="node" presStyleLbl="node1" presStyleIdx="4" presStyleCnt="5">
        <dgm:presLayoutVars>
          <dgm:bulletEnabled val="1"/>
        </dgm:presLayoutVars>
      </dgm:prSet>
      <dgm:spPr/>
    </dgm:pt>
    <dgm:pt modelId="{96367308-098D-4AD2-8C43-11EF0065AE5B}" type="pres">
      <dgm:prSet presAssocID="{FBAA7808-36B7-40CF-84C5-D8529949DCA0}" presName="spNode" presStyleCnt="0"/>
      <dgm:spPr/>
    </dgm:pt>
    <dgm:pt modelId="{5A9F298B-98F4-4F8F-B98F-15D29227002F}" type="pres">
      <dgm:prSet presAssocID="{880459A3-11C2-42E1-AC81-70300192D9C2}" presName="sibTrans" presStyleLbl="sibTrans1D1" presStyleIdx="4" presStyleCnt="5"/>
      <dgm:spPr/>
    </dgm:pt>
  </dgm:ptLst>
  <dgm:cxnLst>
    <dgm:cxn modelId="{9D1FB802-81D9-4212-881E-42F4605FC036}" srcId="{01D1D265-C58C-413C-BB72-5FFF2B23F09A}" destId="{0B2CCEB1-F3B3-4B8D-9333-1ED8AD21F938}" srcOrd="1" destOrd="0" parTransId="{C0F54317-4455-4C80-B811-74808C2617B8}" sibTransId="{F490A6B1-56AB-4B60-A13C-D2494772153E}"/>
    <dgm:cxn modelId="{4BE4DC3A-C72F-4CF5-9DE4-F61839CFF972}" type="presOf" srcId="{F490A6B1-56AB-4B60-A13C-D2494772153E}" destId="{0AD25D82-D9BF-4B6F-99A4-8A283EFDFD54}" srcOrd="0" destOrd="0" presId="urn:microsoft.com/office/officeart/2005/8/layout/cycle5"/>
    <dgm:cxn modelId="{6D86745D-EE45-47EB-80D6-788BB8D9B05C}" type="presOf" srcId="{01D1D265-C58C-413C-BB72-5FFF2B23F09A}" destId="{9CE0C4CE-B912-43E6-904C-EF83B7EA4CE8}" srcOrd="0" destOrd="0" presId="urn:microsoft.com/office/officeart/2005/8/layout/cycle5"/>
    <dgm:cxn modelId="{BDCF3B41-2DE7-44AB-95B4-0F334060CE34}" type="presOf" srcId="{880459A3-11C2-42E1-AC81-70300192D9C2}" destId="{5A9F298B-98F4-4F8F-B98F-15D29227002F}" srcOrd="0" destOrd="0" presId="urn:microsoft.com/office/officeart/2005/8/layout/cycle5"/>
    <dgm:cxn modelId="{23416F4B-9FA9-4FD4-9221-42B6AEDC816A}" type="presOf" srcId="{0B2CCEB1-F3B3-4B8D-9333-1ED8AD21F938}" destId="{F09B2D29-8F05-4325-AC68-95976EA5473F}" srcOrd="0" destOrd="0" presId="urn:microsoft.com/office/officeart/2005/8/layout/cycle5"/>
    <dgm:cxn modelId="{BBA69A4B-FA09-4CF9-99BC-EFDDD46AA8D2}" type="presOf" srcId="{72714EBC-E5BC-4D8E-854E-66D86704AA5C}" destId="{7C0A8238-0A04-4932-B64A-97DDCE25EBC1}" srcOrd="0" destOrd="0" presId="urn:microsoft.com/office/officeart/2005/8/layout/cycle5"/>
    <dgm:cxn modelId="{2E9F4352-1F65-41C9-9E1A-FAE2C7211431}" srcId="{01D1D265-C58C-413C-BB72-5FFF2B23F09A}" destId="{B0EEC60E-1056-45FA-BE5D-8FF6AF1E84A6}" srcOrd="0" destOrd="0" parTransId="{CEA4EB8F-18E2-44A5-88CC-EE1A14948152}" sibTransId="{6A445016-CDE3-49F6-86D9-0B2D3E4D0C33}"/>
    <dgm:cxn modelId="{58E4A555-C33C-47FF-894B-7902077A8FE0}" srcId="{01D1D265-C58C-413C-BB72-5FFF2B23F09A}" destId="{8781952F-C020-471B-97D9-DE7955A1F574}" srcOrd="3" destOrd="0" parTransId="{F713FF9A-3806-41FD-8F43-7723DA8DAD10}" sibTransId="{72714EBC-E5BC-4D8E-854E-66D86704AA5C}"/>
    <dgm:cxn modelId="{CAEFC295-0665-4A52-AD10-B5D4D50F8507}" type="presOf" srcId="{B0EEC60E-1056-45FA-BE5D-8FF6AF1E84A6}" destId="{4F2F1155-225B-4D94-9D02-C0B144BAE346}" srcOrd="0" destOrd="0" presId="urn:microsoft.com/office/officeart/2005/8/layout/cycle5"/>
    <dgm:cxn modelId="{B83207B3-E261-4C90-8601-EAB8D5F7AFA1}" type="presOf" srcId="{6A445016-CDE3-49F6-86D9-0B2D3E4D0C33}" destId="{65FE0FE2-068E-434A-B6FA-3856DCE96A09}" srcOrd="0" destOrd="0" presId="urn:microsoft.com/office/officeart/2005/8/layout/cycle5"/>
    <dgm:cxn modelId="{CFEAE9C2-9313-4838-9BC3-F29315D650E9}" type="presOf" srcId="{8781952F-C020-471B-97D9-DE7955A1F574}" destId="{B8C66677-2C0E-42D9-9D93-E7469CF7A872}" srcOrd="0" destOrd="0" presId="urn:microsoft.com/office/officeart/2005/8/layout/cycle5"/>
    <dgm:cxn modelId="{BD03EAD1-4827-4517-9921-1D02DBDEFB40}" type="presOf" srcId="{50B41669-E6C5-4F10-B717-AF5278BED469}" destId="{B5241D28-7646-49FF-A2BB-5E7ABEB6F248}" srcOrd="0" destOrd="0" presId="urn:microsoft.com/office/officeart/2005/8/layout/cycle5"/>
    <dgm:cxn modelId="{A012B4E1-9F8C-4350-B95E-9F0066E9EE62}" type="presOf" srcId="{FFBCD081-C8CD-4612-B842-237B6C6E05AB}" destId="{3280568E-3845-4637-BB0C-EABCBBA1EB0A}" srcOrd="0" destOrd="0" presId="urn:microsoft.com/office/officeart/2005/8/layout/cycle5"/>
    <dgm:cxn modelId="{AEDC3DEC-3956-4413-81F4-BCC2B27AB5E9}" srcId="{01D1D265-C58C-413C-BB72-5FFF2B23F09A}" destId="{50B41669-E6C5-4F10-B717-AF5278BED469}" srcOrd="2" destOrd="0" parTransId="{D40D3204-BDB4-4C1A-B40D-EBB1FD62F421}" sibTransId="{FFBCD081-C8CD-4612-B842-237B6C6E05AB}"/>
    <dgm:cxn modelId="{611978F4-B868-4855-B823-FF05991D6875}" srcId="{01D1D265-C58C-413C-BB72-5FFF2B23F09A}" destId="{FBAA7808-36B7-40CF-84C5-D8529949DCA0}" srcOrd="4" destOrd="0" parTransId="{669FCB18-81FB-4515-965C-1911B2F66DE8}" sibTransId="{880459A3-11C2-42E1-AC81-70300192D9C2}"/>
    <dgm:cxn modelId="{B8CC63FE-EE69-4069-9B18-2A7DF3E13AE4}" type="presOf" srcId="{FBAA7808-36B7-40CF-84C5-D8529949DCA0}" destId="{EBFCDF31-7D7C-4ACB-82F1-85189193FAC1}" srcOrd="0" destOrd="0" presId="urn:microsoft.com/office/officeart/2005/8/layout/cycle5"/>
    <dgm:cxn modelId="{E63BA0BB-0AC1-4A1B-9585-630EAC342290}" type="presParOf" srcId="{9CE0C4CE-B912-43E6-904C-EF83B7EA4CE8}" destId="{4F2F1155-225B-4D94-9D02-C0B144BAE346}" srcOrd="0" destOrd="0" presId="urn:microsoft.com/office/officeart/2005/8/layout/cycle5"/>
    <dgm:cxn modelId="{C021E9AA-DDE7-42F2-B010-2F5E2C1DAC91}" type="presParOf" srcId="{9CE0C4CE-B912-43E6-904C-EF83B7EA4CE8}" destId="{0D345FED-1694-4DAF-A64F-E8825CBC4BA1}" srcOrd="1" destOrd="0" presId="urn:microsoft.com/office/officeart/2005/8/layout/cycle5"/>
    <dgm:cxn modelId="{A0C81753-3ACE-46B3-8811-B44751AACA7D}" type="presParOf" srcId="{9CE0C4CE-B912-43E6-904C-EF83B7EA4CE8}" destId="{65FE0FE2-068E-434A-B6FA-3856DCE96A09}" srcOrd="2" destOrd="0" presId="urn:microsoft.com/office/officeart/2005/8/layout/cycle5"/>
    <dgm:cxn modelId="{0E9C4A10-30E3-4793-A766-A00BF443B9E7}" type="presParOf" srcId="{9CE0C4CE-B912-43E6-904C-EF83B7EA4CE8}" destId="{F09B2D29-8F05-4325-AC68-95976EA5473F}" srcOrd="3" destOrd="0" presId="urn:microsoft.com/office/officeart/2005/8/layout/cycle5"/>
    <dgm:cxn modelId="{3220E484-6FB1-4CA1-B70B-DB2C1F0B3C84}" type="presParOf" srcId="{9CE0C4CE-B912-43E6-904C-EF83B7EA4CE8}" destId="{CF2CC9BA-AACB-4813-86D0-3A9587218414}" srcOrd="4" destOrd="0" presId="urn:microsoft.com/office/officeart/2005/8/layout/cycle5"/>
    <dgm:cxn modelId="{A4EC80F3-2104-4DAF-B0E7-6D0B029E935B}" type="presParOf" srcId="{9CE0C4CE-B912-43E6-904C-EF83B7EA4CE8}" destId="{0AD25D82-D9BF-4B6F-99A4-8A283EFDFD54}" srcOrd="5" destOrd="0" presId="urn:microsoft.com/office/officeart/2005/8/layout/cycle5"/>
    <dgm:cxn modelId="{0A50A543-F167-4A94-AC75-2182E2306E0C}" type="presParOf" srcId="{9CE0C4CE-B912-43E6-904C-EF83B7EA4CE8}" destId="{B5241D28-7646-49FF-A2BB-5E7ABEB6F248}" srcOrd="6" destOrd="0" presId="urn:microsoft.com/office/officeart/2005/8/layout/cycle5"/>
    <dgm:cxn modelId="{6085C99C-AC18-429D-8343-4E5FA15F54E0}" type="presParOf" srcId="{9CE0C4CE-B912-43E6-904C-EF83B7EA4CE8}" destId="{9B50DE7D-184A-4C1C-A63A-1FA96F6089DC}" srcOrd="7" destOrd="0" presId="urn:microsoft.com/office/officeart/2005/8/layout/cycle5"/>
    <dgm:cxn modelId="{9044D1EC-C026-42AB-AE11-710DA51A59B1}" type="presParOf" srcId="{9CE0C4CE-B912-43E6-904C-EF83B7EA4CE8}" destId="{3280568E-3845-4637-BB0C-EABCBBA1EB0A}" srcOrd="8" destOrd="0" presId="urn:microsoft.com/office/officeart/2005/8/layout/cycle5"/>
    <dgm:cxn modelId="{EE6CCE6A-26C7-46F9-A5DC-C918A8D1F4A0}" type="presParOf" srcId="{9CE0C4CE-B912-43E6-904C-EF83B7EA4CE8}" destId="{B8C66677-2C0E-42D9-9D93-E7469CF7A872}" srcOrd="9" destOrd="0" presId="urn:microsoft.com/office/officeart/2005/8/layout/cycle5"/>
    <dgm:cxn modelId="{28E0F7C1-4709-4845-82A5-D8051BF8D4E4}" type="presParOf" srcId="{9CE0C4CE-B912-43E6-904C-EF83B7EA4CE8}" destId="{6526CD64-FF80-4586-8DA2-55DAE6833270}" srcOrd="10" destOrd="0" presId="urn:microsoft.com/office/officeart/2005/8/layout/cycle5"/>
    <dgm:cxn modelId="{48C9417F-2ABD-4A83-97E1-71DA7345F707}" type="presParOf" srcId="{9CE0C4CE-B912-43E6-904C-EF83B7EA4CE8}" destId="{7C0A8238-0A04-4932-B64A-97DDCE25EBC1}" srcOrd="11" destOrd="0" presId="urn:microsoft.com/office/officeart/2005/8/layout/cycle5"/>
    <dgm:cxn modelId="{7A0B182F-37E5-4325-AFE7-3CC79CCEFB68}" type="presParOf" srcId="{9CE0C4CE-B912-43E6-904C-EF83B7EA4CE8}" destId="{EBFCDF31-7D7C-4ACB-82F1-85189193FAC1}" srcOrd="12" destOrd="0" presId="urn:microsoft.com/office/officeart/2005/8/layout/cycle5"/>
    <dgm:cxn modelId="{A681E97D-30AD-437A-8E15-482A316BABAE}" type="presParOf" srcId="{9CE0C4CE-B912-43E6-904C-EF83B7EA4CE8}" destId="{96367308-098D-4AD2-8C43-11EF0065AE5B}" srcOrd="13" destOrd="0" presId="urn:microsoft.com/office/officeart/2005/8/layout/cycle5"/>
    <dgm:cxn modelId="{638FAD6F-B8B0-45D7-831D-AEC9F890CBBC}" type="presParOf" srcId="{9CE0C4CE-B912-43E6-904C-EF83B7EA4CE8}" destId="{5A9F298B-98F4-4F8F-B98F-15D29227002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1D145D-7837-4FB7-840F-0CA0331FC293}" type="doc">
      <dgm:prSet loTypeId="urn:microsoft.com/office/officeart/2005/8/layout/ven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E9FB36-36B6-4736-BD07-0F43FAF7DE56}">
      <dgm:prSet phldrT="[Text]" custT="1"/>
      <dgm:spPr>
        <a:gradFill rotWithShape="0">
          <a:gsLst>
            <a:gs pos="0">
              <a:schemeClr val="accent5">
                <a:lumMod val="60000"/>
                <a:lumOff val="40000"/>
                <a:alpha val="79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Arial Narrow" pitchFamily="34" charset="0"/>
            </a:rPr>
            <a:t>Menopausal</a:t>
          </a:r>
        </a:p>
        <a:p>
          <a:r>
            <a:rPr lang="en-US" sz="1400" dirty="0">
              <a:solidFill>
                <a:schemeClr val="bg1"/>
              </a:solidFill>
              <a:latin typeface="Arial Narrow" pitchFamily="34" charset="0"/>
            </a:rPr>
            <a:t>Population</a:t>
          </a:r>
        </a:p>
      </dgm:t>
    </dgm:pt>
    <dgm:pt modelId="{E6DAF2ED-55B3-41D5-93BA-8B31F6DE8D5A}" type="parTrans" cxnId="{D78275A8-19A4-43D2-B0AB-ADEFE819954F}">
      <dgm:prSet/>
      <dgm:spPr/>
      <dgm:t>
        <a:bodyPr/>
        <a:lstStyle/>
        <a:p>
          <a:endParaRPr lang="en-US"/>
        </a:p>
      </dgm:t>
    </dgm:pt>
    <dgm:pt modelId="{761D437A-3730-4ED2-B799-C630B1EF2E61}" type="sibTrans" cxnId="{D78275A8-19A4-43D2-B0AB-ADEFE819954F}">
      <dgm:prSet/>
      <dgm:spPr/>
      <dgm:t>
        <a:bodyPr/>
        <a:lstStyle/>
        <a:p>
          <a:endParaRPr lang="en-US"/>
        </a:p>
      </dgm:t>
    </dgm:pt>
    <dgm:pt modelId="{6F9AC604-4F7C-4ED5-9599-F5AD2DF333DE}">
      <dgm:prSet phldrT="[Text]" custT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</a:gra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Arial Narrow" pitchFamily="34" charset="0"/>
            </a:rPr>
            <a:t>Study</a:t>
          </a:r>
        </a:p>
        <a:p>
          <a:r>
            <a:rPr lang="en-US" sz="1200" dirty="0">
              <a:solidFill>
                <a:schemeClr val="bg1"/>
              </a:solidFill>
              <a:latin typeface="Arial Narrow" pitchFamily="34" charset="0"/>
            </a:rPr>
            <a:t>Group</a:t>
          </a:r>
        </a:p>
      </dgm:t>
    </dgm:pt>
    <dgm:pt modelId="{AB68C41B-630B-434C-A22D-8914D05A424E}" type="parTrans" cxnId="{29819097-DCF4-46B9-8C56-B905F2CC22B5}">
      <dgm:prSet/>
      <dgm:spPr/>
      <dgm:t>
        <a:bodyPr/>
        <a:lstStyle/>
        <a:p>
          <a:endParaRPr lang="en-US"/>
        </a:p>
      </dgm:t>
    </dgm:pt>
    <dgm:pt modelId="{C7C97522-A3A9-45CA-B9B2-7888115D8EFA}" type="sibTrans" cxnId="{29819097-DCF4-46B9-8C56-B905F2CC22B5}">
      <dgm:prSet/>
      <dgm:spPr/>
      <dgm:t>
        <a:bodyPr/>
        <a:lstStyle/>
        <a:p>
          <a:endParaRPr lang="en-US"/>
        </a:p>
      </dgm:t>
    </dgm:pt>
    <dgm:pt modelId="{92E1181F-8670-4043-8A76-72018082B344}" type="pres">
      <dgm:prSet presAssocID="{7B1D145D-7837-4FB7-840F-0CA0331FC293}" presName="Name0" presStyleCnt="0">
        <dgm:presLayoutVars>
          <dgm:chMax val="7"/>
          <dgm:resizeHandles val="exact"/>
        </dgm:presLayoutVars>
      </dgm:prSet>
      <dgm:spPr/>
    </dgm:pt>
    <dgm:pt modelId="{22AC0A9C-F0BB-4C1C-A340-EC682523C67B}" type="pres">
      <dgm:prSet presAssocID="{7B1D145D-7837-4FB7-840F-0CA0331FC293}" presName="comp1" presStyleCnt="0"/>
      <dgm:spPr/>
    </dgm:pt>
    <dgm:pt modelId="{17F25B12-0F08-4F9A-8C26-990D1B2669A9}" type="pres">
      <dgm:prSet presAssocID="{7B1D145D-7837-4FB7-840F-0CA0331FC293}" presName="circle1" presStyleLbl="node1" presStyleIdx="0" presStyleCnt="2" custLinFactNeighborX="14375"/>
      <dgm:spPr/>
    </dgm:pt>
    <dgm:pt modelId="{41DAC75E-060A-4AB7-A01B-E5F455CE43AE}" type="pres">
      <dgm:prSet presAssocID="{7B1D145D-7837-4FB7-840F-0CA0331FC293}" presName="c1text" presStyleLbl="node1" presStyleIdx="0" presStyleCnt="2">
        <dgm:presLayoutVars>
          <dgm:bulletEnabled val="1"/>
        </dgm:presLayoutVars>
      </dgm:prSet>
      <dgm:spPr/>
    </dgm:pt>
    <dgm:pt modelId="{A3950E24-5CBA-4594-AB6E-CA8F2727686E}" type="pres">
      <dgm:prSet presAssocID="{7B1D145D-7837-4FB7-840F-0CA0331FC293}" presName="comp2" presStyleCnt="0"/>
      <dgm:spPr/>
    </dgm:pt>
    <dgm:pt modelId="{51237368-5FF1-4E01-A656-A875EDEFC387}" type="pres">
      <dgm:prSet presAssocID="{7B1D145D-7837-4FB7-840F-0CA0331FC293}" presName="circle2" presStyleLbl="node1" presStyleIdx="1" presStyleCnt="2" custScaleX="57143" custScaleY="52381"/>
      <dgm:spPr/>
    </dgm:pt>
    <dgm:pt modelId="{C467C18D-CD2E-45AF-AE23-A362FB41FA40}" type="pres">
      <dgm:prSet presAssocID="{7B1D145D-7837-4FB7-840F-0CA0331FC293}" presName="c2text" presStyleLbl="node1" presStyleIdx="1" presStyleCnt="2">
        <dgm:presLayoutVars>
          <dgm:bulletEnabled val="1"/>
        </dgm:presLayoutVars>
      </dgm:prSet>
      <dgm:spPr/>
    </dgm:pt>
  </dgm:ptLst>
  <dgm:cxnLst>
    <dgm:cxn modelId="{A104D508-86CA-4CAB-84B2-36B96BB2C63B}" type="presOf" srcId="{7B1D145D-7837-4FB7-840F-0CA0331FC293}" destId="{92E1181F-8670-4043-8A76-72018082B344}" srcOrd="0" destOrd="0" presId="urn:microsoft.com/office/officeart/2005/8/layout/venn2"/>
    <dgm:cxn modelId="{3D1BD110-7A76-4792-AB0B-2A17BA3DDD36}" type="presOf" srcId="{CAE9FB36-36B6-4736-BD07-0F43FAF7DE56}" destId="{17F25B12-0F08-4F9A-8C26-990D1B2669A9}" srcOrd="0" destOrd="0" presId="urn:microsoft.com/office/officeart/2005/8/layout/venn2"/>
    <dgm:cxn modelId="{7F33D41A-3B57-409C-A64D-481DA44FCC27}" type="presOf" srcId="{CAE9FB36-36B6-4736-BD07-0F43FAF7DE56}" destId="{41DAC75E-060A-4AB7-A01B-E5F455CE43AE}" srcOrd="1" destOrd="0" presId="urn:microsoft.com/office/officeart/2005/8/layout/venn2"/>
    <dgm:cxn modelId="{29819097-DCF4-46B9-8C56-B905F2CC22B5}" srcId="{7B1D145D-7837-4FB7-840F-0CA0331FC293}" destId="{6F9AC604-4F7C-4ED5-9599-F5AD2DF333DE}" srcOrd="1" destOrd="0" parTransId="{AB68C41B-630B-434C-A22D-8914D05A424E}" sibTransId="{C7C97522-A3A9-45CA-B9B2-7888115D8EFA}"/>
    <dgm:cxn modelId="{D78275A8-19A4-43D2-B0AB-ADEFE819954F}" srcId="{7B1D145D-7837-4FB7-840F-0CA0331FC293}" destId="{CAE9FB36-36B6-4736-BD07-0F43FAF7DE56}" srcOrd="0" destOrd="0" parTransId="{E6DAF2ED-55B3-41D5-93BA-8B31F6DE8D5A}" sibTransId="{761D437A-3730-4ED2-B799-C630B1EF2E61}"/>
    <dgm:cxn modelId="{FEB300E9-932D-4D03-98DD-F162EEFCAC34}" type="presOf" srcId="{6F9AC604-4F7C-4ED5-9599-F5AD2DF333DE}" destId="{51237368-5FF1-4E01-A656-A875EDEFC387}" srcOrd="0" destOrd="0" presId="urn:microsoft.com/office/officeart/2005/8/layout/venn2"/>
    <dgm:cxn modelId="{1F332FEF-8993-4EA4-9018-C95D99D95D41}" type="presOf" srcId="{6F9AC604-4F7C-4ED5-9599-F5AD2DF333DE}" destId="{C467C18D-CD2E-45AF-AE23-A362FB41FA40}" srcOrd="1" destOrd="0" presId="urn:microsoft.com/office/officeart/2005/8/layout/venn2"/>
    <dgm:cxn modelId="{D17DFA83-1404-4124-A085-0FED9D1BFF31}" type="presParOf" srcId="{92E1181F-8670-4043-8A76-72018082B344}" destId="{22AC0A9C-F0BB-4C1C-A340-EC682523C67B}" srcOrd="0" destOrd="0" presId="urn:microsoft.com/office/officeart/2005/8/layout/venn2"/>
    <dgm:cxn modelId="{8121C8FF-32B4-4637-B4CE-0001F84979D5}" type="presParOf" srcId="{22AC0A9C-F0BB-4C1C-A340-EC682523C67B}" destId="{17F25B12-0F08-4F9A-8C26-990D1B2669A9}" srcOrd="0" destOrd="0" presId="urn:microsoft.com/office/officeart/2005/8/layout/venn2"/>
    <dgm:cxn modelId="{CF802B62-64BE-425F-B683-198E8C4F6564}" type="presParOf" srcId="{22AC0A9C-F0BB-4C1C-A340-EC682523C67B}" destId="{41DAC75E-060A-4AB7-A01B-E5F455CE43AE}" srcOrd="1" destOrd="0" presId="urn:microsoft.com/office/officeart/2005/8/layout/venn2"/>
    <dgm:cxn modelId="{42619320-B715-4EAA-8955-81327491E7CE}" type="presParOf" srcId="{92E1181F-8670-4043-8A76-72018082B344}" destId="{A3950E24-5CBA-4594-AB6E-CA8F2727686E}" srcOrd="1" destOrd="0" presId="urn:microsoft.com/office/officeart/2005/8/layout/venn2"/>
    <dgm:cxn modelId="{73A8B078-0131-4CEB-8BB3-04FF37A9FC3B}" type="presParOf" srcId="{A3950E24-5CBA-4594-AB6E-CA8F2727686E}" destId="{51237368-5FF1-4E01-A656-A875EDEFC387}" srcOrd="0" destOrd="0" presId="urn:microsoft.com/office/officeart/2005/8/layout/venn2"/>
    <dgm:cxn modelId="{45DE1A80-D6E5-48A3-872C-AD1309B402F9}" type="presParOf" srcId="{A3950E24-5CBA-4594-AB6E-CA8F2727686E}" destId="{C467C18D-CD2E-45AF-AE23-A362FB41FA4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662E80-AE60-4FBD-A274-071600581352}" type="doc">
      <dgm:prSet loTypeId="urn:microsoft.com/office/officeart/2005/8/layout/hList2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39A4AB-632B-4364-A3E7-041B9E751177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Strengths</a:t>
          </a:r>
        </a:p>
      </dgm:t>
    </dgm:pt>
    <dgm:pt modelId="{D87969A5-8351-42E7-8DB6-0EA4062DE183}" type="parTrans" cxnId="{8FE4318D-28E4-4509-BED7-3041ACCF2739}">
      <dgm:prSet/>
      <dgm:spPr/>
      <dgm:t>
        <a:bodyPr/>
        <a:lstStyle/>
        <a:p>
          <a:endParaRPr lang="en-US"/>
        </a:p>
      </dgm:t>
    </dgm:pt>
    <dgm:pt modelId="{639C52A5-A4AF-4EE2-98D2-8B38D5A85115}" type="sibTrans" cxnId="{8FE4318D-28E4-4509-BED7-3041ACCF2739}">
      <dgm:prSet/>
      <dgm:spPr/>
      <dgm:t>
        <a:bodyPr/>
        <a:lstStyle/>
        <a:p>
          <a:endParaRPr lang="en-US"/>
        </a:p>
      </dgm:t>
    </dgm:pt>
    <dgm:pt modelId="{53EADDF3-E244-4F04-8737-4D72C38B10E5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Weaknesses</a:t>
          </a:r>
        </a:p>
      </dgm:t>
    </dgm:pt>
    <dgm:pt modelId="{FC675A6F-6A7B-451A-83D8-B7E1BFD56CAD}" type="parTrans" cxnId="{CB33E910-E181-49EF-9A79-B219F0560120}">
      <dgm:prSet/>
      <dgm:spPr/>
      <dgm:t>
        <a:bodyPr/>
        <a:lstStyle/>
        <a:p>
          <a:endParaRPr lang="en-US"/>
        </a:p>
      </dgm:t>
    </dgm:pt>
    <dgm:pt modelId="{7D318915-5C85-407E-B1AA-48A85C84D416}" type="sibTrans" cxnId="{CB33E910-E181-49EF-9A79-B219F0560120}">
      <dgm:prSet/>
      <dgm:spPr/>
      <dgm:t>
        <a:bodyPr/>
        <a:lstStyle/>
        <a:p>
          <a:endParaRPr lang="en-US"/>
        </a:p>
      </dgm:t>
    </dgm:pt>
    <dgm:pt modelId="{6488154B-DB4E-492A-8A68-6A8B8B41F27E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  <a:latin typeface="Arial Narrow" pitchFamily="34" charset="0"/>
            </a:rPr>
            <a:t>Number of subjects enrolled</a:t>
          </a:r>
        </a:p>
      </dgm:t>
    </dgm:pt>
    <dgm:pt modelId="{B655E8B1-E11F-4AA7-9376-845ABEB5B08C}" type="parTrans" cxnId="{1C15CEFF-EA8B-494F-B8F4-3D158BB5F451}">
      <dgm:prSet/>
      <dgm:spPr/>
      <dgm:t>
        <a:bodyPr/>
        <a:lstStyle/>
        <a:p>
          <a:endParaRPr lang="en-US"/>
        </a:p>
      </dgm:t>
    </dgm:pt>
    <dgm:pt modelId="{83B8B0EB-C5C4-4F79-9B8E-B1E638EAFE91}" type="sibTrans" cxnId="{1C15CEFF-EA8B-494F-B8F4-3D158BB5F451}">
      <dgm:prSet/>
      <dgm:spPr/>
      <dgm:t>
        <a:bodyPr/>
        <a:lstStyle/>
        <a:p>
          <a:endParaRPr lang="en-US"/>
        </a:p>
      </dgm:t>
    </dgm:pt>
    <dgm:pt modelId="{96DB8D93-7C16-493F-B6CB-7B3D49299407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  <a:latin typeface="Arial Narrow" pitchFamily="34" charset="0"/>
            </a:rPr>
            <a:t>Complete data</a:t>
          </a:r>
        </a:p>
      </dgm:t>
    </dgm:pt>
    <dgm:pt modelId="{2F2A7CD4-359B-4C06-8F38-1D95758A2F23}" type="parTrans" cxnId="{6B926FDF-0B58-45B0-873C-BCD1440169A4}">
      <dgm:prSet/>
      <dgm:spPr/>
      <dgm:t>
        <a:bodyPr/>
        <a:lstStyle/>
        <a:p>
          <a:endParaRPr lang="en-US"/>
        </a:p>
      </dgm:t>
    </dgm:pt>
    <dgm:pt modelId="{0F30F3E0-A04B-4355-928A-2526F39A8ECC}" type="sibTrans" cxnId="{6B926FDF-0B58-45B0-873C-BCD1440169A4}">
      <dgm:prSet/>
      <dgm:spPr/>
      <dgm:t>
        <a:bodyPr/>
        <a:lstStyle/>
        <a:p>
          <a:endParaRPr lang="en-US"/>
        </a:p>
      </dgm:t>
    </dgm:pt>
    <dgm:pt modelId="{B22367DC-4DBC-4D0D-97D3-75856F5093EE}">
      <dgm:prSet custT="1"/>
      <dgm:spPr/>
      <dgm:t>
        <a:bodyPr/>
        <a:lstStyle/>
        <a:p>
          <a:r>
            <a:rPr lang="en-US" sz="2400" dirty="0" err="1">
              <a:solidFill>
                <a:schemeClr val="bg1"/>
              </a:solidFill>
              <a:latin typeface="Arial Narrow" pitchFamily="34" charset="0"/>
            </a:rPr>
            <a:t>eGFR</a:t>
          </a:r>
          <a:r>
            <a:rPr lang="en-US" sz="2400" dirty="0">
              <a:solidFill>
                <a:schemeClr val="bg1"/>
              </a:solidFill>
              <a:latin typeface="Arial Narrow" pitchFamily="34" charset="0"/>
            </a:rPr>
            <a:t> is validated for women with subnormal GFR</a:t>
          </a:r>
        </a:p>
      </dgm:t>
    </dgm:pt>
    <dgm:pt modelId="{C0C1E8E8-1858-422F-BC9B-795AB55308D5}" type="parTrans" cxnId="{3E6594F2-2F69-4D2E-AE2F-15B5B6D4CD1C}">
      <dgm:prSet/>
      <dgm:spPr/>
      <dgm:t>
        <a:bodyPr/>
        <a:lstStyle/>
        <a:p>
          <a:endParaRPr lang="en-US"/>
        </a:p>
      </dgm:t>
    </dgm:pt>
    <dgm:pt modelId="{4FAB59C2-0AB3-41E7-A07C-590FA7B9E97F}" type="sibTrans" cxnId="{3E6594F2-2F69-4D2E-AE2F-15B5B6D4CD1C}">
      <dgm:prSet/>
      <dgm:spPr/>
      <dgm:t>
        <a:bodyPr/>
        <a:lstStyle/>
        <a:p>
          <a:endParaRPr lang="en-US"/>
        </a:p>
      </dgm:t>
    </dgm:pt>
    <dgm:pt modelId="{4D7EA153-A29B-4C67-B51E-E78F60330C25}">
      <dgm:prSet custT="1"/>
      <dgm:spPr/>
      <dgm:t>
        <a:bodyPr/>
        <a:lstStyle/>
        <a:p>
          <a:r>
            <a:rPr lang="en-US" sz="1700" baseline="0" dirty="0">
              <a:solidFill>
                <a:schemeClr val="bg1"/>
              </a:solidFill>
              <a:latin typeface="Arial Narrow" pitchFamily="34" charset="0"/>
            </a:rPr>
            <a:t>In Canada, HT usually managed by primary care physicians—likely many women were asymptomatic and not candidates for HT</a:t>
          </a:r>
        </a:p>
      </dgm:t>
    </dgm:pt>
    <dgm:pt modelId="{27AD6230-3EAA-40A6-BBF7-F2C635558C6E}" type="parTrans" cxnId="{F518A734-FB7B-4A95-BA90-D558FCE893E9}">
      <dgm:prSet/>
      <dgm:spPr/>
      <dgm:t>
        <a:bodyPr/>
        <a:lstStyle/>
        <a:p>
          <a:endParaRPr lang="en-US"/>
        </a:p>
      </dgm:t>
    </dgm:pt>
    <dgm:pt modelId="{8FE35178-5145-4BAF-8A1F-74E9B0D56560}" type="sibTrans" cxnId="{F518A734-FB7B-4A95-BA90-D558FCE893E9}">
      <dgm:prSet/>
      <dgm:spPr/>
      <dgm:t>
        <a:bodyPr/>
        <a:lstStyle/>
        <a:p>
          <a:endParaRPr lang="en-US"/>
        </a:p>
      </dgm:t>
    </dgm:pt>
    <dgm:pt modelId="{DF8E438F-16B5-49F1-BB4B-DBA6CB000DBC}">
      <dgm:prSet custT="1"/>
      <dgm:spPr/>
      <dgm:t>
        <a:bodyPr/>
        <a:lstStyle/>
        <a:p>
          <a:r>
            <a:rPr lang="en-US" sz="1700" baseline="0" dirty="0">
              <a:solidFill>
                <a:schemeClr val="bg1"/>
              </a:solidFill>
              <a:latin typeface="Arial Narrow" pitchFamily="34" charset="0"/>
            </a:rPr>
            <a:t>Why were some receiving progestin only? Vaginal ET only?</a:t>
          </a:r>
        </a:p>
      </dgm:t>
    </dgm:pt>
    <dgm:pt modelId="{58D71E8F-CF01-4445-AC30-FB96719DB591}" type="parTrans" cxnId="{3F22555F-E6EF-462F-B02E-DD18A757A7A0}">
      <dgm:prSet/>
      <dgm:spPr/>
      <dgm:t>
        <a:bodyPr/>
        <a:lstStyle/>
        <a:p>
          <a:endParaRPr lang="en-US"/>
        </a:p>
      </dgm:t>
    </dgm:pt>
    <dgm:pt modelId="{048D5AB8-F344-4A14-905F-3C0787135923}" type="sibTrans" cxnId="{3F22555F-E6EF-462F-B02E-DD18A757A7A0}">
      <dgm:prSet/>
      <dgm:spPr/>
      <dgm:t>
        <a:bodyPr/>
        <a:lstStyle/>
        <a:p>
          <a:endParaRPr lang="en-US"/>
        </a:p>
      </dgm:t>
    </dgm:pt>
    <dgm:pt modelId="{50D7792A-CAAD-41F2-8BA8-5EFCBA2DF904}">
      <dgm:prSet custT="1"/>
      <dgm:spPr/>
      <dgm:t>
        <a:bodyPr/>
        <a:lstStyle/>
        <a:p>
          <a:r>
            <a:rPr lang="en-US" sz="1700" baseline="0" dirty="0">
              <a:solidFill>
                <a:schemeClr val="bg1"/>
              </a:solidFill>
              <a:latin typeface="Arial Narrow" pitchFamily="34" charset="0"/>
            </a:rPr>
            <a:t>Failure to control for </a:t>
          </a:r>
          <a:r>
            <a:rPr lang="en-US" sz="1700" baseline="0" dirty="0" err="1">
              <a:solidFill>
                <a:schemeClr val="bg1"/>
              </a:solidFill>
              <a:latin typeface="Arial Narrow" pitchFamily="34" charset="0"/>
            </a:rPr>
            <a:t>nephrotoxic</a:t>
          </a:r>
          <a:r>
            <a:rPr lang="en-US" sz="1700" baseline="0" dirty="0">
              <a:solidFill>
                <a:schemeClr val="bg1"/>
              </a:solidFill>
              <a:latin typeface="Arial Narrow" pitchFamily="34" charset="0"/>
            </a:rPr>
            <a:t> drug exposure</a:t>
          </a:r>
        </a:p>
      </dgm:t>
    </dgm:pt>
    <dgm:pt modelId="{E4A29823-D3DE-45C3-B557-933C7B507118}" type="parTrans" cxnId="{8C933781-ACE3-48A2-8AE9-B84483B8EB97}">
      <dgm:prSet/>
      <dgm:spPr/>
      <dgm:t>
        <a:bodyPr/>
        <a:lstStyle/>
        <a:p>
          <a:endParaRPr lang="en-US"/>
        </a:p>
      </dgm:t>
    </dgm:pt>
    <dgm:pt modelId="{D4C78311-29B2-441E-AC44-BF4CC7813197}" type="sibTrans" cxnId="{8C933781-ACE3-48A2-8AE9-B84483B8EB97}">
      <dgm:prSet/>
      <dgm:spPr/>
      <dgm:t>
        <a:bodyPr/>
        <a:lstStyle/>
        <a:p>
          <a:endParaRPr lang="en-US"/>
        </a:p>
      </dgm:t>
    </dgm:pt>
    <dgm:pt modelId="{A4AB82A6-C795-4533-8F7E-FA837A4CFD0A}">
      <dgm:prSet custT="1"/>
      <dgm:spPr/>
      <dgm:t>
        <a:bodyPr/>
        <a:lstStyle/>
        <a:p>
          <a:r>
            <a:rPr lang="en-US" sz="1700" baseline="0" dirty="0">
              <a:solidFill>
                <a:schemeClr val="bg1"/>
              </a:solidFill>
              <a:latin typeface="Arial Narrow" pitchFamily="34" charset="0"/>
            </a:rPr>
            <a:t>Conjugated estrogens 0.625 mg is an excessive, possibly toxic dose for this age group</a:t>
          </a:r>
        </a:p>
      </dgm:t>
    </dgm:pt>
    <dgm:pt modelId="{1FD28847-EF62-4F8F-916D-8E65358A289E}" type="parTrans" cxnId="{31B0ECF1-EB9E-4B6E-A129-6F5267C71DAA}">
      <dgm:prSet/>
      <dgm:spPr/>
      <dgm:t>
        <a:bodyPr/>
        <a:lstStyle/>
        <a:p>
          <a:endParaRPr lang="en-US"/>
        </a:p>
      </dgm:t>
    </dgm:pt>
    <dgm:pt modelId="{2E231ABC-2BDD-4DA8-94EE-B21F0AA41C30}" type="sibTrans" cxnId="{31B0ECF1-EB9E-4B6E-A129-6F5267C71DAA}">
      <dgm:prSet/>
      <dgm:spPr/>
      <dgm:t>
        <a:bodyPr/>
        <a:lstStyle/>
        <a:p>
          <a:endParaRPr lang="en-US"/>
        </a:p>
      </dgm:t>
    </dgm:pt>
    <dgm:pt modelId="{41D1A8BE-8F06-480A-B208-0B7474EFA80C}">
      <dgm:prSet custT="1"/>
      <dgm:spPr/>
      <dgm:t>
        <a:bodyPr/>
        <a:lstStyle/>
        <a:p>
          <a:r>
            <a:rPr lang="en-US" sz="1700" baseline="0" dirty="0">
              <a:solidFill>
                <a:schemeClr val="bg1"/>
              </a:solidFill>
              <a:latin typeface="Arial Narrow" pitchFamily="34" charset="0"/>
            </a:rPr>
            <a:t>Could not ascertain compliance</a:t>
          </a:r>
        </a:p>
      </dgm:t>
    </dgm:pt>
    <dgm:pt modelId="{3010FBF5-E0D9-406A-9F29-7367645FF0CB}" type="parTrans" cxnId="{147917AA-2DB0-4C0D-B115-88E49DC21350}">
      <dgm:prSet/>
      <dgm:spPr/>
      <dgm:t>
        <a:bodyPr/>
        <a:lstStyle/>
        <a:p>
          <a:endParaRPr lang="en-US"/>
        </a:p>
      </dgm:t>
    </dgm:pt>
    <dgm:pt modelId="{675ABDB9-C454-42D9-87E4-40AFF7C5A66B}" type="sibTrans" cxnId="{147917AA-2DB0-4C0D-B115-88E49DC21350}">
      <dgm:prSet/>
      <dgm:spPr/>
      <dgm:t>
        <a:bodyPr/>
        <a:lstStyle/>
        <a:p>
          <a:endParaRPr lang="en-US"/>
        </a:p>
      </dgm:t>
    </dgm:pt>
    <dgm:pt modelId="{619EF82E-E48F-48D6-9A32-A1B19EC1040B}">
      <dgm:prSet custT="1"/>
      <dgm:spPr/>
      <dgm:t>
        <a:bodyPr/>
        <a:lstStyle/>
        <a:p>
          <a:r>
            <a:rPr lang="en-US" sz="1700" baseline="0" dirty="0">
              <a:solidFill>
                <a:schemeClr val="bg1"/>
              </a:solidFill>
              <a:latin typeface="Arial Narrow" pitchFamily="34" charset="0"/>
            </a:rPr>
            <a:t>Patients were not representative of women receiving HT (too old)</a:t>
          </a:r>
        </a:p>
      </dgm:t>
    </dgm:pt>
    <dgm:pt modelId="{898A0B9B-AF83-4DDD-964E-C7D21D9F87D7}" type="parTrans" cxnId="{087380A6-3EAF-456D-B7FC-A12805CB4149}">
      <dgm:prSet/>
      <dgm:spPr/>
      <dgm:t>
        <a:bodyPr/>
        <a:lstStyle/>
        <a:p>
          <a:endParaRPr lang="en-US"/>
        </a:p>
      </dgm:t>
    </dgm:pt>
    <dgm:pt modelId="{A5776DF3-7D01-461B-81B8-4A42F589F784}" type="sibTrans" cxnId="{087380A6-3EAF-456D-B7FC-A12805CB4149}">
      <dgm:prSet/>
      <dgm:spPr/>
      <dgm:t>
        <a:bodyPr/>
        <a:lstStyle/>
        <a:p>
          <a:endParaRPr lang="en-US"/>
        </a:p>
      </dgm:t>
    </dgm:pt>
    <dgm:pt modelId="{99504C68-E603-4902-A94D-46239B39A0ED}">
      <dgm:prSet custT="1"/>
      <dgm:spPr/>
      <dgm:t>
        <a:bodyPr/>
        <a:lstStyle/>
        <a:p>
          <a:r>
            <a:rPr lang="en-US" sz="1700" baseline="0" dirty="0">
              <a:solidFill>
                <a:schemeClr val="bg1"/>
              </a:solidFill>
              <a:latin typeface="Arial Narrow" pitchFamily="34" charset="0"/>
            </a:rPr>
            <a:t>No control over entry into database</a:t>
          </a:r>
        </a:p>
      </dgm:t>
    </dgm:pt>
    <dgm:pt modelId="{B7D50A8D-4731-4E22-8F2A-0BCE299FBBC2}" type="parTrans" cxnId="{A15A4B73-B32C-40AC-A75E-AC6F087FF583}">
      <dgm:prSet/>
      <dgm:spPr/>
      <dgm:t>
        <a:bodyPr/>
        <a:lstStyle/>
        <a:p>
          <a:endParaRPr lang="en-US"/>
        </a:p>
      </dgm:t>
    </dgm:pt>
    <dgm:pt modelId="{EBEC47F3-851D-4759-B3AA-D8BDD89D7B85}" type="sibTrans" cxnId="{A15A4B73-B32C-40AC-A75E-AC6F087FF583}">
      <dgm:prSet/>
      <dgm:spPr/>
      <dgm:t>
        <a:bodyPr/>
        <a:lstStyle/>
        <a:p>
          <a:endParaRPr lang="en-US"/>
        </a:p>
      </dgm:t>
    </dgm:pt>
    <dgm:pt modelId="{D3B9A069-295A-4CA4-A694-27D85150D37D}">
      <dgm:prSet custT="1"/>
      <dgm:spPr/>
      <dgm:t>
        <a:bodyPr/>
        <a:lstStyle/>
        <a:p>
          <a:r>
            <a:rPr lang="en-US" sz="1700" baseline="0" dirty="0">
              <a:solidFill>
                <a:schemeClr val="bg1"/>
              </a:solidFill>
              <a:latin typeface="Arial Narrow" pitchFamily="34" charset="0"/>
            </a:rPr>
            <a:t>Difference in </a:t>
          </a:r>
          <a:r>
            <a:rPr lang="en-US" sz="1700" baseline="0" dirty="0" err="1">
              <a:solidFill>
                <a:schemeClr val="bg1"/>
              </a:solidFill>
              <a:latin typeface="Arial Narrow" pitchFamily="34" charset="0"/>
            </a:rPr>
            <a:t>eGFR</a:t>
          </a:r>
          <a:r>
            <a:rPr lang="en-US" sz="1700" baseline="0" dirty="0">
              <a:solidFill>
                <a:schemeClr val="bg1"/>
              </a:solidFill>
              <a:latin typeface="Arial Narrow" pitchFamily="34" charset="0"/>
            </a:rPr>
            <a:t> may not be clinically significant</a:t>
          </a:r>
        </a:p>
      </dgm:t>
    </dgm:pt>
    <dgm:pt modelId="{D94C2603-4CDD-4558-8B2B-51CA42C434BD}" type="parTrans" cxnId="{7D67F5EA-4AFE-4D43-B167-2EDB5144CAD8}">
      <dgm:prSet/>
      <dgm:spPr/>
      <dgm:t>
        <a:bodyPr/>
        <a:lstStyle/>
        <a:p>
          <a:endParaRPr lang="en-US"/>
        </a:p>
      </dgm:t>
    </dgm:pt>
    <dgm:pt modelId="{A77A275C-8C3F-4F36-A2BB-301D46D88730}" type="sibTrans" cxnId="{7D67F5EA-4AFE-4D43-B167-2EDB5144CAD8}">
      <dgm:prSet/>
      <dgm:spPr/>
      <dgm:t>
        <a:bodyPr/>
        <a:lstStyle/>
        <a:p>
          <a:endParaRPr lang="en-US"/>
        </a:p>
      </dgm:t>
    </dgm:pt>
    <dgm:pt modelId="{F5415ED9-6385-41C3-9952-DD23EBF92473}">
      <dgm:prSet custT="1"/>
      <dgm:spPr/>
      <dgm:t>
        <a:bodyPr/>
        <a:lstStyle/>
        <a:p>
          <a:r>
            <a:rPr lang="en-US" sz="1700" baseline="0" dirty="0">
              <a:solidFill>
                <a:schemeClr val="bg1"/>
              </a:solidFill>
              <a:effectLst/>
              <a:latin typeface="Arial Narrow" pitchFamily="34" charset="0"/>
            </a:rPr>
            <a:t>OR 1.19</a:t>
          </a:r>
          <a:r>
            <a:rPr lang="en-US" sz="1700" dirty="0">
              <a:solidFill>
                <a:schemeClr val="bg1"/>
              </a:solidFill>
              <a:effectLst/>
              <a:latin typeface="Arial Narrow" pitchFamily="34" charset="0"/>
            </a:rPr>
            <a:t> (1.04-1.36) may represent type I error due to inherent weakness of study design (NNH would be interesting to know)</a:t>
          </a:r>
          <a:endParaRPr lang="en-US" sz="1700" baseline="0" dirty="0">
            <a:solidFill>
              <a:schemeClr val="bg1"/>
            </a:solidFill>
            <a:effectLst/>
            <a:latin typeface="Arial Narrow" pitchFamily="34" charset="0"/>
          </a:endParaRPr>
        </a:p>
      </dgm:t>
    </dgm:pt>
    <dgm:pt modelId="{4C004C72-75A3-4B13-8D82-540D227BC489}" type="parTrans" cxnId="{531B273A-9DEA-47D9-9454-7129A9B57E00}">
      <dgm:prSet/>
      <dgm:spPr/>
      <dgm:t>
        <a:bodyPr/>
        <a:lstStyle/>
        <a:p>
          <a:endParaRPr lang="en-US"/>
        </a:p>
      </dgm:t>
    </dgm:pt>
    <dgm:pt modelId="{312D255E-E41F-44F1-88BD-461B500C99C9}" type="sibTrans" cxnId="{531B273A-9DEA-47D9-9454-7129A9B57E00}">
      <dgm:prSet/>
      <dgm:spPr/>
      <dgm:t>
        <a:bodyPr/>
        <a:lstStyle/>
        <a:p>
          <a:endParaRPr lang="en-US"/>
        </a:p>
      </dgm:t>
    </dgm:pt>
    <dgm:pt modelId="{0035227B-9868-4478-99BE-1C8ACC81904C}">
      <dgm:prSet custT="1"/>
      <dgm:spPr/>
      <dgm:t>
        <a:bodyPr/>
        <a:lstStyle/>
        <a:p>
          <a:endParaRPr lang="en-US" sz="1800" baseline="0" dirty="0">
            <a:solidFill>
              <a:schemeClr val="bg1"/>
            </a:solidFill>
            <a:latin typeface="Arial Narrow" pitchFamily="34" charset="0"/>
          </a:endParaRPr>
        </a:p>
      </dgm:t>
    </dgm:pt>
    <dgm:pt modelId="{B864ED4A-0B03-45C3-9789-AD3275A62914}" type="parTrans" cxnId="{DC9DE207-379D-44C1-94AA-1ADABB3FEDEA}">
      <dgm:prSet/>
      <dgm:spPr/>
      <dgm:t>
        <a:bodyPr/>
        <a:lstStyle/>
        <a:p>
          <a:endParaRPr lang="en-US"/>
        </a:p>
      </dgm:t>
    </dgm:pt>
    <dgm:pt modelId="{54DA213C-98A9-4FBB-A97A-EF35C99FE573}" type="sibTrans" cxnId="{DC9DE207-379D-44C1-94AA-1ADABB3FEDEA}">
      <dgm:prSet/>
      <dgm:spPr/>
      <dgm:t>
        <a:bodyPr/>
        <a:lstStyle/>
        <a:p>
          <a:endParaRPr lang="en-US"/>
        </a:p>
      </dgm:t>
    </dgm:pt>
    <dgm:pt modelId="{36DA0EF4-6440-48A1-8AC4-D2ED817C8740}">
      <dgm:prSet custT="1"/>
      <dgm:spPr/>
      <dgm:t>
        <a:bodyPr/>
        <a:lstStyle/>
        <a:p>
          <a:endParaRPr lang="en-US" sz="1800" baseline="0" dirty="0">
            <a:solidFill>
              <a:schemeClr val="bg1"/>
            </a:solidFill>
            <a:latin typeface="Arial Narrow" pitchFamily="34" charset="0"/>
          </a:endParaRPr>
        </a:p>
      </dgm:t>
    </dgm:pt>
    <dgm:pt modelId="{88802DC0-DC5E-4D60-AE34-81555310B32A}" type="parTrans" cxnId="{7B590F1B-1C0B-40BD-8142-DFBE4609C31E}">
      <dgm:prSet/>
      <dgm:spPr/>
      <dgm:t>
        <a:bodyPr/>
        <a:lstStyle/>
        <a:p>
          <a:endParaRPr lang="en-US"/>
        </a:p>
      </dgm:t>
    </dgm:pt>
    <dgm:pt modelId="{C3E4DEBE-59F6-42A7-A180-AF9DBF8D3EC9}" type="sibTrans" cxnId="{7B590F1B-1C0B-40BD-8142-DFBE4609C31E}">
      <dgm:prSet/>
      <dgm:spPr/>
      <dgm:t>
        <a:bodyPr/>
        <a:lstStyle/>
        <a:p>
          <a:endParaRPr lang="en-US"/>
        </a:p>
      </dgm:t>
    </dgm:pt>
    <dgm:pt modelId="{6E5D95EA-7A94-4384-8083-071F7FA7C363}" type="pres">
      <dgm:prSet presAssocID="{45662E80-AE60-4FBD-A274-071600581352}" presName="linearFlow" presStyleCnt="0">
        <dgm:presLayoutVars>
          <dgm:dir/>
          <dgm:animLvl val="lvl"/>
          <dgm:resizeHandles/>
        </dgm:presLayoutVars>
      </dgm:prSet>
      <dgm:spPr/>
    </dgm:pt>
    <dgm:pt modelId="{D4C88273-765E-4413-80BE-D3B1B1EC94A2}" type="pres">
      <dgm:prSet presAssocID="{8039A4AB-632B-4364-A3E7-041B9E751177}" presName="compositeNode" presStyleCnt="0">
        <dgm:presLayoutVars>
          <dgm:bulletEnabled val="1"/>
        </dgm:presLayoutVars>
      </dgm:prSet>
      <dgm:spPr/>
    </dgm:pt>
    <dgm:pt modelId="{70ADBA69-D51F-4A6F-83F5-707AD9A089CA}" type="pres">
      <dgm:prSet presAssocID="{8039A4AB-632B-4364-A3E7-041B9E751177}" presName="image" presStyleLbl="fgImgPlace1" presStyleIdx="0" presStyleCnt="2" custLinFactNeighborX="-4244" custLinFactNeighborY="-5460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2060"/>
          </a:solidFill>
        </a:ln>
      </dgm:spPr>
    </dgm:pt>
    <dgm:pt modelId="{227A59B6-995B-488A-B8EC-6342E0C02830}" type="pres">
      <dgm:prSet presAssocID="{8039A4AB-632B-4364-A3E7-041B9E751177}" presName="childNode" presStyleLbl="node1" presStyleIdx="0" presStyleCnt="2">
        <dgm:presLayoutVars>
          <dgm:bulletEnabled val="1"/>
        </dgm:presLayoutVars>
      </dgm:prSet>
      <dgm:spPr/>
    </dgm:pt>
    <dgm:pt modelId="{A280AB3F-346F-4B1D-A8AB-84F881E01BDA}" type="pres">
      <dgm:prSet presAssocID="{8039A4AB-632B-4364-A3E7-041B9E751177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49BD8587-16DC-4B18-8471-6A64993D785D}" type="pres">
      <dgm:prSet presAssocID="{639C52A5-A4AF-4EE2-98D2-8B38D5A85115}" presName="sibTrans" presStyleCnt="0"/>
      <dgm:spPr/>
    </dgm:pt>
    <dgm:pt modelId="{94EEDB76-7FF4-4B88-A85A-3718E5904B8C}" type="pres">
      <dgm:prSet presAssocID="{53EADDF3-E244-4F04-8737-4D72C38B10E5}" presName="compositeNode" presStyleCnt="0">
        <dgm:presLayoutVars>
          <dgm:bulletEnabled val="1"/>
        </dgm:presLayoutVars>
      </dgm:prSet>
      <dgm:spPr/>
    </dgm:pt>
    <dgm:pt modelId="{B9D82C53-C383-4C01-9BFC-F5E10223E0AF}" type="pres">
      <dgm:prSet presAssocID="{53EADDF3-E244-4F04-8737-4D72C38B10E5}" presName="image" presStyleLbl="fgImgPlace1" presStyleIdx="1" presStyleCnt="2" custScaleX="99999" custScaleY="86838" custLinFactNeighborX="-10306" custLinFactNeighborY="-6415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1"/>
          </a:solidFill>
        </a:ln>
      </dgm:spPr>
    </dgm:pt>
    <dgm:pt modelId="{5679E685-FFE1-498D-B743-D8B82EEFA8CF}" type="pres">
      <dgm:prSet presAssocID="{53EADDF3-E244-4F04-8737-4D72C38B10E5}" presName="childNode" presStyleLbl="node1" presStyleIdx="1" presStyleCnt="2" custScaleY="126318" custLinFactNeighborX="-456" custLinFactNeighborY="-217">
        <dgm:presLayoutVars>
          <dgm:bulletEnabled val="1"/>
        </dgm:presLayoutVars>
      </dgm:prSet>
      <dgm:spPr/>
    </dgm:pt>
    <dgm:pt modelId="{61836DF6-262B-45E5-B4B5-C2805336A87B}" type="pres">
      <dgm:prSet presAssocID="{53EADDF3-E244-4F04-8737-4D72C38B10E5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DC9DE207-379D-44C1-94AA-1ADABB3FEDEA}" srcId="{53EADDF3-E244-4F04-8737-4D72C38B10E5}" destId="{0035227B-9868-4478-99BE-1C8ACC81904C}" srcOrd="0" destOrd="0" parTransId="{B864ED4A-0B03-45C3-9789-AD3275A62914}" sibTransId="{54DA213C-98A9-4FBB-A97A-EF35C99FE573}"/>
    <dgm:cxn modelId="{CB33E910-E181-49EF-9A79-B219F0560120}" srcId="{45662E80-AE60-4FBD-A274-071600581352}" destId="{53EADDF3-E244-4F04-8737-4D72C38B10E5}" srcOrd="1" destOrd="0" parTransId="{FC675A6F-6A7B-451A-83D8-B7E1BFD56CAD}" sibTransId="{7D318915-5C85-407E-B1AA-48A85C84D416}"/>
    <dgm:cxn modelId="{8627F912-F43A-4013-AFEA-BCBDE2526E83}" type="presOf" srcId="{8039A4AB-632B-4364-A3E7-041B9E751177}" destId="{A280AB3F-346F-4B1D-A8AB-84F881E01BDA}" srcOrd="0" destOrd="0" presId="urn:microsoft.com/office/officeart/2005/8/layout/hList2#2"/>
    <dgm:cxn modelId="{7B590F1B-1C0B-40BD-8142-DFBE4609C31E}" srcId="{53EADDF3-E244-4F04-8737-4D72C38B10E5}" destId="{36DA0EF4-6440-48A1-8AC4-D2ED817C8740}" srcOrd="1" destOrd="0" parTransId="{88802DC0-DC5E-4D60-AE34-81555310B32A}" sibTransId="{C3E4DEBE-59F6-42A7-A180-AF9DBF8D3EC9}"/>
    <dgm:cxn modelId="{03ABC31E-FE63-4CD4-9936-0F253933E283}" type="presOf" srcId="{53EADDF3-E244-4F04-8737-4D72C38B10E5}" destId="{61836DF6-262B-45E5-B4B5-C2805336A87B}" srcOrd="0" destOrd="0" presId="urn:microsoft.com/office/officeart/2005/8/layout/hList2#2"/>
    <dgm:cxn modelId="{F518A734-FB7B-4A95-BA90-D558FCE893E9}" srcId="{53EADDF3-E244-4F04-8737-4D72C38B10E5}" destId="{4D7EA153-A29B-4C67-B51E-E78F60330C25}" srcOrd="3" destOrd="0" parTransId="{27AD6230-3EAA-40A6-BBF7-F2C635558C6E}" sibTransId="{8FE35178-5145-4BAF-8A1F-74E9B0D56560}"/>
    <dgm:cxn modelId="{75B70138-D581-45A6-8896-4A7DB7F67A34}" type="presOf" srcId="{4D7EA153-A29B-4C67-B51E-E78F60330C25}" destId="{5679E685-FFE1-498D-B743-D8B82EEFA8CF}" srcOrd="0" destOrd="3" presId="urn:microsoft.com/office/officeart/2005/8/layout/hList2#2"/>
    <dgm:cxn modelId="{531B273A-9DEA-47D9-9454-7129A9B57E00}" srcId="{53EADDF3-E244-4F04-8737-4D72C38B10E5}" destId="{F5415ED9-6385-41C3-9952-DD23EBF92473}" srcOrd="9" destOrd="0" parTransId="{4C004C72-75A3-4B13-8D82-540D227BC489}" sibTransId="{312D255E-E41F-44F1-88BD-461B500C99C9}"/>
    <dgm:cxn modelId="{454E983F-2973-4813-99FF-4DD9BA4621A9}" type="presOf" srcId="{6488154B-DB4E-492A-8A68-6A8B8B41F27E}" destId="{227A59B6-995B-488A-B8EC-6342E0C02830}" srcOrd="0" destOrd="0" presId="urn:microsoft.com/office/officeart/2005/8/layout/hList2#2"/>
    <dgm:cxn modelId="{3E900240-BB2A-4481-897C-54DD32A48103}" type="presOf" srcId="{D3B9A069-295A-4CA4-A694-27D85150D37D}" destId="{5679E685-FFE1-498D-B743-D8B82EEFA8CF}" srcOrd="0" destOrd="10" presId="urn:microsoft.com/office/officeart/2005/8/layout/hList2#2"/>
    <dgm:cxn modelId="{3F22555F-E6EF-462F-B02E-DD18A757A7A0}" srcId="{53EADDF3-E244-4F04-8737-4D72C38B10E5}" destId="{DF8E438F-16B5-49F1-BB4B-DBA6CB000DBC}" srcOrd="4" destOrd="0" parTransId="{58D71E8F-CF01-4445-AC30-FB96719DB591}" sibTransId="{048D5AB8-F344-4A14-905F-3C0787135923}"/>
    <dgm:cxn modelId="{4D067B60-FECB-4323-88BC-F1B194955BE7}" type="presOf" srcId="{619EF82E-E48F-48D6-9A32-A1B19EC1040B}" destId="{5679E685-FFE1-498D-B743-D8B82EEFA8CF}" srcOrd="0" destOrd="2" presId="urn:microsoft.com/office/officeart/2005/8/layout/hList2#2"/>
    <dgm:cxn modelId="{D8CE2B6B-7175-4B40-AB2E-8A5F2AE73A90}" type="presOf" srcId="{50D7792A-CAAD-41F2-8BA8-5EFCBA2DF904}" destId="{5679E685-FFE1-498D-B743-D8B82EEFA8CF}" srcOrd="0" destOrd="5" presId="urn:microsoft.com/office/officeart/2005/8/layout/hList2#2"/>
    <dgm:cxn modelId="{9E59DA6C-93D2-4450-AD05-FD419F82EB98}" type="presOf" srcId="{F5415ED9-6385-41C3-9952-DD23EBF92473}" destId="{5679E685-FFE1-498D-B743-D8B82EEFA8CF}" srcOrd="0" destOrd="9" presId="urn:microsoft.com/office/officeart/2005/8/layout/hList2#2"/>
    <dgm:cxn modelId="{A15A4B73-B32C-40AC-A75E-AC6F087FF583}" srcId="{53EADDF3-E244-4F04-8737-4D72C38B10E5}" destId="{99504C68-E603-4902-A94D-46239B39A0ED}" srcOrd="8" destOrd="0" parTransId="{B7D50A8D-4731-4E22-8F2A-0BCE299FBBC2}" sibTransId="{EBEC47F3-851D-4759-B3AA-D8BDD89D7B85}"/>
    <dgm:cxn modelId="{B53EED56-D46A-45C5-A93E-DBFE563CB287}" type="presOf" srcId="{B22367DC-4DBC-4D0D-97D3-75856F5093EE}" destId="{227A59B6-995B-488A-B8EC-6342E0C02830}" srcOrd="0" destOrd="2" presId="urn:microsoft.com/office/officeart/2005/8/layout/hList2#2"/>
    <dgm:cxn modelId="{863EDC57-24A5-4F48-A915-B27DA2F48253}" type="presOf" srcId="{36DA0EF4-6440-48A1-8AC4-D2ED817C8740}" destId="{5679E685-FFE1-498D-B743-D8B82EEFA8CF}" srcOrd="0" destOrd="1" presId="urn:microsoft.com/office/officeart/2005/8/layout/hList2#2"/>
    <dgm:cxn modelId="{4D68A078-23E6-43AF-A824-4059385F3F71}" type="presOf" srcId="{96DB8D93-7C16-493F-B6CB-7B3D49299407}" destId="{227A59B6-995B-488A-B8EC-6342E0C02830}" srcOrd="0" destOrd="1" presId="urn:microsoft.com/office/officeart/2005/8/layout/hList2#2"/>
    <dgm:cxn modelId="{46E6395A-E865-4B44-BBCE-5169DD79BA4F}" type="presOf" srcId="{DF8E438F-16B5-49F1-BB4B-DBA6CB000DBC}" destId="{5679E685-FFE1-498D-B743-D8B82EEFA8CF}" srcOrd="0" destOrd="4" presId="urn:microsoft.com/office/officeart/2005/8/layout/hList2#2"/>
    <dgm:cxn modelId="{8C933781-ACE3-48A2-8AE9-B84483B8EB97}" srcId="{53EADDF3-E244-4F04-8737-4D72C38B10E5}" destId="{50D7792A-CAAD-41F2-8BA8-5EFCBA2DF904}" srcOrd="5" destOrd="0" parTransId="{E4A29823-D3DE-45C3-B557-933C7B507118}" sibTransId="{D4C78311-29B2-441E-AC44-BF4CC7813197}"/>
    <dgm:cxn modelId="{9FFA0182-007B-49EB-8D36-DBAB9030CB5A}" type="presOf" srcId="{A4AB82A6-C795-4533-8F7E-FA837A4CFD0A}" destId="{5679E685-FFE1-498D-B743-D8B82EEFA8CF}" srcOrd="0" destOrd="6" presId="urn:microsoft.com/office/officeart/2005/8/layout/hList2#2"/>
    <dgm:cxn modelId="{8FE4318D-28E4-4509-BED7-3041ACCF2739}" srcId="{45662E80-AE60-4FBD-A274-071600581352}" destId="{8039A4AB-632B-4364-A3E7-041B9E751177}" srcOrd="0" destOrd="0" parTransId="{D87969A5-8351-42E7-8DB6-0EA4062DE183}" sibTransId="{639C52A5-A4AF-4EE2-98D2-8B38D5A85115}"/>
    <dgm:cxn modelId="{68952BA4-64AA-4141-B30C-FE51A92448BB}" type="presOf" srcId="{45662E80-AE60-4FBD-A274-071600581352}" destId="{6E5D95EA-7A94-4384-8083-071F7FA7C363}" srcOrd="0" destOrd="0" presId="urn:microsoft.com/office/officeart/2005/8/layout/hList2#2"/>
    <dgm:cxn modelId="{087380A6-3EAF-456D-B7FC-A12805CB4149}" srcId="{53EADDF3-E244-4F04-8737-4D72C38B10E5}" destId="{619EF82E-E48F-48D6-9A32-A1B19EC1040B}" srcOrd="2" destOrd="0" parTransId="{898A0B9B-AF83-4DDD-964E-C7D21D9F87D7}" sibTransId="{A5776DF3-7D01-461B-81B8-4A42F589F784}"/>
    <dgm:cxn modelId="{147917AA-2DB0-4C0D-B115-88E49DC21350}" srcId="{53EADDF3-E244-4F04-8737-4D72C38B10E5}" destId="{41D1A8BE-8F06-480A-B208-0B7474EFA80C}" srcOrd="7" destOrd="0" parTransId="{3010FBF5-E0D9-406A-9F29-7367645FF0CB}" sibTransId="{675ABDB9-C454-42D9-87E4-40AFF7C5A66B}"/>
    <dgm:cxn modelId="{FC0F89AC-26A9-40D1-B6C6-F0EC5C6B72B5}" type="presOf" srcId="{99504C68-E603-4902-A94D-46239B39A0ED}" destId="{5679E685-FFE1-498D-B743-D8B82EEFA8CF}" srcOrd="0" destOrd="8" presId="urn:microsoft.com/office/officeart/2005/8/layout/hList2#2"/>
    <dgm:cxn modelId="{15D310CC-123E-406C-A934-FB20021078B9}" type="presOf" srcId="{41D1A8BE-8F06-480A-B208-0B7474EFA80C}" destId="{5679E685-FFE1-498D-B743-D8B82EEFA8CF}" srcOrd="0" destOrd="7" presId="urn:microsoft.com/office/officeart/2005/8/layout/hList2#2"/>
    <dgm:cxn modelId="{6B926FDF-0B58-45B0-873C-BCD1440169A4}" srcId="{8039A4AB-632B-4364-A3E7-041B9E751177}" destId="{96DB8D93-7C16-493F-B6CB-7B3D49299407}" srcOrd="1" destOrd="0" parTransId="{2F2A7CD4-359B-4C06-8F38-1D95758A2F23}" sibTransId="{0F30F3E0-A04B-4355-928A-2526F39A8ECC}"/>
    <dgm:cxn modelId="{7D67F5EA-4AFE-4D43-B167-2EDB5144CAD8}" srcId="{53EADDF3-E244-4F04-8737-4D72C38B10E5}" destId="{D3B9A069-295A-4CA4-A694-27D85150D37D}" srcOrd="10" destOrd="0" parTransId="{D94C2603-4CDD-4558-8B2B-51CA42C434BD}" sibTransId="{A77A275C-8C3F-4F36-A2BB-301D46D88730}"/>
    <dgm:cxn modelId="{31B0ECF1-EB9E-4B6E-A129-6F5267C71DAA}" srcId="{53EADDF3-E244-4F04-8737-4D72C38B10E5}" destId="{A4AB82A6-C795-4533-8F7E-FA837A4CFD0A}" srcOrd="6" destOrd="0" parTransId="{1FD28847-EF62-4F8F-916D-8E65358A289E}" sibTransId="{2E231ABC-2BDD-4DA8-94EE-B21F0AA41C30}"/>
    <dgm:cxn modelId="{3E6594F2-2F69-4D2E-AE2F-15B5B6D4CD1C}" srcId="{8039A4AB-632B-4364-A3E7-041B9E751177}" destId="{B22367DC-4DBC-4D0D-97D3-75856F5093EE}" srcOrd="2" destOrd="0" parTransId="{C0C1E8E8-1858-422F-BC9B-795AB55308D5}" sibTransId="{4FAB59C2-0AB3-41E7-A07C-590FA7B9E97F}"/>
    <dgm:cxn modelId="{740176FA-724A-4874-A296-724FA8041F6E}" type="presOf" srcId="{0035227B-9868-4478-99BE-1C8ACC81904C}" destId="{5679E685-FFE1-498D-B743-D8B82EEFA8CF}" srcOrd="0" destOrd="0" presId="urn:microsoft.com/office/officeart/2005/8/layout/hList2#2"/>
    <dgm:cxn modelId="{1C15CEFF-EA8B-494F-B8F4-3D158BB5F451}" srcId="{8039A4AB-632B-4364-A3E7-041B9E751177}" destId="{6488154B-DB4E-492A-8A68-6A8B8B41F27E}" srcOrd="0" destOrd="0" parTransId="{B655E8B1-E11F-4AA7-9376-845ABEB5B08C}" sibTransId="{83B8B0EB-C5C4-4F79-9B8E-B1E638EAFE91}"/>
    <dgm:cxn modelId="{8D9A2463-48EF-4473-9EE1-C2A3D3B61C51}" type="presParOf" srcId="{6E5D95EA-7A94-4384-8083-071F7FA7C363}" destId="{D4C88273-765E-4413-80BE-D3B1B1EC94A2}" srcOrd="0" destOrd="0" presId="urn:microsoft.com/office/officeart/2005/8/layout/hList2#2"/>
    <dgm:cxn modelId="{BF526D96-5E77-4B17-8384-CDDFDBF9B46D}" type="presParOf" srcId="{D4C88273-765E-4413-80BE-D3B1B1EC94A2}" destId="{70ADBA69-D51F-4A6F-83F5-707AD9A089CA}" srcOrd="0" destOrd="0" presId="urn:microsoft.com/office/officeart/2005/8/layout/hList2#2"/>
    <dgm:cxn modelId="{19FD383E-7E8C-440E-B697-64A252DC3793}" type="presParOf" srcId="{D4C88273-765E-4413-80BE-D3B1B1EC94A2}" destId="{227A59B6-995B-488A-B8EC-6342E0C02830}" srcOrd="1" destOrd="0" presId="urn:microsoft.com/office/officeart/2005/8/layout/hList2#2"/>
    <dgm:cxn modelId="{8CAE8ABE-792D-4D55-B408-34AD342BA43E}" type="presParOf" srcId="{D4C88273-765E-4413-80BE-D3B1B1EC94A2}" destId="{A280AB3F-346F-4B1D-A8AB-84F881E01BDA}" srcOrd="2" destOrd="0" presId="urn:microsoft.com/office/officeart/2005/8/layout/hList2#2"/>
    <dgm:cxn modelId="{177F473C-72E8-4C1A-ABFF-2FD5681B177A}" type="presParOf" srcId="{6E5D95EA-7A94-4384-8083-071F7FA7C363}" destId="{49BD8587-16DC-4B18-8471-6A64993D785D}" srcOrd="1" destOrd="0" presId="urn:microsoft.com/office/officeart/2005/8/layout/hList2#2"/>
    <dgm:cxn modelId="{D059691D-3FE5-42B0-A000-A872005E016D}" type="presParOf" srcId="{6E5D95EA-7A94-4384-8083-071F7FA7C363}" destId="{94EEDB76-7FF4-4B88-A85A-3718E5904B8C}" srcOrd="2" destOrd="0" presId="urn:microsoft.com/office/officeart/2005/8/layout/hList2#2"/>
    <dgm:cxn modelId="{37B0C3D4-5992-442B-BEC3-8613DEC3E034}" type="presParOf" srcId="{94EEDB76-7FF4-4B88-A85A-3718E5904B8C}" destId="{B9D82C53-C383-4C01-9BFC-F5E10223E0AF}" srcOrd="0" destOrd="0" presId="urn:microsoft.com/office/officeart/2005/8/layout/hList2#2"/>
    <dgm:cxn modelId="{B472CC61-13CB-415F-92EF-593CF4EF7E0B}" type="presParOf" srcId="{94EEDB76-7FF4-4B88-A85A-3718E5904B8C}" destId="{5679E685-FFE1-498D-B743-D8B82EEFA8CF}" srcOrd="1" destOrd="0" presId="urn:microsoft.com/office/officeart/2005/8/layout/hList2#2"/>
    <dgm:cxn modelId="{455D87BD-0F63-4AC2-8BE0-AE5B5E0FF17D}" type="presParOf" srcId="{94EEDB76-7FF4-4B88-A85A-3718E5904B8C}" destId="{61836DF6-262B-45E5-B4B5-C2805336A87B}" srcOrd="2" destOrd="0" presId="urn:microsoft.com/office/officeart/2005/8/layout/h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F1155-225B-4D94-9D02-C0B144BAE346}">
      <dsp:nvSpPr>
        <dsp:cNvPr id="0" name=""/>
        <dsp:cNvSpPr/>
      </dsp:nvSpPr>
      <dsp:spPr>
        <a:xfrm>
          <a:off x="2672238" y="1134"/>
          <a:ext cx="1827014" cy="1187559"/>
        </a:xfrm>
        <a:prstGeom prst="roundRect">
          <a:avLst/>
        </a:prstGeom>
        <a:solidFill>
          <a:srgbClr val="966B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Clinical Scenario</a:t>
          </a:r>
        </a:p>
      </dsp:txBody>
      <dsp:txXfrm>
        <a:off x="2730210" y="59106"/>
        <a:ext cx="1711070" cy="1071615"/>
      </dsp:txXfrm>
    </dsp:sp>
    <dsp:sp modelId="{65FE0FE2-068E-434A-B6FA-3856DCE96A09}">
      <dsp:nvSpPr>
        <dsp:cNvPr id="0" name=""/>
        <dsp:cNvSpPr/>
      </dsp:nvSpPr>
      <dsp:spPr>
        <a:xfrm>
          <a:off x="1212090" y="594913"/>
          <a:ext cx="4747310" cy="4747310"/>
        </a:xfrm>
        <a:custGeom>
          <a:avLst/>
          <a:gdLst/>
          <a:ahLst/>
          <a:cxnLst/>
          <a:rect l="0" t="0" r="0" b="0"/>
          <a:pathLst>
            <a:path>
              <a:moveTo>
                <a:pt x="3532174" y="301923"/>
              </a:moveTo>
              <a:arcTo wR="2373655" hR="2373655" stAng="17952844" swAng="1212478"/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B2D29-8F05-4325-AC68-95976EA5473F}">
      <dsp:nvSpPr>
        <dsp:cNvPr id="0" name=""/>
        <dsp:cNvSpPr/>
      </dsp:nvSpPr>
      <dsp:spPr>
        <a:xfrm>
          <a:off x="4557409" y="1641289"/>
          <a:ext cx="2571631" cy="1187559"/>
        </a:xfrm>
        <a:prstGeom prst="roundRect">
          <a:avLst/>
        </a:prstGeom>
        <a:solidFill>
          <a:srgbClr val="9A6E00">
            <a:alpha val="48627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Identify the problem and translate it into clinical questions</a:t>
          </a:r>
        </a:p>
      </dsp:txBody>
      <dsp:txXfrm>
        <a:off x="4615381" y="1699261"/>
        <a:ext cx="2455687" cy="1071615"/>
      </dsp:txXfrm>
    </dsp:sp>
    <dsp:sp modelId="{0AD25D82-D9BF-4B6F-99A4-8A283EFDFD54}">
      <dsp:nvSpPr>
        <dsp:cNvPr id="0" name=""/>
        <dsp:cNvSpPr/>
      </dsp:nvSpPr>
      <dsp:spPr>
        <a:xfrm>
          <a:off x="1212090" y="594913"/>
          <a:ext cx="4747310" cy="4747310"/>
        </a:xfrm>
        <a:custGeom>
          <a:avLst/>
          <a:gdLst/>
          <a:ahLst/>
          <a:cxnLst/>
          <a:rect l="0" t="0" r="0" b="0"/>
          <a:pathLst>
            <a:path>
              <a:moveTo>
                <a:pt x="4741631" y="2537754"/>
              </a:moveTo>
              <a:arcTo wR="2373655" hR="2373655" stAng="21837853" swAng="1360453"/>
            </a:path>
          </a:pathLst>
        </a:custGeom>
        <a:noFill/>
        <a:ln w="222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41D28-7646-49FF-A2BB-5E7ABEB6F248}">
      <dsp:nvSpPr>
        <dsp:cNvPr id="0" name=""/>
        <dsp:cNvSpPr/>
      </dsp:nvSpPr>
      <dsp:spPr>
        <a:xfrm>
          <a:off x="4067438" y="4295116"/>
          <a:ext cx="1827014" cy="1187559"/>
        </a:xfrm>
        <a:prstGeom prst="roundRect">
          <a:avLst/>
        </a:prstGeom>
        <a:solidFill>
          <a:srgbClr val="8A6300">
            <a:alpha val="49804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Search for the evidence</a:t>
          </a:r>
        </a:p>
      </dsp:txBody>
      <dsp:txXfrm>
        <a:off x="4125410" y="4353088"/>
        <a:ext cx="1711070" cy="1071615"/>
      </dsp:txXfrm>
    </dsp:sp>
    <dsp:sp modelId="{3280568E-3845-4637-BB0C-EABCBBA1EB0A}">
      <dsp:nvSpPr>
        <dsp:cNvPr id="0" name=""/>
        <dsp:cNvSpPr/>
      </dsp:nvSpPr>
      <dsp:spPr>
        <a:xfrm>
          <a:off x="1212090" y="594913"/>
          <a:ext cx="4747310" cy="4747310"/>
        </a:xfrm>
        <a:custGeom>
          <a:avLst/>
          <a:gdLst/>
          <a:ahLst/>
          <a:cxnLst/>
          <a:rect l="0" t="0" r="0" b="0"/>
          <a:pathLst>
            <a:path>
              <a:moveTo>
                <a:pt x="2665300" y="4729325"/>
              </a:moveTo>
              <a:arcTo wR="2373655" hR="2373655" stAng="4976542" swAng="846916"/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66677-2C0E-42D9-9D93-E7469CF7A872}">
      <dsp:nvSpPr>
        <dsp:cNvPr id="0" name=""/>
        <dsp:cNvSpPr/>
      </dsp:nvSpPr>
      <dsp:spPr>
        <a:xfrm>
          <a:off x="1277038" y="4295116"/>
          <a:ext cx="1827014" cy="1187559"/>
        </a:xfrm>
        <a:prstGeom prst="roundRect">
          <a:avLst/>
        </a:prstGeom>
        <a:solidFill>
          <a:srgbClr val="6C4D00">
            <a:alpha val="49804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Critically appraise the evidence</a:t>
          </a:r>
        </a:p>
      </dsp:txBody>
      <dsp:txXfrm>
        <a:off x="1335010" y="4353088"/>
        <a:ext cx="1711070" cy="1071615"/>
      </dsp:txXfrm>
    </dsp:sp>
    <dsp:sp modelId="{7C0A8238-0A04-4932-B64A-97DDCE25EBC1}">
      <dsp:nvSpPr>
        <dsp:cNvPr id="0" name=""/>
        <dsp:cNvSpPr/>
      </dsp:nvSpPr>
      <dsp:spPr>
        <a:xfrm>
          <a:off x="1212090" y="594913"/>
          <a:ext cx="4747310" cy="4747310"/>
        </a:xfrm>
        <a:custGeom>
          <a:avLst/>
          <a:gdLst/>
          <a:ahLst/>
          <a:cxnLst/>
          <a:rect l="0" t="0" r="0" b="0"/>
          <a:pathLst>
            <a:path>
              <a:moveTo>
                <a:pt x="251954" y="3437904"/>
              </a:moveTo>
              <a:arcTo wR="2373655" hR="2373655" stAng="9201694" swAng="1360453"/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CDF31-7D7C-4ACB-82F1-85189193FAC1}">
      <dsp:nvSpPr>
        <dsp:cNvPr id="0" name=""/>
        <dsp:cNvSpPr/>
      </dsp:nvSpPr>
      <dsp:spPr>
        <a:xfrm>
          <a:off x="414758" y="1641289"/>
          <a:ext cx="1827014" cy="1187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Apply the evidence</a:t>
          </a:r>
        </a:p>
      </dsp:txBody>
      <dsp:txXfrm>
        <a:off x="472730" y="1699261"/>
        <a:ext cx="1711070" cy="1071615"/>
      </dsp:txXfrm>
    </dsp:sp>
    <dsp:sp modelId="{5A9F298B-98F4-4F8F-B98F-15D29227002F}">
      <dsp:nvSpPr>
        <dsp:cNvPr id="0" name=""/>
        <dsp:cNvSpPr/>
      </dsp:nvSpPr>
      <dsp:spPr>
        <a:xfrm>
          <a:off x="1212090" y="594913"/>
          <a:ext cx="4747310" cy="4747310"/>
        </a:xfrm>
        <a:custGeom>
          <a:avLst/>
          <a:gdLst/>
          <a:ahLst/>
          <a:cxnLst/>
          <a:rect l="0" t="0" r="0" b="0"/>
          <a:pathLst>
            <a:path>
              <a:moveTo>
                <a:pt x="570813" y="829634"/>
              </a:moveTo>
              <a:arcTo wR="2373655" hR="2373655" stAng="13234678" swAng="1212478"/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5B12-0F08-4F9A-8C26-990D1B2669A9}">
      <dsp:nvSpPr>
        <dsp:cNvPr id="0" name=""/>
        <dsp:cNvSpPr/>
      </dsp:nvSpPr>
      <dsp:spPr>
        <a:xfrm>
          <a:off x="609599" y="0"/>
          <a:ext cx="2032000" cy="2032000"/>
        </a:xfrm>
        <a:prstGeom prst="ellipse">
          <a:avLst/>
        </a:prstGeom>
        <a:gradFill rotWithShape="0">
          <a:gsLst>
            <a:gs pos="0">
              <a:schemeClr val="accent5">
                <a:lumMod val="60000"/>
                <a:lumOff val="40000"/>
                <a:alpha val="79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Arial Narrow" pitchFamily="34" charset="0"/>
            </a:rPr>
            <a:t>Menopausal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Arial Narrow" pitchFamily="34" charset="0"/>
            </a:rPr>
            <a:t>Population</a:t>
          </a:r>
        </a:p>
      </dsp:txBody>
      <dsp:txXfrm>
        <a:off x="1092199" y="152400"/>
        <a:ext cx="1066800" cy="345440"/>
      </dsp:txXfrm>
    </dsp:sp>
    <dsp:sp modelId="{51237368-5FF1-4E01-A656-A875EDEFC387}">
      <dsp:nvSpPr>
        <dsp:cNvPr id="0" name=""/>
        <dsp:cNvSpPr/>
      </dsp:nvSpPr>
      <dsp:spPr>
        <a:xfrm>
          <a:off x="898070" y="870856"/>
          <a:ext cx="870859" cy="798286"/>
        </a:xfrm>
        <a:prstGeom prst="ellipse">
          <a:avLst/>
        </a:prstGeom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 Narrow" pitchFamily="34" charset="0"/>
            </a:rPr>
            <a:t>Study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 Narrow" pitchFamily="34" charset="0"/>
            </a:rPr>
            <a:t>Group</a:t>
          </a:r>
        </a:p>
      </dsp:txBody>
      <dsp:txXfrm>
        <a:off x="1025604" y="1070428"/>
        <a:ext cx="615790" cy="3991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0AB3F-346F-4B1D-A8AB-84F881E01BDA}">
      <dsp:nvSpPr>
        <dsp:cNvPr id="0" name=""/>
        <dsp:cNvSpPr/>
      </dsp:nvSpPr>
      <dsp:spPr>
        <a:xfrm rot="16200000">
          <a:off x="-2208861" y="3119878"/>
          <a:ext cx="5170932" cy="643904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67888" bIns="0" numCol="1" spcCol="1270" anchor="t" anchorCtr="0">
          <a:noAutofit/>
        </a:bodyPr>
        <a:lstStyle/>
        <a:p>
          <a:pPr marL="0" lvl="0" indent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Strengths</a:t>
          </a:r>
        </a:p>
      </dsp:txBody>
      <dsp:txXfrm>
        <a:off x="-2208861" y="3119878"/>
        <a:ext cx="5170932" cy="643904"/>
      </dsp:txXfrm>
    </dsp:sp>
    <dsp:sp modelId="{227A59B6-995B-488A-B8EC-6342E0C02830}">
      <dsp:nvSpPr>
        <dsp:cNvPr id="0" name=""/>
        <dsp:cNvSpPr/>
      </dsp:nvSpPr>
      <dsp:spPr>
        <a:xfrm>
          <a:off x="698556" y="856364"/>
          <a:ext cx="3207326" cy="5170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5678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bg1"/>
              </a:solidFill>
              <a:latin typeface="Arial Narrow" pitchFamily="34" charset="0"/>
            </a:rPr>
            <a:t>Number of subjects enrolled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bg1"/>
              </a:solidFill>
              <a:latin typeface="Arial Narrow" pitchFamily="34" charset="0"/>
            </a:rPr>
            <a:t>Complete data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solidFill>
                <a:schemeClr val="bg1"/>
              </a:solidFill>
              <a:latin typeface="Arial Narrow" pitchFamily="34" charset="0"/>
            </a:rPr>
            <a:t>eGFR</a:t>
          </a:r>
          <a:r>
            <a:rPr lang="en-US" sz="2400" kern="1200" dirty="0">
              <a:solidFill>
                <a:schemeClr val="bg1"/>
              </a:solidFill>
              <a:latin typeface="Arial Narrow" pitchFamily="34" charset="0"/>
            </a:rPr>
            <a:t> is validated for women with subnormal GFR</a:t>
          </a:r>
        </a:p>
      </dsp:txBody>
      <dsp:txXfrm>
        <a:off x="698556" y="856364"/>
        <a:ext cx="3207326" cy="5170932"/>
      </dsp:txXfrm>
    </dsp:sp>
    <dsp:sp modelId="{70ADBA69-D51F-4A6F-83F5-707AD9A089CA}">
      <dsp:nvSpPr>
        <dsp:cNvPr id="0" name=""/>
        <dsp:cNvSpPr/>
      </dsp:nvSpPr>
      <dsp:spPr>
        <a:xfrm>
          <a:off x="0" y="0"/>
          <a:ext cx="1287808" cy="128780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36DF6-262B-45E5-B4B5-C2805336A87B}">
      <dsp:nvSpPr>
        <dsp:cNvPr id="0" name=""/>
        <dsp:cNvSpPr/>
      </dsp:nvSpPr>
      <dsp:spPr>
        <a:xfrm rot="16200000">
          <a:off x="2441203" y="3035127"/>
          <a:ext cx="5170932" cy="643904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67888" bIns="0" numCol="1" spcCol="1270" anchor="t" anchorCtr="0">
          <a:noAutofit/>
        </a:bodyPr>
        <a:lstStyle/>
        <a:p>
          <a:pPr marL="0" lvl="0" indent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Weaknesses</a:t>
          </a:r>
        </a:p>
      </dsp:txBody>
      <dsp:txXfrm>
        <a:off x="2441203" y="3035127"/>
        <a:ext cx="5170932" cy="643904"/>
      </dsp:txXfrm>
    </dsp:sp>
    <dsp:sp modelId="{5679E685-FFE1-498D-B743-D8B82EEFA8CF}">
      <dsp:nvSpPr>
        <dsp:cNvPr id="0" name=""/>
        <dsp:cNvSpPr/>
      </dsp:nvSpPr>
      <dsp:spPr>
        <a:xfrm>
          <a:off x="5333996" y="79950"/>
          <a:ext cx="3207326" cy="6531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567888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baseline="0" dirty="0">
            <a:solidFill>
              <a:schemeClr val="bg1"/>
            </a:solidFill>
            <a:latin typeface="Arial Narrow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baseline="0" dirty="0">
            <a:solidFill>
              <a:schemeClr val="bg1"/>
            </a:solidFill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baseline="0" dirty="0">
              <a:solidFill>
                <a:schemeClr val="bg1"/>
              </a:solidFill>
              <a:latin typeface="Arial Narrow" pitchFamily="34" charset="0"/>
            </a:rPr>
            <a:t>Patients were not representative of women receiving HT (too old)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baseline="0" dirty="0">
              <a:solidFill>
                <a:schemeClr val="bg1"/>
              </a:solidFill>
              <a:latin typeface="Arial Narrow" pitchFamily="34" charset="0"/>
            </a:rPr>
            <a:t>In Canada, HT usually managed by primary care physicians—likely many women were asymptomatic and not candidates for HT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baseline="0" dirty="0">
              <a:solidFill>
                <a:schemeClr val="bg1"/>
              </a:solidFill>
              <a:latin typeface="Arial Narrow" pitchFamily="34" charset="0"/>
            </a:rPr>
            <a:t>Why were some receiving progestin only? Vaginal ET only?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baseline="0" dirty="0">
              <a:solidFill>
                <a:schemeClr val="bg1"/>
              </a:solidFill>
              <a:latin typeface="Arial Narrow" pitchFamily="34" charset="0"/>
            </a:rPr>
            <a:t>Failure to control for </a:t>
          </a:r>
          <a:r>
            <a:rPr lang="en-US" sz="1700" kern="1200" baseline="0" dirty="0" err="1">
              <a:solidFill>
                <a:schemeClr val="bg1"/>
              </a:solidFill>
              <a:latin typeface="Arial Narrow" pitchFamily="34" charset="0"/>
            </a:rPr>
            <a:t>nephrotoxic</a:t>
          </a:r>
          <a:r>
            <a:rPr lang="en-US" sz="1700" kern="1200" baseline="0" dirty="0">
              <a:solidFill>
                <a:schemeClr val="bg1"/>
              </a:solidFill>
              <a:latin typeface="Arial Narrow" pitchFamily="34" charset="0"/>
            </a:rPr>
            <a:t> drug exposure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baseline="0" dirty="0">
              <a:solidFill>
                <a:schemeClr val="bg1"/>
              </a:solidFill>
              <a:latin typeface="Arial Narrow" pitchFamily="34" charset="0"/>
            </a:rPr>
            <a:t>Conjugated estrogens 0.625 mg is an excessive, possibly toxic dose for this age group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baseline="0" dirty="0">
              <a:solidFill>
                <a:schemeClr val="bg1"/>
              </a:solidFill>
              <a:latin typeface="Arial Narrow" pitchFamily="34" charset="0"/>
            </a:rPr>
            <a:t>Could not ascertain compliance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baseline="0" dirty="0">
              <a:solidFill>
                <a:schemeClr val="bg1"/>
              </a:solidFill>
              <a:latin typeface="Arial Narrow" pitchFamily="34" charset="0"/>
            </a:rPr>
            <a:t>No control over entry into database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baseline="0" dirty="0">
              <a:solidFill>
                <a:schemeClr val="bg1"/>
              </a:solidFill>
              <a:effectLst/>
              <a:latin typeface="Arial Narrow" pitchFamily="34" charset="0"/>
            </a:rPr>
            <a:t>OR 1.19</a:t>
          </a:r>
          <a:r>
            <a:rPr lang="en-US" sz="1700" kern="1200" dirty="0">
              <a:solidFill>
                <a:schemeClr val="bg1"/>
              </a:solidFill>
              <a:effectLst/>
              <a:latin typeface="Arial Narrow" pitchFamily="34" charset="0"/>
            </a:rPr>
            <a:t> (1.04-1.36) may represent type I error due to inherent weakness of study design (NNH would be interesting to know)</a:t>
          </a:r>
          <a:endParaRPr lang="en-US" sz="1700" kern="1200" baseline="0" dirty="0">
            <a:solidFill>
              <a:schemeClr val="bg1"/>
            </a:solidFill>
            <a:effectLst/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baseline="0" dirty="0">
              <a:solidFill>
                <a:schemeClr val="bg1"/>
              </a:solidFill>
              <a:latin typeface="Arial Narrow" pitchFamily="34" charset="0"/>
            </a:rPr>
            <a:t>Difference in </a:t>
          </a:r>
          <a:r>
            <a:rPr lang="en-US" sz="1700" kern="1200" baseline="0" dirty="0" err="1">
              <a:solidFill>
                <a:schemeClr val="bg1"/>
              </a:solidFill>
              <a:latin typeface="Arial Narrow" pitchFamily="34" charset="0"/>
            </a:rPr>
            <a:t>eGFR</a:t>
          </a:r>
          <a:r>
            <a:rPr lang="en-US" sz="1700" kern="1200" baseline="0" dirty="0">
              <a:solidFill>
                <a:schemeClr val="bg1"/>
              </a:solidFill>
              <a:latin typeface="Arial Narrow" pitchFamily="34" charset="0"/>
            </a:rPr>
            <a:t> may not be clinically significant</a:t>
          </a:r>
        </a:p>
      </dsp:txBody>
      <dsp:txXfrm>
        <a:off x="5333996" y="79950"/>
        <a:ext cx="3207326" cy="6531817"/>
      </dsp:txXfrm>
    </dsp:sp>
    <dsp:sp modelId="{B9D82C53-C383-4C01-9BFC-F5E10223E0AF}">
      <dsp:nvSpPr>
        <dsp:cNvPr id="0" name=""/>
        <dsp:cNvSpPr/>
      </dsp:nvSpPr>
      <dsp:spPr>
        <a:xfrm>
          <a:off x="4572002" y="0"/>
          <a:ext cx="1287795" cy="111830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#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46C0A3-29F4-44FD-8CE5-D5CF65BA2E52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864E5E8-E293-4742-B874-76ED794CA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8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11D564-59E3-454F-9DFE-2B88BCB81D82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E1DB00-5371-46BB-948A-484F506A5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00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Today,</a:t>
            </a:r>
            <a:r>
              <a:rPr lang="en-US" baseline="0" dirty="0"/>
              <a:t> our paper is from a nephrology journal but clearly has importance for Ob/Gyn.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E1DB00-5371-46BB-948A-484F506A54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40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Surrogate markers</a:t>
            </a:r>
            <a:r>
              <a:rPr lang="en-US" baseline="0" dirty="0"/>
              <a:t> abound in medicine.  Classic example is using BMD in young women on DMPA.  Although BMD declined, no increase in </a:t>
            </a:r>
            <a:r>
              <a:rPr lang="en-US" baseline="0" dirty="0" err="1"/>
              <a:t>fx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E1DB00-5371-46BB-948A-484F506A540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82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95% CI are preferred since they show an </a:t>
            </a:r>
            <a:r>
              <a:rPr lang="en-US" dirty="0" err="1"/>
              <a:t>si</a:t>
            </a:r>
            <a:r>
              <a:rPr lang="en-US" baseline="0" dirty="0"/>
              <a:t> e effect.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E1DB00-5371-46BB-948A-484F506A540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11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E1DB00-5371-46BB-948A-484F506A540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0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is in a Nature journal (high impact).  Mention</a:t>
            </a:r>
            <a:r>
              <a:rPr lang="en-US" baseline="0" dirty="0"/>
              <a:t> title and where research was done.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99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largest trials=</a:t>
            </a:r>
            <a:r>
              <a:rPr lang="en-US" baseline="0" dirty="0"/>
              <a:t> HERS and WHI.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E1DB00-5371-46BB-948A-484F506A540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32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Appropriate</a:t>
            </a:r>
            <a:r>
              <a:rPr lang="en-US" baseline="0" dirty="0"/>
              <a:t> use of statistics with correct tests.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E1DB00-5371-46BB-948A-484F506A540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80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this was a true</a:t>
            </a:r>
            <a:r>
              <a:rPr lang="en-US" baseline="0" dirty="0"/>
              <a:t> </a:t>
            </a:r>
            <a:r>
              <a:rPr lang="en-US" dirty="0"/>
              <a:t>cross section, all menopausal</a:t>
            </a:r>
            <a:r>
              <a:rPr lang="en-US" baseline="0" dirty="0"/>
              <a:t> women on HT would have been included.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E1DB00-5371-46BB-948A-484F506A540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26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943" indent="-232943">
              <a:buFontTx/>
              <a:buAutoNum type="arabicPeriod"/>
            </a:pPr>
            <a:r>
              <a:rPr lang="en-US" dirty="0"/>
              <a:t>The group characteristics are different.  Controls and study groups are different.</a:t>
            </a:r>
          </a:p>
          <a:p>
            <a:pPr marL="232943" indent="-232943">
              <a:buFontTx/>
              <a:buAutoNum type="arabicPeriod"/>
            </a:pPr>
            <a:r>
              <a:rPr lang="en-US" dirty="0"/>
              <a:t> More E takers took NSAIDs, a known </a:t>
            </a:r>
            <a:r>
              <a:rPr lang="en-US" dirty="0" err="1"/>
              <a:t>nephrotoxic</a:t>
            </a:r>
            <a:r>
              <a:rPr lang="en-US" dirty="0"/>
              <a:t> drug.</a:t>
            </a:r>
          </a:p>
        </p:txBody>
      </p:sp>
    </p:spTree>
    <p:extLst>
      <p:ext uri="{BB962C8B-B14F-4D97-AF65-F5344CB8AC3E}">
        <p14:creationId xmlns:p14="http://schemas.microsoft.com/office/powerpoint/2010/main" val="475151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E1DB00-5371-46BB-948A-484F506A540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59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</a:t>
            </a:r>
            <a:r>
              <a:rPr lang="en-US" baseline="0" dirty="0"/>
              <a:t> is my assessment of strengths and weaknesses.  OR 1.19 refers to risk of sudden renal loss with HT.  The methodology is so weak that there is a good change that this is a type I error.  Also with a marginal OR, NNH would be nice to </a:t>
            </a:r>
            <a:r>
              <a:rPr lang="en-US" baseline="0" dirty="0" err="1"/>
              <a:t>know.l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E1DB00-5371-46BB-948A-484F506A540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41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How to practice EBM.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B9AAD0-016B-4CE9-A02B-3718F588155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23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E1DB00-5371-46BB-948A-484F506A540F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7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 journal emblem is included.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E1DB00-5371-46BB-948A-484F506A54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56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Green Journal “Journal</a:t>
            </a:r>
            <a:r>
              <a:rPr lang="en-US" baseline="0" dirty="0"/>
              <a:t> Club”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E1DB00-5371-46BB-948A-484F506A540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88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E1DB00-5371-46BB-948A-484F506A540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35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E1DB00-5371-46BB-948A-484F506A540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71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Can be from non-traditional ob/gyn journals.</a:t>
            </a:r>
          </a:p>
        </p:txBody>
      </p:sp>
    </p:spTree>
    <p:extLst>
      <p:ext uri="{BB962C8B-B14F-4D97-AF65-F5344CB8AC3E}">
        <p14:creationId xmlns:p14="http://schemas.microsoft.com/office/powerpoint/2010/main" val="514572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Appraisal</a:t>
            </a:r>
            <a:r>
              <a:rPr lang="en-US" baseline="0" dirty="0"/>
              <a:t> and critique is your opinion, not that of the authors or reviewers.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E1DB00-5371-46BB-948A-484F506A54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41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2AC1394-9E75-43B4-A4C1-D2B31B7139EA}" type="slidenum">
              <a:rPr lang="en-US" alt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25</a:t>
            </a:fld>
            <a:endParaRPr lang="en-US" altLang="en-US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37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0E18B-A2B6-42FA-BC8B-2347084141AF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9920A-8127-44F9-8330-E9AD3BA91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E517E-A74C-4E33-9714-A27818E84822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59D19-DC5F-4FF1-8B2A-E66DC5BDE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1773D-71F7-4244-AFBD-337CA453A840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6C641-1DFC-407A-B33C-831B12BA6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D420CB-A21A-4065-B35B-D4FF00B1295B}" type="datetimeFigureOut">
              <a:rPr lang="en-US" altLang="en-US"/>
              <a:pPr/>
              <a:t>8/6/2020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98777-7541-4051-9133-77A034DF89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05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366248-0C48-4E46-9E08-664F43BD7748}" type="datetimeFigureOut">
              <a:rPr lang="en-US" altLang="en-US"/>
              <a:pPr/>
              <a:t>8/6/2020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53BC0-14E8-4B33-AFA7-BA4C662A72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719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2E300-9A95-4071-9D85-B7353602A200}" type="datetimeFigureOut">
              <a:rPr lang="en-US" altLang="en-US"/>
              <a:pPr/>
              <a:t>8/6/2020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9EBC1-8244-4BE9-8765-EABDDCF078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322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3FFADD-5F02-4E66-8596-7C67B0A2C6B0}" type="datetimeFigureOut">
              <a:rPr lang="en-US" altLang="en-US"/>
              <a:pPr/>
              <a:t>8/6/2020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191BD-36A8-446A-A45A-6ED2C6D8CA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14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0D410C-B6B5-4077-AABF-E46C7052577E}" type="datetimeFigureOut">
              <a:rPr lang="en-US" altLang="en-US"/>
              <a:pPr/>
              <a:t>8/6/2020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494E7-CABA-44E0-A5EE-AD3517439C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353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9FFC07-D05B-413B-84E6-1070A6D616AE}" type="datetimeFigureOut">
              <a:rPr lang="en-US" altLang="en-US"/>
              <a:pPr/>
              <a:t>8/6/2020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7AB2E-E380-4141-8AF0-9357CD86AA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484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F601F7-48D3-495A-A700-6674556E361B}" type="datetimeFigureOut">
              <a:rPr lang="en-US" altLang="en-US"/>
              <a:pPr/>
              <a:t>8/6/2020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F59AC-1716-4568-B5D0-6365374D6F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225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AC3F2C-23B8-45C0-925D-FF24CEEDC1C0}" type="datetimeFigureOut">
              <a:rPr lang="en-US" altLang="en-US"/>
              <a:pPr/>
              <a:t>8/6/2020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5553C-4E11-40DE-9394-BB7DAB4C44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11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004BF-D758-4D54-AE11-1BD64A34460F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6E27-B71A-44E7-ADFA-159EE8548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AA082-B53F-489E-9F34-14C0D9F64FDE}" type="datetimeFigureOut">
              <a:rPr lang="en-US" altLang="en-US"/>
              <a:pPr/>
              <a:t>8/6/2020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A2278-05CD-4AF5-B61C-66C1F52161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937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7A9C75-4C85-41C2-88C3-EFA6EDD083B3}" type="datetimeFigureOut">
              <a:rPr lang="en-US" altLang="en-US"/>
              <a:pPr/>
              <a:t>8/6/2020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BC150-1981-4805-9499-F90FBD5ADB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229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95ABE3-9A13-40F1-8CE7-5F3048598E12}" type="datetimeFigureOut">
              <a:rPr lang="en-US" altLang="en-US"/>
              <a:pPr/>
              <a:t>8/6/2020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AD91C-FDD5-453A-8C20-E91D4EB714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461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8B7DEC-D209-4A84-8FDB-C3808F3DD3FF}" type="datetimeFigureOut">
              <a:rPr lang="en-US" altLang="en-US"/>
              <a:pPr/>
              <a:t>8/6/2020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158CE-DA5B-4511-A7CB-01A67CA52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97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7C21E-69ED-4111-A9E5-A4D42C024A41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0A860-7507-4281-8FD1-D56F86FEE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8FC78-C0A7-4BC0-A695-BE9F02C8A28E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BB813-8AAE-4246-BF64-E3E193E1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F3CD-2AD3-4AA2-8160-97AACAA3AA90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BFF96-E986-4B05-A314-BD6E1EB1D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EA4A6-DD7F-4D47-BFD5-BB2117DA2C82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37CBC-A7D6-4A91-B945-DB41BD835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CA8E6-161C-46F8-994A-E41645F37CF6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5850F-7A98-46CF-B039-6246358A3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10220-CD79-4E74-9AEB-C93DC2BF7CB4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11D79-33FE-4F41-9FEE-FD6381744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7ED69-D21E-4F66-8D07-AF1A19C6A880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70CA8-4A63-44FA-AFD1-9AD2580EB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5F044B-535D-41B0-A046-41F77CD663D7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10DA09-E0FC-41F5-A71D-E93798A93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6" r:id="rId1"/>
    <p:sldLayoutId id="2147483930" r:id="rId2"/>
    <p:sldLayoutId id="2147483937" r:id="rId3"/>
    <p:sldLayoutId id="2147483931" r:id="rId4"/>
    <p:sldLayoutId id="2147483938" r:id="rId5"/>
    <p:sldLayoutId id="2147483932" r:id="rId6"/>
    <p:sldLayoutId id="2147483933" r:id="rId7"/>
    <p:sldLayoutId id="2147483939" r:id="rId8"/>
    <p:sldLayoutId id="2147483940" r:id="rId9"/>
    <p:sldLayoutId id="2147483934" r:id="rId10"/>
    <p:sldLayoutId id="214748393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defTabSz="457200"/>
            <a:fld id="{F49FDEDE-1CDC-4176-87BD-124247A7799E}" type="datetimeFigureOut">
              <a:rPr lang="en-US" altLang="en-US">
                <a:ea typeface="ＭＳ Ｐゴシック" pitchFamily="34" charset="-128"/>
              </a:rPr>
              <a:pPr defTabSz="457200"/>
              <a:t>8/6/2020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defTabSz="457200"/>
            <a:fld id="{AAEF7296-9AF5-4906-81FD-7FA8209C93A2}" type="slidenum">
              <a:rPr lang="en-US" altLang="en-US">
                <a:ea typeface="ＭＳ Ｐゴシック" pitchFamily="34" charset="-128"/>
              </a:rPr>
              <a:pPr defTabSz="457200"/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411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nature.com/ki/journal/v74/n3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6480048" cy="230124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>
                <a:solidFill>
                  <a:schemeClr val="tx2">
                    <a:lumMod val="90000"/>
                  </a:schemeClr>
                </a:solidFill>
              </a:rPr>
              <a:t>Journal Club</a:t>
            </a:r>
            <a:br>
              <a:rPr sz="6000" dirty="0">
                <a:solidFill>
                  <a:schemeClr val="tx2">
                    <a:lumMod val="90000"/>
                  </a:schemeClr>
                </a:solidFill>
              </a:rPr>
            </a:br>
            <a:r>
              <a:rPr sz="3600" dirty="0">
                <a:solidFill>
                  <a:srgbClr val="00B050"/>
                </a:solidFill>
              </a:rPr>
              <a:t>Making an Effective Presentation</a:t>
            </a:r>
            <a:endParaRPr sz="48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191000"/>
            <a:ext cx="8235950" cy="1752600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Robert P. Kauffman, MD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Professor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Department of Obstetrics and Gynecology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Texas Tech University HSC at Amarillo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5585"/>
            <a:ext cx="9144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1" t="13134" r="32606" b="9083"/>
          <a:stretch/>
        </p:blipFill>
        <p:spPr bwMode="auto">
          <a:xfrm>
            <a:off x="3429000" y="435585"/>
            <a:ext cx="4953000" cy="607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1886" y="2895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Obstet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Gynecol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(Green Journal)</a:t>
            </a:r>
          </a:p>
        </p:txBody>
      </p:sp>
    </p:spTree>
    <p:extLst>
      <p:ext uri="{BB962C8B-B14F-4D97-AF65-F5344CB8AC3E}">
        <p14:creationId xmlns:p14="http://schemas.microsoft.com/office/powerpoint/2010/main" val="3577882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kauffma\AppData\Local\Microsoft\Windows\Temporary Internet Files\Content.Outlook\QMT46EVD\AJOG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19465"/>
            <a:ext cx="54406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819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AJOG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(Grey Journal)</a:t>
            </a:r>
          </a:p>
        </p:txBody>
      </p:sp>
    </p:spTree>
    <p:extLst>
      <p:ext uri="{BB962C8B-B14F-4D97-AF65-F5344CB8AC3E}">
        <p14:creationId xmlns:p14="http://schemas.microsoft.com/office/powerpoint/2010/main" val="2272158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2" t="14548" r="27002" b="7106"/>
          <a:stretch/>
        </p:blipFill>
        <p:spPr bwMode="auto">
          <a:xfrm>
            <a:off x="2973977" y="1113766"/>
            <a:ext cx="5453743" cy="513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3083" y="1905000"/>
            <a:ext cx="25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BJOG</a:t>
            </a:r>
          </a:p>
          <a:p>
            <a:pPr lvl="0" algn="ctr"/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(Blue Journal)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2672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BJOG offers high-tech online journal club and online slides for journal clubs</a:t>
            </a:r>
          </a:p>
        </p:txBody>
      </p:sp>
    </p:spTree>
    <p:extLst>
      <p:ext uri="{BB962C8B-B14F-4D97-AF65-F5344CB8AC3E}">
        <p14:creationId xmlns:p14="http://schemas.microsoft.com/office/powerpoint/2010/main" val="3697504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Presenter Preparation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66725" y="1417638"/>
            <a:ext cx="7924800" cy="45259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 well in advance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preparation shows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the paper several times at different sittings (“total familiarity”)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background review &amp; research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 review papers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 investigational papers 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PubMed, Scopus, etc.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letters to the editor, editorial relating to the paper, and expert reviews/commentaries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TTUHSC Library Home Page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6" t="12958" r="27350" b="4280"/>
          <a:stretch/>
        </p:blipFill>
        <p:spPr bwMode="auto">
          <a:xfrm>
            <a:off x="1859022" y="1371600"/>
            <a:ext cx="525733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410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PubMed</a:t>
            </a:r>
            <a:br>
              <a:rPr lang="en-US" dirty="0"/>
            </a:br>
            <a:r>
              <a:rPr lang="en-US" sz="2400" dirty="0" err="1"/>
              <a:t>Peripartum</a:t>
            </a:r>
            <a:r>
              <a:rPr lang="en-US" sz="2400" dirty="0"/>
              <a:t> Cardiomyopathy </a:t>
            </a:r>
            <a:r>
              <a:rPr lang="en-US" sz="2400" dirty="0" err="1"/>
              <a:t>Bromocriptine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1" t="11892" r="19994" b="3956"/>
          <a:stretch/>
        </p:blipFill>
        <p:spPr bwMode="auto">
          <a:xfrm>
            <a:off x="1219200" y="1371600"/>
            <a:ext cx="6934200" cy="530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244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t="11925" r="10688" b="6749"/>
          <a:stretch/>
        </p:blipFill>
        <p:spPr bwMode="auto">
          <a:xfrm>
            <a:off x="23949" y="1530531"/>
            <a:ext cx="907881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Peripartum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Cardiomyopathy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Bromocriptine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9010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3228945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Letters to the Editor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6A5873-098C-411F-84D9-F66DBC1CD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t="16666" r="67500" b="12500"/>
          <a:stretch/>
        </p:blipFill>
        <p:spPr>
          <a:xfrm>
            <a:off x="510988" y="50801"/>
            <a:ext cx="3603812" cy="6807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93953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Editorials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85A2E3-B4A7-42FF-BCD1-5D11710CA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t="16667" r="64167" b="10416"/>
          <a:stretch/>
        </p:blipFill>
        <p:spPr>
          <a:xfrm>
            <a:off x="3505200" y="218722"/>
            <a:ext cx="4953000" cy="6420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1D0DB1-029E-4216-BFA4-7C9EB8473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477067"/>
            <a:ext cx="1618343" cy="2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41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52" b="2499"/>
          <a:stretch/>
        </p:blipFill>
        <p:spPr bwMode="auto">
          <a:xfrm>
            <a:off x="3200400" y="76200"/>
            <a:ext cx="4813821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819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Commentaries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51054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Good sources:</a:t>
            </a:r>
          </a:p>
          <a:p>
            <a:r>
              <a:rPr lang="en-US" dirty="0">
                <a:latin typeface="Arial Narrow" panose="020B0606020202030204" pitchFamily="34" charset="0"/>
              </a:rPr>
              <a:t>Annals Internal Medicine JC</a:t>
            </a:r>
          </a:p>
          <a:p>
            <a:r>
              <a:rPr lang="en-US" dirty="0" err="1">
                <a:latin typeface="Arial Narrow" panose="020B0606020202030204" pitchFamily="34" charset="0"/>
              </a:rPr>
              <a:t>Obstet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Gynecol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Surv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NAMS First to Know</a:t>
            </a:r>
          </a:p>
        </p:txBody>
      </p:sp>
    </p:spTree>
    <p:extLst>
      <p:ext uri="{BB962C8B-B14F-4D97-AF65-F5344CB8AC3E}">
        <p14:creationId xmlns:p14="http://schemas.microsoft.com/office/powerpoint/2010/main" val="1671752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ACGME Competences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382963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Medical knowledge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Practice-based learning and improvement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Systems-based practice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Professionalism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 Club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90800"/>
            <a:ext cx="6934200" cy="15541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Original research paper(s)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Everyone at journal club can read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Everyone has read the paper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467600" cy="38862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Demonstrate to the audience that you have command of your paper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with mentor or other faculty as needed before journal club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your presentation lively and interesting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audience engaged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Audio-visual aids encouraged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163763"/>
          </a:xfrm>
        </p:spPr>
        <p:txBody>
          <a:bodyPr>
            <a:noAutofit/>
          </a:bodyPr>
          <a:lstStyle/>
          <a:p>
            <a:pPr marL="608013" indent="-571500">
              <a:lnSpc>
                <a:spcPct val="80000"/>
              </a:lnSpc>
              <a:buFont typeface="+mj-lt"/>
              <a:buAutoNum type="romanUcPeriod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paper 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paper)</a:t>
            </a:r>
          </a:p>
          <a:p>
            <a:pPr lvl="2">
              <a:lnSpc>
                <a:spcPct val="8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more than 5 minutes</a:t>
            </a:r>
          </a:p>
          <a:p>
            <a:pPr marL="608013" indent="-571500">
              <a:lnSpc>
                <a:spcPct val="80000"/>
              </a:lnSpc>
              <a:buFont typeface="+mj-lt"/>
              <a:buAutoNum type="romanUcPeriod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Appraise and critique paper</a:t>
            </a:r>
          </a:p>
          <a:p>
            <a:pPr marL="1079501" lvl="2" indent="-457200">
              <a:lnSpc>
                <a:spcPct val="8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important part of presentation and your time to shine</a:t>
            </a:r>
          </a:p>
          <a:p>
            <a:pPr marL="965201" lvl="2" indent="-342900">
              <a:lnSpc>
                <a:spcPct val="8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10-15 minutes</a:t>
            </a:r>
          </a:p>
          <a:p>
            <a:pPr marL="608013" indent="-571500">
              <a:lnSpc>
                <a:spcPct val="80000"/>
              </a:lnSpc>
              <a:buFont typeface="+mj-lt"/>
              <a:buAutoNum type="romanUcPeriod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applicability to clinical practice</a:t>
            </a:r>
          </a:p>
          <a:p>
            <a:pPr lvl="2">
              <a:lnSpc>
                <a:spcPct val="8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floor for discussion</a:t>
            </a:r>
          </a:p>
          <a:p>
            <a:pPr marL="608013" indent="-571500"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 Abstract (Brief Overview)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&lt;5 minutes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Title, author, journal, site of research</a:t>
            </a:r>
          </a:p>
          <a:p>
            <a:pPr>
              <a:lnSpc>
                <a:spcPct val="80000"/>
              </a:lnSpc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>
              <a:lnSpc>
                <a:spcPct val="80000"/>
              </a:lnSpc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(study question)</a:t>
            </a:r>
          </a:p>
          <a:p>
            <a:pPr>
              <a:lnSpc>
                <a:spcPct val="80000"/>
              </a:lnSpc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</a:p>
          <a:p>
            <a:pPr lvl="2">
              <a:lnSpc>
                <a:spcPct val="80000"/>
              </a:lnSpc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of study</a:t>
            </a:r>
          </a:p>
          <a:p>
            <a:pPr lvl="2">
              <a:lnSpc>
                <a:spcPct val="80000"/>
              </a:lnSpc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population and number</a:t>
            </a:r>
          </a:p>
          <a:p>
            <a:pPr lvl="2">
              <a:lnSpc>
                <a:spcPct val="80000"/>
              </a:lnSpc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Inclusion and exclusion criteria</a:t>
            </a:r>
          </a:p>
          <a:p>
            <a:pPr lvl="2">
              <a:lnSpc>
                <a:spcPct val="80000"/>
              </a:lnSpc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Controls</a:t>
            </a:r>
          </a:p>
          <a:p>
            <a:pPr lvl="2">
              <a:lnSpc>
                <a:spcPct val="80000"/>
              </a:lnSpc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Descriptive variables</a:t>
            </a:r>
          </a:p>
          <a:p>
            <a:pPr lvl="2">
              <a:lnSpc>
                <a:spcPct val="80000"/>
              </a:lnSpc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Interventions</a:t>
            </a:r>
          </a:p>
          <a:p>
            <a:pPr lvl="2">
              <a:lnSpc>
                <a:spcPct val="80000"/>
              </a:lnSpc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 variables measured and analyzed</a:t>
            </a:r>
          </a:p>
          <a:p>
            <a:pPr lvl="2">
              <a:lnSpc>
                <a:spcPct val="80000"/>
              </a:lnSpc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measurements</a:t>
            </a:r>
          </a:p>
          <a:p>
            <a:pPr>
              <a:lnSpc>
                <a:spcPct val="80000"/>
              </a:lnSpc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analysis</a:t>
            </a:r>
          </a:p>
          <a:p>
            <a:pPr>
              <a:lnSpc>
                <a:spcPct val="80000"/>
              </a:lnSpc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</a:t>
            </a:r>
          </a:p>
          <a:p>
            <a:pPr>
              <a:lnSpc>
                <a:spcPct val="80000"/>
              </a:lnSpc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5410200" y="6477000"/>
            <a:ext cx="3581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Thurnau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GR, et al.  Am J </a:t>
            </a:r>
            <a:r>
              <a:rPr lang="en-US" sz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Obstet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Gynecol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1989; 160: 313-6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Structured Questions for the Methods Section (PICOD)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362200"/>
            <a:ext cx="7467600" cy="29718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articipants</a:t>
            </a:r>
          </a:p>
          <a:p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ntervention</a:t>
            </a:r>
          </a:p>
          <a:p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omparison</a:t>
            </a:r>
          </a:p>
          <a:p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utcomes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esign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6548844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BJOG Journal Club, 2010</a:t>
            </a:r>
          </a:p>
        </p:txBody>
      </p:sp>
    </p:spTree>
    <p:extLst>
      <p:ext uri="{BB962C8B-B14F-4D97-AF65-F5344CB8AC3E}">
        <p14:creationId xmlns:p14="http://schemas.microsoft.com/office/powerpoint/2010/main" val="3091716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ea typeface="ＭＳ Ｐゴシック" pitchFamily="34" charset="-128"/>
              </a:rPr>
              <a:t>Structured Question</a:t>
            </a:r>
            <a:endParaRPr lang="en-US" altLang="en-US">
              <a:ea typeface="ＭＳ Ｐゴシック" pitchFamily="34" charset="-128"/>
            </a:endParaRPr>
          </a:p>
        </p:txBody>
      </p:sp>
      <p:graphicFrame>
        <p:nvGraphicFramePr>
          <p:cNvPr id="19480" name="Group 24"/>
          <p:cNvGraphicFramePr>
            <a:graphicFrameLocks noGrp="1"/>
          </p:cNvGraphicFramePr>
          <p:nvPr/>
        </p:nvGraphicFramePr>
        <p:xfrm>
          <a:off x="457200" y="1687513"/>
          <a:ext cx="8399463" cy="3697288"/>
        </p:xfrm>
        <a:graphic>
          <a:graphicData uri="http://schemas.openxmlformats.org/drawingml/2006/table">
            <a:tbl>
              <a:tblPr/>
              <a:tblGrid>
                <a:gridCol w="193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5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645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articipants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ＭＳ 明朝" charset="0"/>
                        <a:cs typeface="ＭＳ 明朝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Women</a:t>
                      </a:r>
                      <a:r>
                        <a:rPr lang="en-US" sz="2000" baseline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 (both nulliparous and multiparous)</a:t>
                      </a:r>
                      <a:r>
                        <a:rPr lang="en-US" sz="200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 with uncomplicated term pregnancies, scheduled for induction of </a:t>
                      </a:r>
                      <a:r>
                        <a:rPr lang="en-US" sz="2000" dirty="0" err="1">
                          <a:effectLst/>
                          <a:latin typeface="Calibri"/>
                          <a:ea typeface="MS Mincho"/>
                          <a:cs typeface="Calibri"/>
                        </a:rPr>
                        <a:t>labour</a:t>
                      </a:r>
                      <a:r>
                        <a:rPr lang="en-US" sz="200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 for post-dates or social reasons</a:t>
                      </a:r>
                      <a:endParaRPr lang="en-GB" sz="2000" dirty="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645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ntervention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ＭＳ 明朝" charset="0"/>
                        <a:cs typeface="ＭＳ 明朝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MS Mincho"/>
                          <a:cs typeface="Calibri"/>
                        </a:rPr>
                        <a:t>Outpatient management during cervical ripening with prostaglandin E2 gel</a:t>
                      </a:r>
                      <a:r>
                        <a:rPr lang="en-US" sz="2000" baseline="0" dirty="0">
                          <a:effectLst/>
                          <a:latin typeface="+mn-lt"/>
                          <a:ea typeface="MS Mincho"/>
                          <a:cs typeface="Calibri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(women</a:t>
                      </a:r>
                      <a:r>
                        <a:rPr lang="en-US" sz="2000" baseline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 were discharged home and asked to return the next morning for assessments) </a:t>
                      </a:r>
                      <a:endParaRPr lang="en-GB" sz="2000" dirty="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63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omparison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ＭＳ 明朝" charset="0"/>
                        <a:cs typeface="ＭＳ 明朝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22170" algn="ctr"/>
                        </a:tabLst>
                      </a:pPr>
                      <a:r>
                        <a:rPr lang="en-US" sz="2000" dirty="0">
                          <a:effectLst/>
                          <a:latin typeface="+mn-lt"/>
                          <a:ea typeface="MS Mincho"/>
                          <a:cs typeface="Calibri"/>
                        </a:rPr>
                        <a:t>Inpatient management during cervical ripening with prostaglandin E2 gel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419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utcomes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ＭＳ 明朝" charset="0"/>
                        <a:cs typeface="ＭＳ 明朝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 err="1">
                          <a:effectLst/>
                          <a:latin typeface="Calibri"/>
                          <a:ea typeface="MS Mincho"/>
                          <a:cs typeface="Calibri"/>
                        </a:rPr>
                        <a:t>Syntocinon</a:t>
                      </a:r>
                      <a:r>
                        <a:rPr lang="en-AU" sz="200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 use, obstetrics interventions and neonatal</a:t>
                      </a:r>
                      <a:r>
                        <a:rPr lang="en-AU" sz="2000" baseline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 </a:t>
                      </a:r>
                      <a:r>
                        <a:rPr lang="en-AU" sz="200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complication.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916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 charset="0"/>
                          <a:cs typeface="Calibri"/>
                        </a:rPr>
                        <a:t>Study </a:t>
                      </a:r>
                      <a:r>
                        <a:rPr kumimoji="0" lang="en-GB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 charset="0"/>
                          <a:cs typeface="Calibri"/>
                        </a:rPr>
                        <a:t>D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 charset="0"/>
                          <a:cs typeface="Calibri"/>
                        </a:rPr>
                        <a:t>esign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Randomised controlled</a:t>
                      </a:r>
                      <a:r>
                        <a:rPr lang="en-GB" sz="2000" baseline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 trial (1:1)</a:t>
                      </a:r>
                      <a:endParaRPr lang="en-GB" sz="2000" dirty="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622" name="Picture 4" descr="BJOG_Web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138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 Appraisal and Critique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7467600" cy="2133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authors provide a clear question or hypothesis?  What is it?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objective clear and unambiguous?</a:t>
            </a:r>
          </a:p>
        </p:txBody>
      </p:sp>
    </p:spTree>
    <p:extLst>
      <p:ext uri="{BB962C8B-B14F-4D97-AF65-F5344CB8AC3E}">
        <p14:creationId xmlns:p14="http://schemas.microsoft.com/office/powerpoint/2010/main" val="631723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 Appraisal and Critique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study design appropriate to research question?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3048000"/>
          <a:ext cx="7010400" cy="190500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80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Objective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Common Design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Prevalence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Cross section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Prognosis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Cohort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Treatment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Controlled trial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Cause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Cohort, case-control, or cross section</a:t>
                      </a:r>
                    </a:p>
                  </a:txBody>
                  <a:tcPr anchor="ctr" anchorCtr="1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575" name="TextBox 5"/>
          <p:cNvSpPr txBox="1">
            <a:spLocks noChangeArrowheads="1"/>
          </p:cNvSpPr>
          <p:nvPr/>
        </p:nvSpPr>
        <p:spPr bwMode="auto">
          <a:xfrm>
            <a:off x="7086600" y="6530203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Fowkes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FGR, et al.  BMJ 1991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 Appraisal and Critique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3067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study sample representative of population of interest?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of sample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Sampling method (random, convenience,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size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Entry criteria/exclusions (appropriate?)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Non-respondents, dropouts, etc.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bias</a:t>
            </a:r>
          </a:p>
          <a:p>
            <a:pPr lvl="2"/>
            <a:endParaRPr lang="en-US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7162800" y="6481855"/>
            <a:ext cx="18891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Fowkes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FGR, et al.  BMJ 1991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 Appraisal and Critique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7733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control group (if present) acceptable?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controls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of controls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Matching and randomization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Comparable characteristics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7086600" y="6400800"/>
            <a:ext cx="1889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Fowkes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FGR, et al.  BMJ 1991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We Conduct Journal Club?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114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Life-long learning</a:t>
            </a:r>
          </a:p>
          <a:p>
            <a:pPr marL="742950" lvl="1" indent="-285750">
              <a:lnSpc>
                <a:spcPct val="11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Medicine is constantly changing</a:t>
            </a:r>
          </a:p>
          <a:p>
            <a:pPr marL="742950" lvl="1" indent="-285750">
              <a:lnSpc>
                <a:spcPct val="11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Medical information comes from variety of sources at breakneck speed</a:t>
            </a:r>
          </a:p>
          <a:p>
            <a:pPr marL="742950" lvl="1" indent="-285750">
              <a:lnSpc>
                <a:spcPct val="11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RRC educational requirement in postgraduate med education</a:t>
            </a:r>
          </a:p>
          <a:p>
            <a:pPr marL="742950" lvl="1" indent="-285750">
              <a:lnSpc>
                <a:spcPct val="11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College guidelines/opinions often out of date</a:t>
            </a:r>
          </a:p>
          <a:p>
            <a:pPr marL="742950" lvl="1" indent="-285750">
              <a:lnSpc>
                <a:spcPct val="11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Evidence-based world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Develop critical thinking skills in evidence-based environment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Link basic and transitional science to clinical practice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Review landmark or controversial papers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2020, just about anything can get published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Publication ≠ truth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Rise of “predatory” (pay to play) journals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fabrication and falsification </a:t>
            </a:r>
          </a:p>
          <a:p>
            <a:pPr marL="449263" lvl="1" indent="0">
              <a:lnSpc>
                <a:spcPct val="110000"/>
              </a:lnSpc>
              <a:buNone/>
            </a:pP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10000"/>
              </a:lnSpc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 Appraisal and Critique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925763"/>
          </a:xfrm>
        </p:spPr>
        <p:txBody>
          <a:bodyPr/>
          <a:lstStyle/>
          <a:p>
            <a:r>
              <a:rPr lang="en-US" dirty="0"/>
              <a:t>Is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quality of measurement for the outcome(s) acceptable?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Validity (surrogate marker?)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Reproducibility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Masking or blinding?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control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 bias?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bias?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934200" y="6400800"/>
            <a:ext cx="1889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Fowkes FGR, et al.  BMJ 1991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 Appraisal and Critique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5791200" cy="27733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data complete?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Compliance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 outs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Deaths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Missing data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010400" y="6400800"/>
            <a:ext cx="1889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Fowkes FGR, et al.  BMJ 1991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 Appraisal and Critique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467600" cy="45259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distorting influences (biases) present?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Extraneous treatments 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over time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Confounding factors</a:t>
            </a:r>
          </a:p>
          <a:p>
            <a:pPr lvl="2"/>
            <a:endParaRPr lang="en-US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7086600" y="6400800"/>
            <a:ext cx="1906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>
                <a:latin typeface="Arial Narrow" pitchFamily="34" charset="0"/>
              </a:rPr>
              <a:t>Fowkes</a:t>
            </a:r>
            <a:r>
              <a:rPr lang="en-US" sz="1200" dirty="0">
                <a:latin typeface="Arial Narrow" pitchFamily="34" charset="0"/>
              </a:rPr>
              <a:t> FGR, et al.  BMJ 1991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 Appraisal and Critique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467600" cy="45259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analysis (how was the data analyzed?)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size analysis present?  Was it performed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priori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Appropriate statistical tests used?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p-values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95% CI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for use of crap terms (example: p = 0.08 as a “trend”) and crap statistics (ex: mean estradiol 10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/mL [95% CI -2 to 22])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609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 Appraisal and Critique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09600" y="1981201"/>
            <a:ext cx="7467600" cy="2286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results interpreted?  Is it appropriate?</a:t>
            </a:r>
          </a:p>
        </p:txBody>
      </p:sp>
    </p:spTree>
    <p:extLst>
      <p:ext uri="{BB962C8B-B14F-4D97-AF65-F5344CB8AC3E}">
        <p14:creationId xmlns:p14="http://schemas.microsoft.com/office/powerpoint/2010/main" val="23630025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 Appraisal and Critique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945" y="1600200"/>
            <a:ext cx="7467600" cy="4525963"/>
          </a:xfrm>
        </p:spPr>
        <p:txBody>
          <a:bodyPr/>
          <a:lstStyle/>
          <a:p>
            <a:r>
              <a:rPr lang="en-US" sz="2400" dirty="0"/>
              <a:t>Are the results biologically plausible?</a:t>
            </a:r>
          </a:p>
          <a:p>
            <a:pPr lvl="1"/>
            <a:r>
              <a:rPr lang="en-US" sz="2000" dirty="0"/>
              <a:t>Consider type I (alpha) and II (beta) errors</a:t>
            </a:r>
          </a:p>
          <a:p>
            <a:pPr lvl="2"/>
            <a:r>
              <a:rPr lang="en-US" sz="1800" dirty="0"/>
              <a:t>Power = 1-ß</a:t>
            </a:r>
          </a:p>
          <a:p>
            <a:r>
              <a:rPr lang="en-US" sz="2400" dirty="0"/>
              <a:t>Are the author’s conclusions supported by the study design and data?</a:t>
            </a:r>
          </a:p>
          <a:p>
            <a:pPr lvl="1"/>
            <a:r>
              <a:rPr lang="en-US" sz="2000" dirty="0"/>
              <a:t>Do they “stretch” conclusions too far?</a:t>
            </a:r>
          </a:p>
          <a:p>
            <a:r>
              <a:rPr lang="en-US" sz="2400" dirty="0"/>
              <a:t>Strengths and weaknesses </a:t>
            </a:r>
          </a:p>
          <a:p>
            <a:pPr lvl="1"/>
            <a:r>
              <a:rPr lang="en-US" sz="2000" u="sng" dirty="0"/>
              <a:t>Your</a:t>
            </a:r>
            <a:r>
              <a:rPr lang="en-US" sz="2000" dirty="0"/>
              <a:t> opinion, not the author’s</a:t>
            </a:r>
          </a:p>
          <a:p>
            <a:r>
              <a:rPr lang="en-US" sz="2400" dirty="0"/>
              <a:t>Are the results a significant addition to medical knowledge?</a:t>
            </a:r>
          </a:p>
          <a:p>
            <a:r>
              <a:rPr lang="en-US" sz="2400" dirty="0"/>
              <a:t>Suggestions for future studies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10400" y="6400800"/>
            <a:ext cx="19062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 err="1">
                <a:solidFill>
                  <a:prstClr val="white"/>
                </a:solidFill>
                <a:latin typeface="Arial Narrow" pitchFamily="34" charset="0"/>
              </a:rPr>
              <a:t>Fowkes</a:t>
            </a:r>
            <a:r>
              <a:rPr lang="en-US" sz="1200" dirty="0">
                <a:solidFill>
                  <a:prstClr val="white"/>
                </a:solidFill>
                <a:latin typeface="Arial Narrow" pitchFamily="34" charset="0"/>
              </a:rPr>
              <a:t> FGR, et al.  BMJ 1991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 Discussion of Clinical Relevance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533400" y="2438400"/>
            <a:ext cx="7467600" cy="2209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information applicable to your clinical practice?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the floor for discussion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Diversity of opinion is OK</a:t>
            </a:r>
          </a:p>
        </p:txBody>
      </p:sp>
      <p:sp>
        <p:nvSpPr>
          <p:cNvPr id="4" name="Rectangle 3"/>
          <p:cNvSpPr/>
          <p:nvPr/>
        </p:nvSpPr>
        <p:spPr>
          <a:xfrm>
            <a:off x="7086600" y="6400800"/>
            <a:ext cx="19062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 err="1">
                <a:solidFill>
                  <a:prstClr val="white"/>
                </a:solidFill>
                <a:latin typeface="Arial Narrow" pitchFamily="34" charset="0"/>
              </a:rPr>
              <a:t>Fowkes</a:t>
            </a:r>
            <a:r>
              <a:rPr lang="en-US" sz="1200" dirty="0">
                <a:solidFill>
                  <a:prstClr val="white"/>
                </a:solidFill>
                <a:latin typeface="Arial Narrow" pitchFamily="34" charset="0"/>
              </a:rPr>
              <a:t> FGR, et al.  BMJ 1991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3657600"/>
            <a:ext cx="7467600" cy="838200"/>
          </a:xfrm>
        </p:spPr>
        <p:txBody>
          <a:bodyPr/>
          <a:lstStyle/>
          <a:p>
            <a:pPr algn="ctr"/>
            <a:r>
              <a:rPr lang="en-US" sz="4800" dirty="0"/>
              <a:t>Journal Club Presentation</a:t>
            </a:r>
          </a:p>
        </p:txBody>
      </p:sp>
      <p:pic>
        <p:nvPicPr>
          <p:cNvPr id="6" name="Picture 5" descr="journal club log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2743200" cy="244430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8763000" cy="48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290060" y="6493877"/>
            <a:ext cx="472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Ahmed SB, et al.  Kidney </a:t>
            </a:r>
            <a:r>
              <a:rPr lang="en-US" sz="1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Int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2008; 74(3): 370-6</a:t>
            </a:r>
          </a:p>
        </p:txBody>
      </p:sp>
      <p:pic>
        <p:nvPicPr>
          <p:cNvPr id="34824" name="Picture 8" descr="journal_cover">
            <a:hlinkClick r:id="rId4" tooltip="current issu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152400"/>
            <a:ext cx="1428750" cy="1885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81400" y="3048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factor: 4.922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Whether postmenopausal HT prevents progression of chronic disease is an important issue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HT on renal function previously has not widely studied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from small, secondary endpoint trails have been mixed but tend to show modest benefit or no net effect on renal function</a:t>
            </a:r>
          </a:p>
          <a:p>
            <a:pPr lvl="1">
              <a:lnSpc>
                <a:spcPct val="80000"/>
              </a:lnSpc>
              <a:buNone/>
            </a:pPr>
            <a:endParaRPr lang="en-US" sz="19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(study question)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postmenopausal hormone therapy (HT, ET, progestin-only) affect renal function in older women (&gt; age 66) with pre-existing impaired renal function?</a:t>
            </a:r>
          </a:p>
          <a:p>
            <a:pPr marL="449263" lvl="1" indent="0">
              <a:lnSpc>
                <a:spcPct val="80000"/>
              </a:lnSpc>
              <a:buNone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 hypothesis statement:  HT does not alter renal function in older women with pre-existing renal compromise</a:t>
            </a:r>
          </a:p>
          <a:p>
            <a:pPr lvl="1">
              <a:lnSpc>
                <a:spcPct val="80000"/>
              </a:lnSpc>
            </a:pPr>
            <a:endParaRPr lang="en-US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63877209"/>
              </p:ext>
            </p:extLst>
          </p:nvPr>
        </p:nvGraphicFramePr>
        <p:xfrm>
          <a:off x="762000" y="762000"/>
          <a:ext cx="7543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0" name="TextBox 14"/>
          <p:cNvSpPr txBox="1">
            <a:spLocks noChangeArrowheads="1"/>
          </p:cNvSpPr>
          <p:nvPr/>
        </p:nvSpPr>
        <p:spPr bwMode="auto">
          <a:xfrm>
            <a:off x="5029200" y="6581775"/>
            <a:ext cx="411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Abalos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E, et al.  Best </a:t>
            </a:r>
            <a:r>
              <a:rPr lang="en-US" sz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Pract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Res </a:t>
            </a:r>
            <a:r>
              <a:rPr lang="en-US" sz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Clin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Obstet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Gynecol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2005;19:15-26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647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Evidence Based Medicine Paradigm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2133600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of study</a:t>
            </a:r>
          </a:p>
          <a:p>
            <a:pPr lvl="1"/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hoc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from a pre-existing database (variation of cross-sectional design)</a:t>
            </a:r>
          </a:p>
          <a:p>
            <a:pPr lvl="1"/>
            <a:r>
              <a:rPr lang="en-US" sz="2800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primary endpoint study (despite allusion to this in the Introduction)</a:t>
            </a:r>
          </a:p>
          <a:p>
            <a:pPr lvl="2"/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technically a criticism but acceptable to </a:t>
            </a:r>
            <a:b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“insert” here!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467600" cy="45259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population and number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Inclusion and exclusion criteria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Controls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lum bright="-7000" contrast="11000"/>
          </a:blip>
          <a:srcRect l="2383" r="8640"/>
          <a:stretch>
            <a:fillRect/>
          </a:stretch>
        </p:blipFill>
        <p:spPr bwMode="auto">
          <a:xfrm>
            <a:off x="304800" y="1981200"/>
            <a:ext cx="8651590" cy="466696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95800" y="5410200"/>
            <a:ext cx="4343400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Minimum age 66, mean age &gt;70</a:t>
            </a:r>
          </a:p>
          <a:p>
            <a:r>
              <a:rPr lang="en-US" sz="16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eGFR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&lt; 90 ml/min/1.73m</a:t>
            </a:r>
            <a:r>
              <a:rPr lang="en-US" sz="1600" baseline="300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2</a:t>
            </a:r>
          </a:p>
          <a:p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Some form of sex hormone exposure (oral or vaginal) </a:t>
            </a:r>
          </a:p>
          <a:p>
            <a:endParaRPr lang="en-US" sz="1600" baseline="30000" dirty="0">
              <a:solidFill>
                <a:schemeClr val="tx2">
                  <a:lumMod val="1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467600" cy="45259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Descriptive variables</a:t>
            </a:r>
          </a:p>
          <a:p>
            <a:pPr lvl="1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</a:t>
            </a:r>
          </a:p>
          <a:p>
            <a:pPr lvl="2"/>
            <a:r>
              <a:rPr lang="en-US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eGFR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(continuous variable) based on serum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creatinine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BMI</a:t>
            </a:r>
          </a:p>
          <a:p>
            <a:pPr lvl="2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</a:t>
            </a:r>
          </a:p>
          <a:p>
            <a:pPr lvl="2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disease score</a:t>
            </a:r>
          </a:p>
          <a:p>
            <a:pPr lvl="1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Categorical (binomial)</a:t>
            </a:r>
          </a:p>
          <a:p>
            <a:pPr lvl="2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 exposure, presence of diabetes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 variables measured and analyzed</a:t>
            </a:r>
          </a:p>
          <a:p>
            <a:pPr lvl="1"/>
            <a:r>
              <a:rPr lang="en-US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eGFR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compared among study groups and corrected for age, diabetes, chronic disease score by regression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467600" cy="45259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analysis</a:t>
            </a:r>
          </a:p>
          <a:p>
            <a:pPr lvl="1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descriptive statistics</a:t>
            </a:r>
          </a:p>
          <a:p>
            <a:pPr lvl="1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Chi-square for binomial data</a:t>
            </a:r>
          </a:p>
          <a:p>
            <a:pPr lvl="1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ANOVA for comparison of 3 or more groups with continuous data (parametric distributions)</a:t>
            </a:r>
          </a:p>
          <a:p>
            <a:pPr lvl="1"/>
            <a:r>
              <a:rPr lang="en-US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Kruskal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-Wallis for comparison of 3 or more groups with continuous data (non-parametric distributions)</a:t>
            </a:r>
          </a:p>
          <a:p>
            <a:pPr lvl="1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linear (continuous variables) and logistic regression (binomial variables) using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eGFR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dependent variable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7467600" cy="45259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  <a:p>
            <a:pPr lvl="1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 users more likely to receive </a:t>
            </a:r>
            <a:r>
              <a:rPr lang="el-G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-blockers and NSAIDs</a:t>
            </a:r>
          </a:p>
          <a:p>
            <a:pPr lvl="1"/>
            <a:r>
              <a:rPr lang="en-US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eGFR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declined by 1.57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/min/1.73m</a:t>
            </a:r>
            <a:r>
              <a:rPr lang="en-US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controls over 2 years [95% CI 1.9-2.2] </a:t>
            </a:r>
          </a:p>
          <a:p>
            <a:pPr lvl="1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 users had additional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eGFR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decline of 1.24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/min/1.73m</a:t>
            </a:r>
            <a:r>
              <a:rPr lang="en-US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[95% CI 0.4-2.08, p = 0.004] compared to controls</a:t>
            </a:r>
          </a:p>
          <a:p>
            <a:pPr lvl="1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 associated with rapid loss of kidney function [OR 1.19 (1.04-1.36)]</a:t>
            </a:r>
          </a:p>
          <a:p>
            <a:pPr lvl="1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Cumulative HT use associated with decrease in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eGFR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Transvaginal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had no effect on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eGFR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467600" cy="45259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(by the authors)</a:t>
            </a:r>
          </a:p>
          <a:p>
            <a:pPr lvl="1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“…small, but statistically significant, decline in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eGFR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over the study period, even after adjustment for age, diabetes, baseline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eGFR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comorbidity”</a:t>
            </a:r>
          </a:p>
          <a:p>
            <a:pPr lvl="1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Dose-response relationship between cumulative estrogen dose and loss of kidney function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7000" y="5410200"/>
            <a:ext cx="2362200" cy="646331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Abstract!</a:t>
            </a:r>
          </a:p>
          <a:p>
            <a:pPr algn="r"/>
            <a:r>
              <a:rPr lang="en-US" dirty="0"/>
              <a:t>? less than 3 minutes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Appraisal and Critique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1828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study design appropriate to objectives?  </a:t>
            </a:r>
          </a:p>
          <a:p>
            <a:pPr lvl="2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was an </a:t>
            </a:r>
            <a:r>
              <a: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hoc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exploratory analysis derived from a HT database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3124201"/>
          <a:ext cx="8153400" cy="111753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261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2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Objective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Common Design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Treatment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Controlled trial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Cause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Cohort, case-control, or cross section</a:t>
                      </a:r>
                    </a:p>
                  </a:txBody>
                  <a:tcPr anchor="ctr" anchorCtr="1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2895600" y="4648200"/>
          <a:ext cx="2667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Appraisal and Critique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306763"/>
          </a:xfrm>
        </p:spPr>
        <p:txBody>
          <a:bodyPr/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study sample representative of population of interest?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of sample</a:t>
            </a:r>
          </a:p>
          <a:p>
            <a:pPr lvl="3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and insurance company database </a:t>
            </a:r>
          </a:p>
          <a:p>
            <a:pPr lvl="3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 had no control over database entry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Sampling method</a:t>
            </a:r>
          </a:p>
          <a:p>
            <a:pPr lvl="3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Randomization not possible with database</a:t>
            </a:r>
          </a:p>
          <a:p>
            <a:pPr lvl="3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one prescription filled over 2 years, continued exposure assumed by authors</a:t>
            </a:r>
          </a:p>
          <a:p>
            <a:pPr lvl="3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numerous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creatinine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samples drawn over 2 years, authors assume some critical event was occurring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size</a:t>
            </a:r>
          </a:p>
          <a:p>
            <a:pPr lvl="3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Adequate, but subjects were not representative of typical HT users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1143000"/>
          </a:xfrm>
        </p:spPr>
        <p:txBody>
          <a:bodyPr/>
          <a:lstStyle/>
          <a:p>
            <a:r>
              <a:rPr lang="en-US" sz="4000" dirty="0"/>
              <a:t>Appraisal and Critique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Entry criteria/exclusions</a:t>
            </a:r>
          </a:p>
          <a:p>
            <a:pPr lvl="3"/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age 66 (atypical for HT user) with at least 2 </a:t>
            </a:r>
            <a:r>
              <a:rPr lang="en-US" sz="2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creatinine</a:t>
            </a: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measurements</a:t>
            </a:r>
          </a:p>
          <a:p>
            <a:pPr lvl="3"/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Excluded were people with normal renal function, suspected severe renal disease (by # of </a:t>
            </a:r>
            <a:r>
              <a:rPr lang="en-US" sz="2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creatinine</a:t>
            </a: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levels drawn or prior transplant)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Non-respondents, dropouts, etc.</a:t>
            </a:r>
          </a:p>
          <a:p>
            <a:pPr lvl="3"/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information (compliance could not be verified)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Appraisal and Critique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7733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control group acceptable?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controls</a:t>
            </a:r>
          </a:p>
          <a:p>
            <a:pPr lvl="3"/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entry criteria as study groups but no HT exposure during study interval</a:t>
            </a:r>
          </a:p>
          <a:p>
            <a:pPr lvl="3"/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information on </a:t>
            </a:r>
            <a:r>
              <a:rPr lang="en-US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</a:t>
            </a: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HT usage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of controls</a:t>
            </a:r>
          </a:p>
          <a:p>
            <a:pPr lvl="3"/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database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Matching and randomization</a:t>
            </a:r>
          </a:p>
          <a:p>
            <a:pPr lvl="3"/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Randomization impossible based on study design</a:t>
            </a:r>
          </a:p>
          <a:p>
            <a:pPr lvl="3"/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attempt to match by drug exposure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Characteristics of a Successful Journal Club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971800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Mentored by senior faculty member who champions journal club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Supported and endorsed by program director and chair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residents (or fellows) take leadership role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Junior residents should be listening and learning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Protected time with mandatory attendance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Everybody reads the paper(s)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9000" y="64008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ACOG, 2009</a:t>
            </a:r>
          </a:p>
        </p:txBody>
      </p:sp>
    </p:spTree>
    <p:extLst>
      <p:ext uri="{BB962C8B-B14F-4D97-AF65-F5344CB8AC3E}">
        <p14:creationId xmlns:p14="http://schemas.microsoft.com/office/powerpoint/2010/main" val="18336011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172200" y="6400800"/>
            <a:ext cx="27860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Ahmed SB, et al. Kidney </a:t>
            </a:r>
            <a:r>
              <a:rPr lang="en-US" sz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Int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2008; 74(3): 370-6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 cstate="print"/>
          <a:srcRect l="2499" r="3334"/>
          <a:stretch>
            <a:fillRect/>
          </a:stretch>
        </p:blipFill>
        <p:spPr bwMode="auto">
          <a:xfrm>
            <a:off x="0" y="1746250"/>
            <a:ext cx="91440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8458200" y="2438400"/>
            <a:ext cx="685800" cy="838200"/>
          </a:xfrm>
          <a:prstGeom prst="rect">
            <a:avLst/>
          </a:prstGeom>
          <a:solidFill>
            <a:srgbClr val="F02E5C">
              <a:alpha val="50999"/>
            </a:srgbClr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8458200" y="4038600"/>
            <a:ext cx="685800" cy="376238"/>
          </a:xfrm>
          <a:prstGeom prst="rect">
            <a:avLst/>
          </a:prstGeom>
          <a:solidFill>
            <a:srgbClr val="268E4E">
              <a:alpha val="48000"/>
            </a:srgbClr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733800" y="4114800"/>
            <a:ext cx="762000" cy="228600"/>
          </a:xfrm>
          <a:prstGeom prst="rect">
            <a:avLst/>
          </a:prstGeom>
          <a:solidFill>
            <a:srgbClr val="268E4E">
              <a:alpha val="52000"/>
            </a:srgbClr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ular Callout 1"/>
          <p:cNvSpPr/>
          <p:nvPr/>
        </p:nvSpPr>
        <p:spPr>
          <a:xfrm>
            <a:off x="7315200" y="614136"/>
            <a:ext cx="1828800" cy="1143000"/>
          </a:xfrm>
          <a:prstGeom prst="wedgeRectCallout">
            <a:avLst>
              <a:gd name="adj1" fmla="val 20335"/>
              <a:gd name="adj2" fmla="val 96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groups not similar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486400" y="3657600"/>
            <a:ext cx="762000" cy="228600"/>
          </a:xfrm>
          <a:prstGeom prst="rect">
            <a:avLst/>
          </a:prstGeom>
          <a:solidFill>
            <a:srgbClr val="268E4E">
              <a:alpha val="52000"/>
            </a:srgbClr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8458200" y="3657600"/>
            <a:ext cx="685800" cy="228600"/>
          </a:xfrm>
          <a:prstGeom prst="rect">
            <a:avLst/>
          </a:prstGeom>
          <a:solidFill>
            <a:srgbClr val="268E4E">
              <a:alpha val="52000"/>
            </a:srgbClr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486400" y="3998119"/>
            <a:ext cx="762000" cy="228600"/>
          </a:xfrm>
          <a:prstGeom prst="rect">
            <a:avLst/>
          </a:prstGeom>
          <a:solidFill>
            <a:srgbClr val="268E4E">
              <a:alpha val="52000"/>
            </a:srgbClr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6248400" y="5172891"/>
            <a:ext cx="2895600" cy="1143000"/>
          </a:xfrm>
          <a:prstGeom prst="wedgeRectCallout">
            <a:avLst>
              <a:gd name="adj1" fmla="val 34470"/>
              <a:gd name="adj2" fmla="val -11273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 were environmental exposures (potential confounders)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467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Appraisal and Critique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29257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quality of measurement for the outcome(s) acceptable?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Validity</a:t>
            </a:r>
          </a:p>
          <a:p>
            <a:pPr lvl="3"/>
            <a:r>
              <a:rPr lang="en-US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eGFR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valid surrogate maker for GFR with </a:t>
            </a:r>
            <a:r>
              <a:rPr lang="en-US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diminished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not normal renal function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Reproducibility</a:t>
            </a:r>
          </a:p>
          <a:p>
            <a:pPr lvl="3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be assessed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Blindness/masking</a:t>
            </a:r>
          </a:p>
          <a:p>
            <a:pPr lvl="3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applicable to this study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control</a:t>
            </a:r>
          </a:p>
          <a:p>
            <a:pPr lvl="3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applicable to database analysis (authors had not control over entry into database)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467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Appraisal and Critique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7733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data complete?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Compliance</a:t>
            </a:r>
          </a:p>
          <a:p>
            <a:pPr lvl="3"/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be assessed (major criticism)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 outs</a:t>
            </a:r>
          </a:p>
          <a:p>
            <a:pPr lvl="3"/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 did not analyze for total duration of use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Deaths</a:t>
            </a:r>
          </a:p>
          <a:p>
            <a:pPr lvl="3"/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applicable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Missing data</a:t>
            </a:r>
          </a:p>
          <a:p>
            <a:pPr lvl="3"/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way to determine</a:t>
            </a:r>
          </a:p>
          <a:p>
            <a:pPr lvl="3"/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information on </a:t>
            </a:r>
            <a:r>
              <a:rPr lang="en-US" sz="2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proteinuria</a:t>
            </a: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obesity, hypertension, use of other drugs, etc.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Appraisal and Critique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562600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distorting influences (biases) present?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Extraneous treatments or analysis</a:t>
            </a:r>
          </a:p>
          <a:p>
            <a:pPr lvl="3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groups not controlled for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nephrotoxic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drug use</a:t>
            </a:r>
          </a:p>
          <a:p>
            <a:pPr lvl="3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younger women studied in original analysis (and excluded based on null hypothesis, i.e., significance obtained post hoc by multiple data analysis?) 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</a:p>
          <a:p>
            <a:pPr lvl="3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applicable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over time</a:t>
            </a:r>
          </a:p>
          <a:p>
            <a:pPr lvl="3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applicable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Confounding factors</a:t>
            </a:r>
          </a:p>
          <a:p>
            <a:pPr lvl="3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databases tend to introduce biases that cannot be measured</a:t>
            </a:r>
          </a:p>
          <a:p>
            <a:pPr lvl="3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Known drug exposures not equal among groups</a:t>
            </a:r>
          </a:p>
          <a:p>
            <a:pPr lvl="3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BP, </a:t>
            </a:r>
            <a:r>
              <a:rPr lang="en-US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proteinuria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smoking, obesity, other drug exposure unknown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228600"/>
          <a:ext cx="86106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Appraisal and Critique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467600" cy="45259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results biologically plausible?</a:t>
            </a:r>
          </a:p>
          <a:p>
            <a:pPr lvl="1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but is a difference in </a:t>
            </a:r>
            <a:r>
              <a:rPr lang="en-US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eGFR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1.2 mg/min clinically </a:t>
            </a:r>
            <a:r>
              <a:rPr lang="en-US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signficant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</a:p>
          <a:p>
            <a:pPr lvl="1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Type I (alpha error)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author’s conclusions supported by the study design and data</a:t>
            </a:r>
          </a:p>
          <a:p>
            <a:pPr lvl="1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does support author’s conclusion</a:t>
            </a:r>
          </a:p>
          <a:p>
            <a:pPr lvl="1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Epidemiological design limits value of this study (see Weaknesses)</a:t>
            </a:r>
          </a:p>
          <a:p>
            <a:pPr lvl="1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sectional study better at generating a hypothesis than proving cause/effect</a:t>
            </a:r>
          </a:p>
          <a:p>
            <a:pPr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467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Appraisal and Critique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results a significant addition to medical knowledge?</a:t>
            </a:r>
          </a:p>
          <a:p>
            <a:pPr lvl="1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Probably not</a:t>
            </a:r>
          </a:p>
          <a:p>
            <a:pPr lvl="1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Epidemiological limitations minimize value of this paper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Suggestions for future studies of the subject</a:t>
            </a:r>
          </a:p>
          <a:p>
            <a:pPr lvl="1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Randomized trial of newly menopausal symptomatic women with normal GFR and HT administered in appropriate dosages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/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 of Clinical Relevance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533400" y="1143000"/>
            <a:ext cx="7467600" cy="2209800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information applicable to your clinical practice?</a:t>
            </a:r>
          </a:p>
          <a:p>
            <a:pPr lvl="1"/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to paucity of patients &gt; age 66 on HT with compromised renal function, data not very useful to my clinical practice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this data change my practice?</a:t>
            </a:r>
          </a:p>
          <a:p>
            <a:pPr lvl="1"/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No!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comments</a:t>
            </a:r>
          </a:p>
          <a:p>
            <a:pPr lvl="1"/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suspect that this paper was not peer-reviewed by a gynecologist with expertise in menopausal medicine</a:t>
            </a:r>
          </a:p>
          <a:p>
            <a:pPr lvl="1"/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Beware of </a:t>
            </a:r>
            <a:r>
              <a:rPr lang="en-US" sz="24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mining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papers with post hoc analyses</a:t>
            </a:r>
          </a:p>
          <a:p>
            <a:pPr lvl="1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papers should be presented?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5331"/>
            <a:ext cx="8077200" cy="3352800"/>
          </a:xfrm>
        </p:spPr>
        <p:txBody>
          <a:bodyPr/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relevant journal articles</a:t>
            </a: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mentor may aid in selection</a:t>
            </a: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 1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1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topic</a:t>
            </a: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journals now have “Journal Club” sections with appropriate questions for discussion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Investigational papers only!</a:t>
            </a:r>
          </a:p>
          <a:p>
            <a:pPr lvl="1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review papers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unless you want to critique a meta-analysis [systematic review using MOOSE guidelines]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 limit yourself to the same journals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Clinically relevant to practice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Controversial and papers picked up by the media may be good choices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Papers should be distributed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 in advance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0931"/>
            <a:ext cx="9144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623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2CC137-4702-4D15-AD9F-8C4FFE08E6C6}"/>
              </a:ext>
            </a:extLst>
          </p:cNvPr>
          <p:cNvSpPr txBox="1"/>
          <p:nvPr/>
        </p:nvSpPr>
        <p:spPr>
          <a:xfrm>
            <a:off x="5562600" y="65532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Anderson KM, et al.  JAMA Psychiatry 2020, prepublication</a:t>
            </a:r>
          </a:p>
        </p:txBody>
      </p:sp>
      <p:sp>
        <p:nvSpPr>
          <p:cNvPr id="4" name="Star: 12 Points 3">
            <a:extLst>
              <a:ext uri="{FF2B5EF4-FFF2-40B4-BE49-F238E27FC236}">
                <a16:creationId xmlns:a16="http://schemas.microsoft.com/office/drawing/2014/main" id="{9C5B612C-6619-497E-8886-0E6ED86031DA}"/>
              </a:ext>
            </a:extLst>
          </p:cNvPr>
          <p:cNvSpPr/>
          <p:nvPr/>
        </p:nvSpPr>
        <p:spPr>
          <a:xfrm rot="20391291">
            <a:off x="1081461" y="692265"/>
            <a:ext cx="1676400" cy="17526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paper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818E79-5851-4DF5-9099-BD186111E1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t="15448" r="70000" b="9552"/>
          <a:stretch/>
        </p:blipFill>
        <p:spPr>
          <a:xfrm>
            <a:off x="3741058" y="222737"/>
            <a:ext cx="4572000" cy="633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5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C63708-AF33-4A03-9DFB-835C93866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31" t="15753" r="63404" b="7164"/>
          <a:stretch/>
        </p:blipFill>
        <p:spPr>
          <a:xfrm>
            <a:off x="533400" y="304800"/>
            <a:ext cx="5105400" cy="5970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2CC137-4702-4D15-AD9F-8C4FFE08E6C6}"/>
              </a:ext>
            </a:extLst>
          </p:cNvPr>
          <p:cNvSpPr txBox="1"/>
          <p:nvPr/>
        </p:nvSpPr>
        <p:spPr>
          <a:xfrm>
            <a:off x="5867400" y="655320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Chlebowski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RT, et al.   JAMA 2020;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324(4):369-380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Star: 12 Points 3">
            <a:extLst>
              <a:ext uri="{FF2B5EF4-FFF2-40B4-BE49-F238E27FC236}">
                <a16:creationId xmlns:a16="http://schemas.microsoft.com/office/drawing/2014/main" id="{9C5B612C-6619-497E-8886-0E6ED86031DA}"/>
              </a:ext>
            </a:extLst>
          </p:cNvPr>
          <p:cNvSpPr/>
          <p:nvPr/>
        </p:nvSpPr>
        <p:spPr>
          <a:xfrm rot="488722">
            <a:off x="6553200" y="685800"/>
            <a:ext cx="1676400" cy="17526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paper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Gyn</a:t>
            </a:r>
          </a:p>
        </p:txBody>
      </p:sp>
    </p:spTree>
    <p:extLst>
      <p:ext uri="{BB962C8B-B14F-4D97-AF65-F5344CB8AC3E}">
        <p14:creationId xmlns:p14="http://schemas.microsoft.com/office/powerpoint/2010/main" val="1823800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Journal Recommendations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6" t="23607" r="26315" b="4362"/>
          <a:stretch/>
        </p:blipFill>
        <p:spPr bwMode="auto">
          <a:xfrm>
            <a:off x="1295400" y="1447800"/>
            <a:ext cx="588366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179315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1051</TotalTime>
  <Words>2631</Words>
  <Application>Microsoft Office PowerPoint</Application>
  <PresentationFormat>On-screen Show (4:3)</PresentationFormat>
  <Paragraphs>411</Paragraphs>
  <Slides>57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ＭＳ 明朝</vt:lpstr>
      <vt:lpstr>ＭＳ 明朝</vt:lpstr>
      <vt:lpstr>ＭＳ Ｐゴシック</vt:lpstr>
      <vt:lpstr>Arial</vt:lpstr>
      <vt:lpstr>Arial Narrow</vt:lpstr>
      <vt:lpstr>Calibri</vt:lpstr>
      <vt:lpstr>Cambria</vt:lpstr>
      <vt:lpstr>Franklin Gothic Book</vt:lpstr>
      <vt:lpstr>Wingdings 2</vt:lpstr>
      <vt:lpstr>Technic</vt:lpstr>
      <vt:lpstr>Office Theme</vt:lpstr>
      <vt:lpstr>Journal Club Making an Effective Presentation</vt:lpstr>
      <vt:lpstr>ACGME Competences Covered</vt:lpstr>
      <vt:lpstr>Why Do We Conduct Journal Club?</vt:lpstr>
      <vt:lpstr>PowerPoint Presentation</vt:lpstr>
      <vt:lpstr>Characteristics of a Successful Journal Club</vt:lpstr>
      <vt:lpstr>What papers should be presented?</vt:lpstr>
      <vt:lpstr>PowerPoint Presentation</vt:lpstr>
      <vt:lpstr>PowerPoint Presentation</vt:lpstr>
      <vt:lpstr>Green Journal Recommendations</vt:lpstr>
      <vt:lpstr>PowerPoint Presentation</vt:lpstr>
      <vt:lpstr>PowerPoint Presentation</vt:lpstr>
      <vt:lpstr>PowerPoint Presentation</vt:lpstr>
      <vt:lpstr>Presenter Preparation</vt:lpstr>
      <vt:lpstr>TTUHSC Library Home Page</vt:lpstr>
      <vt:lpstr>PubMed Peripartum Cardiomyopathy Bromocriptine</vt:lpstr>
      <vt:lpstr>Scopus Peripartum Cardiomyopathy Bromocriptine</vt:lpstr>
      <vt:lpstr>PowerPoint Presentation</vt:lpstr>
      <vt:lpstr>PowerPoint Presentation</vt:lpstr>
      <vt:lpstr>PowerPoint Presentation</vt:lpstr>
      <vt:lpstr>Journal Club Assumptions</vt:lpstr>
      <vt:lpstr>Presenter</vt:lpstr>
      <vt:lpstr>Protocol</vt:lpstr>
      <vt:lpstr>I.  Abstract (Brief Overview) &lt;5 minutes</vt:lpstr>
      <vt:lpstr>Structured Questions for the Methods Section (PICOD)</vt:lpstr>
      <vt:lpstr>Structured Question</vt:lpstr>
      <vt:lpstr>II.  Appraisal and Critique</vt:lpstr>
      <vt:lpstr>II.  Appraisal and Critique</vt:lpstr>
      <vt:lpstr>II.  Appraisal and Critique</vt:lpstr>
      <vt:lpstr>II.  Appraisal and Critique</vt:lpstr>
      <vt:lpstr>II.  Appraisal and Critique</vt:lpstr>
      <vt:lpstr>II.  Appraisal and Critique</vt:lpstr>
      <vt:lpstr>II.  Appraisal and Critique</vt:lpstr>
      <vt:lpstr>II.  Appraisal and Critique</vt:lpstr>
      <vt:lpstr>II.  Appraisal and Critique</vt:lpstr>
      <vt:lpstr>II.  Appraisal and Critique</vt:lpstr>
      <vt:lpstr>III.  Discussion of Clinical Relevance</vt:lpstr>
      <vt:lpstr>Journal Club Presentation</vt:lpstr>
      <vt:lpstr>PowerPoint Presentation</vt:lpstr>
      <vt:lpstr>Abstract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Appraisal and Critique</vt:lpstr>
      <vt:lpstr>Appraisal and Critique</vt:lpstr>
      <vt:lpstr>Appraisal and Critique</vt:lpstr>
      <vt:lpstr>Appraisal and Critique</vt:lpstr>
      <vt:lpstr>PowerPoint Presentation</vt:lpstr>
      <vt:lpstr>Appraisal and Critique</vt:lpstr>
      <vt:lpstr>Appraisal and Critique</vt:lpstr>
      <vt:lpstr>Appraisal and Critique</vt:lpstr>
      <vt:lpstr>PowerPoint Presentation</vt:lpstr>
      <vt:lpstr>Appraisal and Critique</vt:lpstr>
      <vt:lpstr>Appraisal and Critique</vt:lpstr>
      <vt:lpstr>Discussion of Clinical Relevance</vt:lpstr>
    </vt:vector>
  </TitlesOfParts>
  <Company>Texas Tech University Health Sciences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Club Making an Effective Presentation</dc:title>
  <dc:creator>Robert P. Kauffman, MD</dc:creator>
  <cp:lastModifiedBy>Kauffman, Robert</cp:lastModifiedBy>
  <cp:revision>147</cp:revision>
  <cp:lastPrinted>2012-07-26T13:27:52Z</cp:lastPrinted>
  <dcterms:created xsi:type="dcterms:W3CDTF">2008-07-25T12:57:36Z</dcterms:created>
  <dcterms:modified xsi:type="dcterms:W3CDTF">2020-08-06T23:25:37Z</dcterms:modified>
</cp:coreProperties>
</file>