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394" r:id="rId3"/>
    <p:sldId id="491" r:id="rId4"/>
    <p:sldId id="537" r:id="rId5"/>
    <p:sldId id="518" r:id="rId6"/>
    <p:sldId id="525" r:id="rId7"/>
    <p:sldId id="496" r:id="rId8"/>
    <p:sldId id="494" r:id="rId9"/>
    <p:sldId id="515" r:id="rId10"/>
    <p:sldId id="357" r:id="rId11"/>
    <p:sldId id="409" r:id="rId12"/>
    <p:sldId id="410" r:id="rId13"/>
    <p:sldId id="414" r:id="rId14"/>
    <p:sldId id="449" r:id="rId15"/>
    <p:sldId id="507" r:id="rId16"/>
    <p:sldId id="463" r:id="rId17"/>
    <p:sldId id="502" r:id="rId18"/>
    <p:sldId id="464" r:id="rId19"/>
    <p:sldId id="490" r:id="rId20"/>
    <p:sldId id="465" r:id="rId21"/>
    <p:sldId id="466" r:id="rId22"/>
    <p:sldId id="467" r:id="rId23"/>
    <p:sldId id="473" r:id="rId24"/>
    <p:sldId id="470" r:id="rId25"/>
    <p:sldId id="471" r:id="rId26"/>
    <p:sldId id="487" r:id="rId27"/>
    <p:sldId id="486" r:id="rId28"/>
    <p:sldId id="520" r:id="rId29"/>
    <p:sldId id="521" r:id="rId30"/>
    <p:sldId id="523" r:id="rId31"/>
    <p:sldId id="538" r:id="rId32"/>
    <p:sldId id="508" r:id="rId33"/>
    <p:sldId id="536" r:id="rId34"/>
    <p:sldId id="415" r:id="rId35"/>
    <p:sldId id="359" r:id="rId36"/>
    <p:sldId id="360" r:id="rId37"/>
    <p:sldId id="450" r:id="rId38"/>
    <p:sldId id="534" r:id="rId39"/>
    <p:sldId id="497" r:id="rId40"/>
    <p:sldId id="498" r:id="rId41"/>
    <p:sldId id="501" r:id="rId42"/>
    <p:sldId id="531" r:id="rId43"/>
    <p:sldId id="499" r:id="rId44"/>
    <p:sldId id="500" r:id="rId45"/>
    <p:sldId id="535" r:id="rId46"/>
    <p:sldId id="416" r:id="rId47"/>
    <p:sldId id="436" r:id="rId48"/>
    <p:sldId id="362" r:id="rId49"/>
    <p:sldId id="445" r:id="rId50"/>
    <p:sldId id="446" r:id="rId51"/>
    <p:sldId id="417" r:id="rId52"/>
    <p:sldId id="516" r:id="rId53"/>
    <p:sldId id="441" r:id="rId54"/>
    <p:sldId id="418" r:id="rId55"/>
    <p:sldId id="447" r:id="rId56"/>
    <p:sldId id="419" r:id="rId57"/>
    <p:sldId id="529" r:id="rId58"/>
    <p:sldId id="528" r:id="rId59"/>
    <p:sldId id="438" r:id="rId60"/>
    <p:sldId id="421" r:id="rId61"/>
    <p:sldId id="509" r:id="rId62"/>
    <p:sldId id="532" r:id="rId63"/>
    <p:sldId id="530" r:id="rId64"/>
    <p:sldId id="517" r:id="rId65"/>
    <p:sldId id="539" r:id="rId66"/>
  </p:sldIdLst>
  <p:sldSz cx="9144000" cy="6858000" type="screen4x3"/>
  <p:notesSz cx="7010400" cy="9296400"/>
  <p:defaultTextStyle>
    <a:defPPr>
      <a:defRPr lang="en-US"/>
    </a:defPPr>
    <a:lvl1pPr algn="ctr" rtl="0" fontAlgn="base">
      <a:spcBef>
        <a:spcPct val="20000"/>
      </a:spcBef>
      <a:spcAft>
        <a:spcPct val="0"/>
      </a:spcAft>
      <a:buChar char="•"/>
      <a:defRPr sz="3200" kern="1200">
        <a:solidFill>
          <a:schemeClr val="tx1"/>
        </a:solidFill>
        <a:latin typeface="Georgia" pitchFamily="18" charset="0"/>
        <a:ea typeface="+mn-ea"/>
        <a:cs typeface="+mn-cs"/>
      </a:defRPr>
    </a:lvl1pPr>
    <a:lvl2pPr marL="455613" indent="1588" algn="ctr" rtl="0" fontAlgn="base">
      <a:spcBef>
        <a:spcPct val="20000"/>
      </a:spcBef>
      <a:spcAft>
        <a:spcPct val="0"/>
      </a:spcAft>
      <a:buChar char="•"/>
      <a:defRPr sz="3200" kern="1200">
        <a:solidFill>
          <a:schemeClr val="tx1"/>
        </a:solidFill>
        <a:latin typeface="Georgia" pitchFamily="18" charset="0"/>
        <a:ea typeface="+mn-ea"/>
        <a:cs typeface="+mn-cs"/>
      </a:defRPr>
    </a:lvl2pPr>
    <a:lvl3pPr marL="912813" indent="1588" algn="ctr" rtl="0" fontAlgn="base">
      <a:spcBef>
        <a:spcPct val="20000"/>
      </a:spcBef>
      <a:spcAft>
        <a:spcPct val="0"/>
      </a:spcAft>
      <a:buChar char="•"/>
      <a:defRPr sz="3200" kern="1200">
        <a:solidFill>
          <a:schemeClr val="tx1"/>
        </a:solidFill>
        <a:latin typeface="Georgia" pitchFamily="18" charset="0"/>
        <a:ea typeface="+mn-ea"/>
        <a:cs typeface="+mn-cs"/>
      </a:defRPr>
    </a:lvl3pPr>
    <a:lvl4pPr marL="1370013" indent="1588" algn="ctr" rtl="0" fontAlgn="base">
      <a:spcBef>
        <a:spcPct val="20000"/>
      </a:spcBef>
      <a:spcAft>
        <a:spcPct val="0"/>
      </a:spcAft>
      <a:buChar char="•"/>
      <a:defRPr sz="3200" kern="1200">
        <a:solidFill>
          <a:schemeClr val="tx1"/>
        </a:solidFill>
        <a:latin typeface="Georgia" pitchFamily="18" charset="0"/>
        <a:ea typeface="+mn-ea"/>
        <a:cs typeface="+mn-cs"/>
      </a:defRPr>
    </a:lvl4pPr>
    <a:lvl5pPr marL="1827213" indent="1588" algn="ctr" rtl="0" fontAlgn="base">
      <a:spcBef>
        <a:spcPct val="20000"/>
      </a:spcBef>
      <a:spcAft>
        <a:spcPct val="0"/>
      </a:spcAft>
      <a:buChar char="•"/>
      <a:defRPr sz="3200" kern="1200">
        <a:solidFill>
          <a:schemeClr val="tx1"/>
        </a:solidFill>
        <a:latin typeface="Georgia" pitchFamily="18" charset="0"/>
        <a:ea typeface="+mn-ea"/>
        <a:cs typeface="+mn-cs"/>
      </a:defRPr>
    </a:lvl5pPr>
    <a:lvl6pPr marL="2286000" algn="l" defTabSz="914400" rtl="0" eaLnBrk="1" latinLnBrk="0" hangingPunct="1">
      <a:defRPr sz="3200" kern="1200">
        <a:solidFill>
          <a:schemeClr val="tx1"/>
        </a:solidFill>
        <a:latin typeface="Georgia" pitchFamily="18" charset="0"/>
        <a:ea typeface="+mn-ea"/>
        <a:cs typeface="+mn-cs"/>
      </a:defRPr>
    </a:lvl6pPr>
    <a:lvl7pPr marL="2743200" algn="l" defTabSz="914400" rtl="0" eaLnBrk="1" latinLnBrk="0" hangingPunct="1">
      <a:defRPr sz="3200" kern="1200">
        <a:solidFill>
          <a:schemeClr val="tx1"/>
        </a:solidFill>
        <a:latin typeface="Georgia" pitchFamily="18" charset="0"/>
        <a:ea typeface="+mn-ea"/>
        <a:cs typeface="+mn-cs"/>
      </a:defRPr>
    </a:lvl7pPr>
    <a:lvl8pPr marL="3200400" algn="l" defTabSz="914400" rtl="0" eaLnBrk="1" latinLnBrk="0" hangingPunct="1">
      <a:defRPr sz="3200" kern="1200">
        <a:solidFill>
          <a:schemeClr val="tx1"/>
        </a:solidFill>
        <a:latin typeface="Georgia" pitchFamily="18" charset="0"/>
        <a:ea typeface="+mn-ea"/>
        <a:cs typeface="+mn-cs"/>
      </a:defRPr>
    </a:lvl8pPr>
    <a:lvl9pPr marL="3657600" algn="l" defTabSz="914400" rtl="0" eaLnBrk="1" latinLnBrk="0" hangingPunct="1">
      <a:defRPr sz="32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9B1"/>
    <a:srgbClr val="FFFF00"/>
    <a:srgbClr val="8A0000"/>
    <a:srgbClr val="AC2034"/>
    <a:srgbClr val="FFFF99"/>
    <a:srgbClr val="ADADE5"/>
    <a:srgbClr val="006666"/>
    <a:srgbClr val="CC0000"/>
    <a:srgbClr val="008080"/>
    <a:srgbClr val="030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4" autoAdjust="0"/>
    <p:restoredTop sz="85172" autoAdjust="0"/>
  </p:normalViewPr>
  <p:slideViewPr>
    <p:cSldViewPr>
      <p:cViewPr varScale="1">
        <p:scale>
          <a:sx n="82" d="100"/>
          <a:sy n="82" d="100"/>
        </p:scale>
        <p:origin x="396" y="9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90" d="100"/>
        <a:sy n="90" d="100"/>
      </p:scale>
      <p:origin x="0" y="4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buFontTx/>
              <a:buNone/>
              <a:defRPr sz="1200">
                <a:solidFill>
                  <a:schemeClr val="tx1"/>
                </a:solidFill>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a:solidFill>
                  <a:schemeClr val="tx1"/>
                </a:solidFill>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buFontTx/>
              <a:buNone/>
              <a:defRPr sz="1200">
                <a:solidFill>
                  <a:schemeClr val="tx1"/>
                </a:solidFill>
                <a:latin typeface="Arial" charset="0"/>
              </a:defRPr>
            </a:lvl1pPr>
          </a:lstStyle>
          <a:p>
            <a:pPr>
              <a:defRPr/>
            </a:pPr>
            <a:endParaRPr lang="en-US"/>
          </a:p>
        </p:txBody>
      </p:sp>
      <p:sp>
        <p:nvSpPr>
          <p:cNvPr id="1054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a:solidFill>
                  <a:schemeClr val="tx1"/>
                </a:solidFill>
                <a:latin typeface="Arial" charset="0"/>
              </a:defRPr>
            </a:lvl1pPr>
          </a:lstStyle>
          <a:p>
            <a:pPr>
              <a:defRPr/>
            </a:pPr>
            <a:fld id="{905732C7-4449-4D8A-9EF7-0B08A445207F}" type="slidenum">
              <a:rPr lang="en-US"/>
              <a:pPr>
                <a:defRPr/>
              </a:pPr>
              <a:t>‹#›</a:t>
            </a:fld>
            <a:endParaRPr lang="en-US"/>
          </a:p>
        </p:txBody>
      </p:sp>
    </p:spTree>
    <p:extLst>
      <p:ext uri="{BB962C8B-B14F-4D97-AF65-F5344CB8AC3E}">
        <p14:creationId xmlns:p14="http://schemas.microsoft.com/office/powerpoint/2010/main" val="3740447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buFontTx/>
              <a:buNone/>
              <a:defRPr sz="1200">
                <a:solidFill>
                  <a:schemeClr val="tx1"/>
                </a:solidFill>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a:solidFill>
                  <a:schemeClr val="tx1"/>
                </a:solidFill>
                <a:latin typeface="Arial"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buFontTx/>
              <a:buNone/>
              <a:defRPr sz="1200">
                <a:solidFill>
                  <a:schemeClr val="tx1"/>
                </a:solidFill>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a:solidFill>
                  <a:schemeClr val="tx1"/>
                </a:solidFill>
                <a:latin typeface="Arial" charset="0"/>
              </a:defRPr>
            </a:lvl1pPr>
          </a:lstStyle>
          <a:p>
            <a:pPr>
              <a:defRPr/>
            </a:pPr>
            <a:fld id="{5975AFDD-4530-4B50-AF4A-FB3B16C0BEC7}" type="slidenum">
              <a:rPr lang="en-US"/>
              <a:pPr>
                <a:defRPr/>
              </a:pPr>
              <a:t>‹#›</a:t>
            </a:fld>
            <a:endParaRPr lang="en-US"/>
          </a:p>
        </p:txBody>
      </p:sp>
    </p:spTree>
    <p:extLst>
      <p:ext uri="{BB962C8B-B14F-4D97-AF65-F5344CB8AC3E}">
        <p14:creationId xmlns:p14="http://schemas.microsoft.com/office/powerpoint/2010/main" val="1191545686"/>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Arial"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Arial"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0BA7C1F-053E-4F8B-9535-BAF7325F56C8}" type="slidenum">
              <a:rPr lang="en-US" smtClean="0"/>
              <a:pPr/>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z="1600" dirty="0" smtClean="0"/>
          </a:p>
        </p:txBody>
      </p:sp>
    </p:spTree>
    <p:extLst>
      <p:ext uri="{BB962C8B-B14F-4D97-AF65-F5344CB8AC3E}">
        <p14:creationId xmlns:p14="http://schemas.microsoft.com/office/powerpoint/2010/main" val="45402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051784C-3B28-40F0-BE29-ED949C4555E7}" type="slidenum">
              <a:rPr lang="en-US" smtClean="0"/>
              <a:pPr/>
              <a:t>10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0701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6A78DAA-CEDF-41B7-9A69-500513AEB8B6}" type="slidenum">
              <a:rPr lang="en-US" smtClean="0"/>
              <a:pPr/>
              <a:t>11</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Scientific studies are about probability.  Detection of truth requires  raw judgment.</a:t>
            </a:r>
          </a:p>
        </p:txBody>
      </p:sp>
    </p:spTree>
    <p:extLst>
      <p:ext uri="{BB962C8B-B14F-4D97-AF65-F5344CB8AC3E}">
        <p14:creationId xmlns:p14="http://schemas.microsoft.com/office/powerpoint/2010/main" val="36189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742ECC1-0E6B-4AE2-874D-68A89EE89A11}"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P value should never be compared among different populations or experiments.  Data is either statistically significant or not.  P-values cannot detect a “trend” unless time is the independent variable and a t-test for trend is performed. Kaplin-Meier and repeated measured ANOVA can also be utilized in this way. </a:t>
            </a:r>
          </a:p>
          <a:p>
            <a:pPr eaLnBrk="1" hangingPunct="1"/>
            <a:r>
              <a:rPr lang="en-US" smtClean="0"/>
              <a:t>P value can be set at different levels.  P&lt;0.05 was first suggested by Fisher in the 19</a:t>
            </a:r>
            <a:r>
              <a:rPr lang="en-US" baseline="30000" smtClean="0"/>
              <a:t>th</a:t>
            </a:r>
            <a:r>
              <a:rPr lang="en-US" smtClean="0"/>
              <a:t> century (of Fisher’s exact test.)</a:t>
            </a:r>
          </a:p>
          <a:p>
            <a:pPr eaLnBrk="1" hangingPunct="1"/>
            <a:r>
              <a:rPr lang="en-US" smtClean="0"/>
              <a:t>P value of 0.04 in one experiment is not more significant than 0.001 in another.</a:t>
            </a:r>
          </a:p>
          <a:p>
            <a:pPr eaLnBrk="1" hangingPunct="1"/>
            <a:r>
              <a:rPr lang="en-US" smtClean="0"/>
              <a:t>P&lt;0.05 is not a sacred value.</a:t>
            </a:r>
          </a:p>
        </p:txBody>
      </p:sp>
    </p:spTree>
    <p:extLst>
      <p:ext uri="{BB962C8B-B14F-4D97-AF65-F5344CB8AC3E}">
        <p14:creationId xmlns:p14="http://schemas.microsoft.com/office/powerpoint/2010/main" val="198553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EEC009-CD6F-4576-AD6F-853DD5BE07BE}"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Some journals have recommended deferring use of the p-value in favor of effect size with 95% CI.</a:t>
            </a:r>
          </a:p>
        </p:txBody>
      </p:sp>
    </p:spTree>
    <p:extLst>
      <p:ext uri="{BB962C8B-B14F-4D97-AF65-F5344CB8AC3E}">
        <p14:creationId xmlns:p14="http://schemas.microsoft.com/office/powerpoint/2010/main" val="185523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dirty="0" smtClean="0"/>
              <a:t>Most studies of HRT have demonstrated a better effect on hot flashes than with SSRI’s.  The Women’s Hope study (</a:t>
            </a:r>
            <a:r>
              <a:rPr lang="en-US" dirty="0" err="1" smtClean="0"/>
              <a:t>Fertil</a:t>
            </a:r>
            <a:r>
              <a:rPr lang="en-US" dirty="0" smtClean="0"/>
              <a:t> </a:t>
            </a:r>
            <a:r>
              <a:rPr lang="en-US" dirty="0" err="1" smtClean="0"/>
              <a:t>Steril</a:t>
            </a:r>
            <a:r>
              <a:rPr lang="en-US" dirty="0" smtClean="0"/>
              <a:t> 2001)  decrease to 1-4/d, better than any SSRI.  In the very small (n=27 in each arm) published in the Am J Med using </a:t>
            </a:r>
            <a:r>
              <a:rPr lang="en-US" dirty="0" err="1" smtClean="0"/>
              <a:t>paroxetine</a:t>
            </a:r>
            <a:r>
              <a:rPr lang="en-US" dirty="0" smtClean="0"/>
              <a:t>, the difference in flashes/wk at 6 weeks was only 2, yet statistically significant.  Most studies have enrolled women with breast cancer, and the effect is smaller or absent if pts do not carry a </a:t>
            </a:r>
            <a:r>
              <a:rPr lang="en-US" dirty="0" err="1" smtClean="0"/>
              <a:t>dx</a:t>
            </a:r>
            <a:r>
              <a:rPr lang="en-US" dirty="0" smtClean="0"/>
              <a:t> of cancer.  Could breast ca patients be more depressed??</a:t>
            </a:r>
          </a:p>
          <a:p>
            <a:r>
              <a:rPr lang="en-US" dirty="0" smtClean="0"/>
              <a:t>Women’s Hope study included women with 7 or more severe flashes/day.  This study averaged 2.5 flashes day and severity was not discussed</a:t>
            </a:r>
            <a:r>
              <a:rPr lang="en-US" baseline="0" dirty="0" smtClean="0"/>
              <a:t> (selection bias.)  To receive FDA approval for </a:t>
            </a:r>
            <a:r>
              <a:rPr lang="en-US" baseline="0" dirty="0" err="1" smtClean="0"/>
              <a:t>rx</a:t>
            </a:r>
            <a:r>
              <a:rPr lang="en-US" baseline="0" dirty="0" smtClean="0"/>
              <a:t> of hot flashes, the patient must have at least 40 flashes/week.</a:t>
            </a:r>
            <a:endParaRPr lang="en-US" dirty="0" smtClean="0"/>
          </a:p>
        </p:txBody>
      </p:sp>
    </p:spTree>
    <p:extLst>
      <p:ext uri="{BB962C8B-B14F-4D97-AF65-F5344CB8AC3E}">
        <p14:creationId xmlns:p14="http://schemas.microsoft.com/office/powerpoint/2010/main" val="36051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z="1800" dirty="0" smtClean="0"/>
              <a:t> </a:t>
            </a:r>
            <a:r>
              <a:rPr lang="en-US" sz="1200" dirty="0" smtClean="0"/>
              <a:t>What the 95% CI tell us:  Is that if the study is repeated </a:t>
            </a:r>
            <a:r>
              <a:rPr lang="en-US" sz="1200" dirty="0" err="1" smtClean="0"/>
              <a:t>mutliple</a:t>
            </a:r>
            <a:r>
              <a:rPr lang="en-US" sz="1200" dirty="0" smtClean="0"/>
              <a:t> times, the range would contain the true effect 95% of the time.</a:t>
            </a:r>
          </a:p>
        </p:txBody>
      </p:sp>
    </p:spTree>
    <p:extLst>
      <p:ext uri="{BB962C8B-B14F-4D97-AF65-F5344CB8AC3E}">
        <p14:creationId xmlns:p14="http://schemas.microsoft.com/office/powerpoint/2010/main" val="107567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1382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OR is s sexy thing to use especially in mulitvariate analyses, but it may overstate the risk.   No difference between RR and OR in rare conditions.</a:t>
            </a:r>
          </a:p>
        </p:txBody>
      </p:sp>
    </p:spTree>
    <p:extLst>
      <p:ext uri="{BB962C8B-B14F-4D97-AF65-F5344CB8AC3E}">
        <p14:creationId xmlns:p14="http://schemas.microsoft.com/office/powerpoint/2010/main" val="12228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961E10EF-9E7A-4765-B4A0-0E3FA7EBA368}" type="slidenum">
              <a:rPr lang="en-US" sz="1200">
                <a:latin typeface="Arial" charset="0"/>
              </a:rPr>
              <a:pPr algn="r" defTabSz="931863">
                <a:spcBef>
                  <a:spcPct val="0"/>
                </a:spcBef>
                <a:buFontTx/>
                <a:buNone/>
              </a:pPr>
              <a:t>18</a:t>
            </a:fld>
            <a:endParaRPr lang="en-US" sz="120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Called the hazard ratio in the WHI.</a:t>
            </a:r>
          </a:p>
        </p:txBody>
      </p:sp>
    </p:spTree>
    <p:extLst>
      <p:ext uri="{BB962C8B-B14F-4D97-AF65-F5344CB8AC3E}">
        <p14:creationId xmlns:p14="http://schemas.microsoft.com/office/powerpoint/2010/main" val="417920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3295B01F-A7B9-45E3-BFF7-A15A151C7080}" type="slidenum">
              <a:rPr lang="en-US" smtClean="0"/>
              <a:pPr/>
              <a:t>19</a:t>
            </a:fld>
            <a:endParaRPr lang="en-US" smtClean="0"/>
          </a:p>
        </p:txBody>
      </p:sp>
    </p:spTree>
    <p:extLst>
      <p:ext uri="{BB962C8B-B14F-4D97-AF65-F5344CB8AC3E}">
        <p14:creationId xmlns:p14="http://schemas.microsoft.com/office/powerpoint/2010/main" val="128763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DF0302-E998-450E-B133-DE1D1610457F}" type="slidenum">
              <a:rPr lang="en-US" smtClean="0"/>
              <a:pPr/>
              <a:t>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291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7DCBB452-755C-4998-8BDD-65F16E8853AA}" type="slidenum">
              <a:rPr lang="en-US" sz="1200">
                <a:latin typeface="Arial" charset="0"/>
              </a:rPr>
              <a:pPr algn="r" defTabSz="931863">
                <a:spcBef>
                  <a:spcPct val="0"/>
                </a:spcBef>
                <a:buFontTx/>
                <a:buNone/>
              </a:pPr>
              <a:t>20</a:t>
            </a:fld>
            <a:endParaRPr lang="en-US" sz="120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Because of decreased bias, RCT should be given more slack, but the WHI did have detection bias.  RR is not really meant to be interpreted as a trend.  (This is not a game of horseshoes).  Some statisticians would use 95% lower point of 95% CI in assessing risk.</a:t>
            </a:r>
          </a:p>
          <a:p>
            <a:pPr eaLnBrk="1" hangingPunct="1"/>
            <a:r>
              <a:rPr lang="en-US" dirty="0" smtClean="0"/>
              <a:t>	Trend is a term that relates to linear relationships between groups such a time-series analysis (Kaplan-Meier), repeated measures ANOVA, or 2x3 chi square for trend, t-test</a:t>
            </a:r>
            <a:r>
              <a:rPr lang="en-US" baseline="0" dirty="0" smtClean="0"/>
              <a:t> for trend, etc</a:t>
            </a:r>
            <a:r>
              <a:rPr lang="en-US" dirty="0" smtClean="0"/>
              <a:t>.</a:t>
            </a:r>
          </a:p>
        </p:txBody>
      </p:sp>
    </p:spTree>
    <p:extLst>
      <p:ext uri="{BB962C8B-B14F-4D97-AF65-F5344CB8AC3E}">
        <p14:creationId xmlns:p14="http://schemas.microsoft.com/office/powerpoint/2010/main" val="276384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E3051685-62F5-41FA-8028-38B203DF650B}" type="slidenum">
              <a:rPr lang="en-US" sz="1200">
                <a:latin typeface="Arial" charset="0"/>
              </a:rPr>
              <a:pPr algn="r" defTabSz="931863">
                <a:spcBef>
                  <a:spcPct val="0"/>
                </a:spcBef>
                <a:buFontTx/>
                <a:buNone/>
              </a:pPr>
              <a:t>21</a:t>
            </a:fld>
            <a:endParaRPr 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1508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5F9CE574-46ED-4466-A4A4-08F5DDC4596F}" type="slidenum">
              <a:rPr lang="en-US" sz="1200">
                <a:latin typeface="Arial" charset="0"/>
              </a:rPr>
              <a:pPr algn="r" defTabSz="931863">
                <a:spcBef>
                  <a:spcPct val="0"/>
                </a:spcBef>
                <a:buFontTx/>
                <a:buNone/>
              </a:pPr>
              <a:t>22</a:t>
            </a:fld>
            <a:endParaRPr lang="en-US" sz="120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Attributed risk in percentage  to calculate NNH/NNT.</a:t>
            </a:r>
          </a:p>
        </p:txBody>
      </p:sp>
    </p:spTree>
    <p:extLst>
      <p:ext uri="{BB962C8B-B14F-4D97-AF65-F5344CB8AC3E}">
        <p14:creationId xmlns:p14="http://schemas.microsoft.com/office/powerpoint/2010/main" val="371983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B7015297-F57F-4DA1-886B-4EA1317E49CC}" type="slidenum">
              <a:rPr lang="en-US" sz="1200">
                <a:latin typeface="Arial" charset="0"/>
              </a:rPr>
              <a:pPr algn="r" defTabSz="931863">
                <a:spcBef>
                  <a:spcPct val="0"/>
                </a:spcBef>
                <a:buFontTx/>
                <a:buNone/>
              </a:pPr>
              <a:t>23</a:t>
            </a:fld>
            <a:endParaRPr 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The data in orange is more understandable to the patient in terms of risk.  This is what should be stated in informed consent.</a:t>
            </a:r>
          </a:p>
        </p:txBody>
      </p:sp>
    </p:spTree>
    <p:extLst>
      <p:ext uri="{BB962C8B-B14F-4D97-AF65-F5344CB8AC3E}">
        <p14:creationId xmlns:p14="http://schemas.microsoft.com/office/powerpoint/2010/main" val="219630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5444EE34-3CD0-4826-A73B-2F1014FEB54F}" type="slidenum">
              <a:rPr lang="en-US" sz="1200">
                <a:latin typeface="Arial" charset="0"/>
              </a:rPr>
              <a:pPr algn="r" defTabSz="931863">
                <a:spcBef>
                  <a:spcPct val="0"/>
                </a:spcBef>
                <a:buFontTx/>
                <a:buNone/>
              </a:pPr>
              <a:t>24</a:t>
            </a:fld>
            <a:endParaRPr lang="en-US" sz="120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Several confounders in this study.  Note wide CI (few events in this study.)  The problem is that PPH is a rare event and case-control studies are unable to demonstrate the true risk.  Depression is a painful disease associated with suicide.</a:t>
            </a:r>
          </a:p>
          <a:p>
            <a:pPr eaLnBrk="1" hangingPunct="1"/>
            <a:r>
              <a:rPr lang="en-US" dirty="0" smtClean="0"/>
              <a:t>Meta-analysis have</a:t>
            </a:r>
            <a:r>
              <a:rPr lang="en-US" baseline="0" dirty="0" smtClean="0"/>
              <a:t> disproven any major risk with SSRI use in depressed patients. (</a:t>
            </a:r>
            <a:r>
              <a:rPr lang="en-US" baseline="0" dirty="0" err="1" smtClean="0"/>
              <a:t>Motherisk</a:t>
            </a:r>
            <a:r>
              <a:rPr lang="en-US" baseline="0" dirty="0" smtClean="0"/>
              <a:t> data).</a:t>
            </a:r>
            <a:endParaRPr lang="en-US" dirty="0" smtClean="0"/>
          </a:p>
        </p:txBody>
      </p:sp>
    </p:spTree>
    <p:extLst>
      <p:ext uri="{BB962C8B-B14F-4D97-AF65-F5344CB8AC3E}">
        <p14:creationId xmlns:p14="http://schemas.microsoft.com/office/powerpoint/2010/main" val="182388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spcBef>
                <a:spcPct val="0"/>
              </a:spcBef>
              <a:buFontTx/>
              <a:buNone/>
            </a:pPr>
            <a:fld id="{B0DF393F-828B-49B2-8480-386544C52F67}" type="slidenum">
              <a:rPr lang="en-US" sz="1200">
                <a:latin typeface="Arial" charset="0"/>
              </a:rPr>
              <a:pPr algn="r" defTabSz="931863">
                <a:spcBef>
                  <a:spcPct val="0"/>
                </a:spcBef>
                <a:buFontTx/>
                <a:buNone/>
              </a:pPr>
              <a:t>25</a:t>
            </a:fld>
            <a:endParaRPr 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829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smtClean="0"/>
              <a:t>Medical claims data from 714,217 people.  The largest study by far.</a:t>
            </a:r>
          </a:p>
        </p:txBody>
      </p:sp>
    </p:spTree>
    <p:extLst>
      <p:ext uri="{BB962C8B-B14F-4D97-AF65-F5344CB8AC3E}">
        <p14:creationId xmlns:p14="http://schemas.microsoft.com/office/powerpoint/2010/main" val="1835292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smtClean="0"/>
              <a:t>Medical claims data from 714,217 people.  The largest study by far.</a:t>
            </a:r>
          </a:p>
        </p:txBody>
      </p:sp>
    </p:spTree>
    <p:extLst>
      <p:ext uri="{BB962C8B-B14F-4D97-AF65-F5344CB8AC3E}">
        <p14:creationId xmlns:p14="http://schemas.microsoft.com/office/powerpoint/2010/main" val="2045164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28</a:t>
            </a:fld>
            <a:endParaRPr lang="en-US"/>
          </a:p>
        </p:txBody>
      </p:sp>
    </p:spTree>
    <p:extLst>
      <p:ext uri="{BB962C8B-B14F-4D97-AF65-F5344CB8AC3E}">
        <p14:creationId xmlns:p14="http://schemas.microsoft.com/office/powerpoint/2010/main" val="70164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29</a:t>
            </a:fld>
            <a:endParaRPr lang="en-US"/>
          </a:p>
        </p:txBody>
      </p:sp>
    </p:spTree>
    <p:extLst>
      <p:ext uri="{BB962C8B-B14F-4D97-AF65-F5344CB8AC3E}">
        <p14:creationId xmlns:p14="http://schemas.microsoft.com/office/powerpoint/2010/main" val="27668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Politicians are probably the greatest abusers of statistics….”What the American</a:t>
            </a:r>
            <a:r>
              <a:rPr lang="en-US" baseline="0" dirty="0" smtClean="0"/>
              <a:t> people want…”</a:t>
            </a:r>
            <a:endParaRPr lang="en-US" dirty="0" smtClean="0"/>
          </a:p>
        </p:txBody>
      </p:sp>
    </p:spTree>
    <p:extLst>
      <p:ext uri="{BB962C8B-B14F-4D97-AF65-F5344CB8AC3E}">
        <p14:creationId xmlns:p14="http://schemas.microsoft.com/office/powerpoint/2010/main" val="1990428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Paper I recently reviewed for Fertility and Sterility</a:t>
            </a:r>
            <a:r>
              <a:rPr lang="en-US" baseline="0" dirty="0" smtClean="0"/>
              <a:t> that was rejected.   </a:t>
            </a:r>
            <a:r>
              <a:rPr lang="en-US" dirty="0" smtClean="0"/>
              <a:t>Inappropriate</a:t>
            </a:r>
            <a:r>
              <a:rPr lang="en-US" baseline="0" dirty="0" smtClean="0"/>
              <a:t> </a:t>
            </a:r>
            <a:r>
              <a:rPr lang="en-US" i="1" baseline="0" dirty="0" err="1" smtClean="0"/>
              <a:t>posthoc</a:t>
            </a:r>
            <a:r>
              <a:rPr lang="en-US" baseline="0" dirty="0" smtClean="0"/>
              <a:t> testing on LDL-</a:t>
            </a:r>
            <a:r>
              <a:rPr lang="en-US" baseline="0" dirty="0" err="1" smtClean="0"/>
              <a:t>chol</a:t>
            </a:r>
            <a:r>
              <a:rPr lang="en-US" baseline="0" dirty="0" smtClean="0"/>
              <a:t> since ANOVA was 0.20.</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30</a:t>
            </a:fld>
            <a:endParaRPr lang="en-US"/>
          </a:p>
        </p:txBody>
      </p:sp>
    </p:spTree>
    <p:extLst>
      <p:ext uri="{BB962C8B-B14F-4D97-AF65-F5344CB8AC3E}">
        <p14:creationId xmlns:p14="http://schemas.microsoft.com/office/powerpoint/2010/main" val="1995780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example of too many</a:t>
            </a:r>
            <a:r>
              <a:rPr lang="en-US" baseline="0" dirty="0" smtClean="0"/>
              <a:t> “p” values.  “Periods” are 2 year intervals in the single center IVF program.  Issues:  (1)  Nonparametric data expressed with SD (should be confidence intervals).  This suggest that she could have P4 value at -0.1.   (2) Use of </a:t>
            </a:r>
            <a:r>
              <a:rPr lang="en-US" baseline="0" dirty="0" err="1" smtClean="0"/>
              <a:t>dualwise</a:t>
            </a:r>
            <a:r>
              <a:rPr lang="en-US" baseline="0" dirty="0" smtClean="0"/>
              <a:t> comparison (t-test and </a:t>
            </a:r>
            <a:r>
              <a:rPr lang="en-US" baseline="0" dirty="0" err="1" smtClean="0"/>
              <a:t>Wilcoxon</a:t>
            </a:r>
            <a:r>
              <a:rPr lang="en-US" baseline="0" dirty="0" smtClean="0"/>
              <a:t> tests) result in too many </a:t>
            </a:r>
            <a:r>
              <a:rPr lang="en-US" baseline="0" dirty="0" err="1" smtClean="0"/>
              <a:t>p’s</a:t>
            </a:r>
            <a:r>
              <a:rPr lang="en-US" baseline="0" dirty="0" smtClean="0"/>
              <a:t> and ups the changes of a type I and II error—should use ANOVA or </a:t>
            </a:r>
            <a:r>
              <a:rPr lang="en-US" baseline="0" dirty="0" err="1" smtClean="0"/>
              <a:t>Kruskal</a:t>
            </a:r>
            <a:r>
              <a:rPr lang="en-US" baseline="0" dirty="0" smtClean="0"/>
              <a:t>-Wallis test.  </a:t>
            </a:r>
            <a:r>
              <a:rPr lang="en-US" baseline="0" dirty="0" err="1" smtClean="0"/>
              <a:t>Wilcoxon</a:t>
            </a:r>
            <a:r>
              <a:rPr lang="en-US" baseline="0" dirty="0" smtClean="0"/>
              <a:t> Sign Rank test also known as Mann-Whitney test.</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31</a:t>
            </a:fld>
            <a:endParaRPr lang="en-US"/>
          </a:p>
        </p:txBody>
      </p:sp>
    </p:spTree>
    <p:extLst>
      <p:ext uri="{BB962C8B-B14F-4D97-AF65-F5344CB8AC3E}">
        <p14:creationId xmlns:p14="http://schemas.microsoft.com/office/powerpoint/2010/main" val="3692205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This one</a:t>
            </a:r>
            <a:r>
              <a:rPr lang="en-US" baseline="0" dirty="0" smtClean="0"/>
              <a:t> did make it into a journal, and the revered JAMA at that!   </a:t>
            </a:r>
            <a:r>
              <a:rPr lang="en-US" dirty="0" smtClean="0"/>
              <a:t>3 year follow up of patients enrolled in E+P arm of WHI.  How did the JAMA reviewers and editors miss this???  I will tell you—our IM medicine colleagues are going to remember</a:t>
            </a:r>
            <a:r>
              <a:rPr lang="en-US" baseline="0" dirty="0" smtClean="0"/>
              <a:t> </a:t>
            </a:r>
            <a:r>
              <a:rPr lang="en-US" dirty="0" smtClean="0"/>
              <a:t>this.  At least the WHI investigators are consistent with their unbalanced views (</a:t>
            </a:r>
            <a:r>
              <a:rPr lang="en-US" dirty="0" err="1" smtClean="0"/>
              <a:t>Speroff</a:t>
            </a:r>
            <a:r>
              <a:rPr lang="en-US" dirty="0" smtClean="0"/>
              <a:t>).</a:t>
            </a:r>
          </a:p>
        </p:txBody>
      </p:sp>
    </p:spTree>
    <p:extLst>
      <p:ext uri="{BB962C8B-B14F-4D97-AF65-F5344CB8AC3E}">
        <p14:creationId xmlns:p14="http://schemas.microsoft.com/office/powerpoint/2010/main" val="4195255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the term “spin”.  Took to task the term </a:t>
            </a:r>
            <a:r>
              <a:rPr lang="en-US" smtClean="0"/>
              <a:t>“non-significant </a:t>
            </a:r>
            <a:r>
              <a:rPr lang="en-US" dirty="0" smtClean="0"/>
              <a:t>increase”.</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33</a:t>
            </a:fld>
            <a:endParaRPr lang="en-US"/>
          </a:p>
        </p:txBody>
      </p:sp>
    </p:spTree>
    <p:extLst>
      <p:ext uri="{BB962C8B-B14F-4D97-AF65-F5344CB8AC3E}">
        <p14:creationId xmlns:p14="http://schemas.microsoft.com/office/powerpoint/2010/main" val="438530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The lawyer’s friend (correlation is causation.)</a:t>
            </a:r>
          </a:p>
        </p:txBody>
      </p:sp>
      <p:sp>
        <p:nvSpPr>
          <p:cNvPr id="108548" name="Slide Number Placeholder 3"/>
          <p:cNvSpPr>
            <a:spLocks noGrp="1"/>
          </p:cNvSpPr>
          <p:nvPr>
            <p:ph type="sldNum" sz="quarter" idx="5"/>
          </p:nvPr>
        </p:nvSpPr>
        <p:spPr>
          <a:noFill/>
        </p:spPr>
        <p:txBody>
          <a:bodyPr/>
          <a:lstStyle/>
          <a:p>
            <a:fld id="{EB15C80A-9AD5-430A-B3CD-0A8E7D4B12C3}" type="slidenum">
              <a:rPr lang="en-US" smtClean="0"/>
              <a:pPr/>
              <a:t>34</a:t>
            </a:fld>
            <a:endParaRPr lang="en-US" smtClean="0"/>
          </a:p>
        </p:txBody>
      </p:sp>
    </p:spTree>
    <p:extLst>
      <p:ext uri="{BB962C8B-B14F-4D97-AF65-F5344CB8AC3E}">
        <p14:creationId xmlns:p14="http://schemas.microsoft.com/office/powerpoint/2010/main" val="1009212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0601796-2DFC-4551-972E-90FD58266A6E}" type="slidenum">
              <a:rPr lang="en-US" smtClean="0"/>
              <a:pPr/>
              <a:t>35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4771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4C2C26E-2381-4047-9E7B-F7372E7CAF47}" type="slidenum">
              <a:rPr lang="en-US" smtClean="0"/>
              <a:pPr/>
              <a:t>36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779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sz="1800" smtClean="0"/>
              <a:t>Study with numerous charts and tables (probably meant to confuse [or impress] the reader), but this is the important one.  This is a case-control design (comparison of diseases and non-diseased patients) and observational studies cannot prove causation.</a:t>
            </a:r>
          </a:p>
        </p:txBody>
      </p:sp>
    </p:spTree>
    <p:extLst>
      <p:ext uri="{BB962C8B-B14F-4D97-AF65-F5344CB8AC3E}">
        <p14:creationId xmlns:p14="http://schemas.microsoft.com/office/powerpoint/2010/main" val="2995538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38</a:t>
            </a:fld>
            <a:endParaRPr lang="en-US"/>
          </a:p>
        </p:txBody>
      </p:sp>
    </p:spTree>
    <p:extLst>
      <p:ext uri="{BB962C8B-B14F-4D97-AF65-F5344CB8AC3E}">
        <p14:creationId xmlns:p14="http://schemas.microsoft.com/office/powerpoint/2010/main" val="3578836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300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Weak correlation</a:t>
            </a:r>
            <a:r>
              <a:rPr lang="en-US" baseline="0" dirty="0" smtClean="0"/>
              <a:t> between bisphosphonates and </a:t>
            </a:r>
            <a:r>
              <a:rPr lang="en-US" baseline="0" dirty="0" err="1" smtClean="0"/>
              <a:t>esophogeal</a:t>
            </a:r>
            <a:r>
              <a:rPr lang="en-US" baseline="0" dirty="0" smtClean="0"/>
              <a:t> cancer.</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4</a:t>
            </a:fld>
            <a:endParaRPr lang="en-US"/>
          </a:p>
        </p:txBody>
      </p:sp>
    </p:spTree>
    <p:extLst>
      <p:ext uri="{BB962C8B-B14F-4D97-AF65-F5344CB8AC3E}">
        <p14:creationId xmlns:p14="http://schemas.microsoft.com/office/powerpoint/2010/main" val="2730530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6B955E9-F454-4B1F-8850-BBFA32FC9DDD}" type="slidenum">
              <a:rPr lang="en-US" smtClean="0"/>
              <a:pPr/>
              <a:t>40</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NHS databank had yielded over 500 papers at a recent count.</a:t>
            </a:r>
          </a:p>
          <a:p>
            <a:pPr eaLnBrk="1" hangingPunct="1"/>
            <a:r>
              <a:rPr lang="en-US" smtClean="0"/>
              <a:t>The more statistical tests, the greater the change of a type I error.</a:t>
            </a:r>
          </a:p>
        </p:txBody>
      </p:sp>
    </p:spTree>
    <p:extLst>
      <p:ext uri="{BB962C8B-B14F-4D97-AF65-F5344CB8AC3E}">
        <p14:creationId xmlns:p14="http://schemas.microsoft.com/office/powerpoint/2010/main" val="2117239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9F81A09-5F8D-47FE-BAE7-45A3AE9D84CB}" type="slidenum">
              <a:rPr lang="en-US" smtClean="0"/>
              <a:pPr/>
              <a:t>41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The Lancet study was actually written tongue in cheek to demonstrate the dangers of subgroup analysis, but it was taken seriously by some groups including one at the Cleveland Clinic that disproved it in a clinical trial!!.</a:t>
            </a:r>
          </a:p>
          <a:p>
            <a:pPr eaLnBrk="1" hangingPunct="1"/>
            <a:r>
              <a:rPr lang="en-US" smtClean="0"/>
              <a:t>The second example is from records of 100,000 resident of Ontario in 2000 and who were examined for 27 different conditions using Astrological signs as an independent variable to show the same association as the Lancet authors did.  It is also an example of data dredging.</a:t>
            </a:r>
          </a:p>
        </p:txBody>
      </p:sp>
    </p:spTree>
    <p:extLst>
      <p:ext uri="{BB962C8B-B14F-4D97-AF65-F5344CB8AC3E}">
        <p14:creationId xmlns:p14="http://schemas.microsoft.com/office/powerpoint/2010/main" val="4045534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NEJM is suppose</a:t>
            </a:r>
            <a:r>
              <a:rPr lang="en-US" baseline="0" dirty="0" smtClean="0"/>
              <a:t> to have the highest statistical standards in the world!</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42</a:t>
            </a:fld>
            <a:endParaRPr lang="en-US"/>
          </a:p>
        </p:txBody>
      </p:sp>
    </p:spTree>
    <p:extLst>
      <p:ext uri="{BB962C8B-B14F-4D97-AF65-F5344CB8AC3E}">
        <p14:creationId xmlns:p14="http://schemas.microsoft.com/office/powerpoint/2010/main" val="1994518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563AC1D-3C10-45A9-BFF6-E074EF2E29F6}" type="slidenum">
              <a:rPr lang="en-US" smtClean="0"/>
              <a:pPr/>
              <a:t>43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Celecoxib:  several composite endpoints were given.  NEJM did not give P value for this result.  The  APPROVe data was a substudy, ie, cardiac disease was not the primary endpoint.  ALL OF THESE ARE RCT’S.</a:t>
            </a:r>
          </a:p>
          <a:p>
            <a:pPr eaLnBrk="1" hangingPunct="1"/>
            <a:r>
              <a:rPr lang="en-US" smtClean="0"/>
              <a:t>Th</a:t>
            </a:r>
          </a:p>
        </p:txBody>
      </p:sp>
    </p:spTree>
    <p:extLst>
      <p:ext uri="{BB962C8B-B14F-4D97-AF65-F5344CB8AC3E}">
        <p14:creationId xmlns:p14="http://schemas.microsoft.com/office/powerpoint/2010/main" val="2270869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E827879-368E-4ECE-A2AE-B2D09422F260}" type="slidenum">
              <a:rPr lang="en-US" smtClean="0"/>
              <a:pPr/>
              <a:t>44</a:t>
            </a:fld>
            <a:endParaRPr lang="en-US" smtClean="0"/>
          </a:p>
        </p:txBody>
      </p:sp>
      <p:sp>
        <p:nvSpPr>
          <p:cNvPr id="116739" name="Rectangle 2"/>
          <p:cNvSpPr>
            <a:spLocks noGrp="1" noRot="1" noChangeAspect="1" noChangeArrowheads="1" noTextEdit="1"/>
          </p:cNvSpPr>
          <p:nvPr>
            <p:ph type="sldImg"/>
          </p:nvPr>
        </p:nvSpPr>
        <p:spPr>
          <a:xfrm>
            <a:off x="325438" y="542925"/>
            <a:ext cx="6359525" cy="4768850"/>
          </a:xfrm>
          <a:ln/>
        </p:spPr>
      </p:sp>
      <p:sp>
        <p:nvSpPr>
          <p:cNvPr id="116740" name="Rectangle 3"/>
          <p:cNvSpPr>
            <a:spLocks noGrp="1" noChangeArrowheads="1"/>
          </p:cNvSpPr>
          <p:nvPr>
            <p:ph type="body" idx="1"/>
          </p:nvPr>
        </p:nvSpPr>
        <p:spPr>
          <a:xfrm>
            <a:off x="311150" y="5422900"/>
            <a:ext cx="6388100" cy="3562350"/>
          </a:xfrm>
          <a:noFill/>
          <a:ln/>
        </p:spPr>
        <p:txBody>
          <a:bodyPr/>
          <a:lstStyle/>
          <a:p>
            <a:pPr eaLnBrk="1" hangingPunct="1"/>
            <a:r>
              <a:rPr lang="en-US" smtClean="0"/>
              <a:t>More correlations with breast cancer.  This is another example of correlation does not equal causation.  Sweets&gt;10/wk and paroxetine both hit 1.00.  Antidepressant data had wider CI and lost significance when other factors associated with breast cancer were adjusted.  Sweet hypothesis may be explained by hyperinsulinemia which has been associated with breast cancer (increased estradiol production).  Some of these certainly could have confounding factors.  The cumulative days of antibiotic usage and increasing risk of breast cancer may simply reflect a weakened immune system, but the relationship is unclear.  At &gt; 500-1000 days, the OR was 2.14.</a:t>
            </a:r>
          </a:p>
        </p:txBody>
      </p:sp>
    </p:spTree>
    <p:extLst>
      <p:ext uri="{BB962C8B-B14F-4D97-AF65-F5344CB8AC3E}">
        <p14:creationId xmlns:p14="http://schemas.microsoft.com/office/powerpoint/2010/main" val="2399983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a:t>
            </a:r>
            <a:r>
              <a:rPr lang="en-US" dirty="0" smtClean="0"/>
              <a:t>SEER database</a:t>
            </a:r>
            <a:r>
              <a:rPr lang="en-US" baseline="0" dirty="0" smtClean="0"/>
              <a:t> </a:t>
            </a:r>
            <a:r>
              <a:rPr lang="en-US" dirty="0" smtClean="0"/>
              <a:t>=Seattle</a:t>
            </a:r>
            <a:r>
              <a:rPr lang="en-US" baseline="0" dirty="0" smtClean="0"/>
              <a:t> Puget Sound </a:t>
            </a:r>
            <a:r>
              <a:rPr lang="en-US" baseline="0" dirty="0" err="1" smtClean="0"/>
              <a:t>Suveillance</a:t>
            </a:r>
            <a:r>
              <a:rPr lang="en-US" baseline="0" dirty="0" smtClean="0"/>
              <a:t> Epidemiology and End Results database.  E+P but not E alone increased risk of lung cancer after 10 years.  Had data on duration but not dosage.  Hard to make much of </a:t>
            </a:r>
            <a:r>
              <a:rPr lang="en-US" baseline="0" dirty="0" err="1" smtClean="0"/>
              <a:t>margical</a:t>
            </a:r>
            <a:r>
              <a:rPr lang="en-US" baseline="0" dirty="0" smtClean="0"/>
              <a:t> CI with so many biases.</a:t>
            </a:r>
          </a:p>
          <a:p>
            <a:endParaRPr lang="en-US" baseline="0" dirty="0" smtClean="0"/>
          </a:p>
          <a:p>
            <a:r>
              <a:rPr lang="en-US" baseline="0" dirty="0" smtClean="0"/>
              <a:t>The WHI secondary endpoint study (</a:t>
            </a:r>
            <a:r>
              <a:rPr lang="en-US" baseline="0" dirty="0" err="1" smtClean="0"/>
              <a:t>Chlebowski</a:t>
            </a:r>
            <a:r>
              <a:rPr lang="en-US" baseline="0" dirty="0" smtClean="0"/>
              <a:t>) in Lancet in 2009 found a non-significant increase in older women (3/10,000) although no increase in the 50-59 age group.</a:t>
            </a:r>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45</a:t>
            </a:fld>
            <a:endParaRPr lang="en-US"/>
          </a:p>
        </p:txBody>
      </p:sp>
    </p:spTree>
    <p:extLst>
      <p:ext uri="{BB962C8B-B14F-4D97-AF65-F5344CB8AC3E}">
        <p14:creationId xmlns:p14="http://schemas.microsoft.com/office/powerpoint/2010/main" val="1166403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smtClean="0"/>
              <a:t>Confounding factor is something which influences the population at entry and at completion of study that is not eliminated as a variable.</a:t>
            </a:r>
          </a:p>
        </p:txBody>
      </p:sp>
    </p:spTree>
    <p:extLst>
      <p:ext uri="{BB962C8B-B14F-4D97-AF65-F5344CB8AC3E}">
        <p14:creationId xmlns:p14="http://schemas.microsoft.com/office/powerpoint/2010/main" val="2186936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smtClean="0"/>
              <a:t>In the early studies of Prozac on SGA, smoking was not teased out.  Smoking is a clear risk factor for SGA, and more depressed people</a:t>
            </a:r>
            <a:r>
              <a:rPr lang="en-US" baseline="0" dirty="0" smtClean="0"/>
              <a:t> smoke</a:t>
            </a:r>
            <a:r>
              <a:rPr lang="en-US" dirty="0" smtClean="0"/>
              <a:t>.</a:t>
            </a:r>
          </a:p>
          <a:p>
            <a:r>
              <a:rPr lang="en-US" dirty="0" smtClean="0"/>
              <a:t>Multivariate analysis help to control for confounders.</a:t>
            </a:r>
          </a:p>
        </p:txBody>
      </p:sp>
      <p:sp>
        <p:nvSpPr>
          <p:cNvPr id="119812" name="Slide Number Placeholder 3"/>
          <p:cNvSpPr>
            <a:spLocks noGrp="1"/>
          </p:cNvSpPr>
          <p:nvPr>
            <p:ph type="sldNum" sz="quarter" idx="5"/>
          </p:nvPr>
        </p:nvSpPr>
        <p:spPr>
          <a:noFill/>
        </p:spPr>
        <p:txBody>
          <a:bodyPr/>
          <a:lstStyle/>
          <a:p>
            <a:fld id="{E6218D1A-52DB-45FB-8783-A4E78EA9B174}" type="slidenum">
              <a:rPr lang="en-US" smtClean="0"/>
              <a:pPr/>
              <a:t>47</a:t>
            </a:fld>
            <a:endParaRPr lang="en-US" smtClean="0"/>
          </a:p>
        </p:txBody>
      </p:sp>
    </p:spTree>
    <p:extLst>
      <p:ext uri="{BB962C8B-B14F-4D97-AF65-F5344CB8AC3E}">
        <p14:creationId xmlns:p14="http://schemas.microsoft.com/office/powerpoint/2010/main" val="203984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E4B438C-E120-477D-8F26-A7EBD64F5C73}" type="slidenum">
              <a:rPr lang="en-US" smtClean="0"/>
              <a:pPr/>
              <a:t>48</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A confounding factor is something that effects a group both at entry into a trail and the results.  Confounder was that women using IUD’s tended to more sexual partners.</a:t>
            </a:r>
          </a:p>
        </p:txBody>
      </p:sp>
    </p:spTree>
    <p:extLst>
      <p:ext uri="{BB962C8B-B14F-4D97-AF65-F5344CB8AC3E}">
        <p14:creationId xmlns:p14="http://schemas.microsoft.com/office/powerpoint/2010/main" val="1526173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The original trial results were seen as odd and hard to explain since estrogen has been considered the cause of </a:t>
            </a:r>
            <a:r>
              <a:rPr lang="en-US" dirty="0" err="1" smtClean="0"/>
              <a:t>thromboembolic</a:t>
            </a:r>
            <a:r>
              <a:rPr lang="en-US" dirty="0" smtClean="0"/>
              <a:t> events with OCPs.  Most of the 2</a:t>
            </a:r>
            <a:r>
              <a:rPr lang="en-US" baseline="30000" dirty="0" smtClean="0"/>
              <a:t>nd</a:t>
            </a:r>
            <a:r>
              <a:rPr lang="en-US" dirty="0" smtClean="0"/>
              <a:t> generation OCs contained </a:t>
            </a:r>
            <a:r>
              <a:rPr lang="en-US" dirty="0" err="1" smtClean="0"/>
              <a:t>levonorgestrel</a:t>
            </a:r>
            <a:r>
              <a:rPr lang="en-US" dirty="0" smtClean="0"/>
              <a:t>.  This causes quite a stir prompting UK Committee on Drug Safety to recommend restricted prescribing before secondary analysis of data.  There is also rush to judgment in this study.</a:t>
            </a:r>
          </a:p>
        </p:txBody>
      </p:sp>
    </p:spTree>
    <p:extLst>
      <p:ext uri="{BB962C8B-B14F-4D97-AF65-F5344CB8AC3E}">
        <p14:creationId xmlns:p14="http://schemas.microsoft.com/office/powerpoint/2010/main" val="254388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5</a:t>
            </a:fld>
            <a:endParaRPr lang="en-US"/>
          </a:p>
        </p:txBody>
      </p:sp>
    </p:spTree>
    <p:extLst>
      <p:ext uri="{BB962C8B-B14F-4D97-AF65-F5344CB8AC3E}">
        <p14:creationId xmlns:p14="http://schemas.microsoft.com/office/powerpoint/2010/main" val="4098524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t>More new starts (younger pts) received 3</a:t>
            </a:r>
            <a:r>
              <a:rPr lang="en-US" baseline="30000" smtClean="0"/>
              <a:t>rd</a:t>
            </a:r>
            <a:r>
              <a:rPr lang="en-US" smtClean="0"/>
              <a:t> generation pills and tended to take them longer, and older women were more likely to receive 20 ug pill.</a:t>
            </a:r>
          </a:p>
        </p:txBody>
      </p:sp>
    </p:spTree>
    <p:extLst>
      <p:ext uri="{BB962C8B-B14F-4D97-AF65-F5344CB8AC3E}">
        <p14:creationId xmlns:p14="http://schemas.microsoft.com/office/powerpoint/2010/main" val="3680159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2081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dirty="0" smtClean="0"/>
              <a:t>2 of the 7 required surgery—both revealed corpus </a:t>
            </a:r>
            <a:r>
              <a:rPr lang="en-US" dirty="0" err="1" smtClean="0"/>
              <a:t>lutea</a:t>
            </a:r>
            <a:r>
              <a:rPr lang="en-US" dirty="0" smtClean="0"/>
              <a:t>.   All occurred in first 6 months.   It took 10 years to dispel this “myth”  from the Ob/</a:t>
            </a:r>
            <a:r>
              <a:rPr lang="en-US" dirty="0" err="1" smtClean="0"/>
              <a:t>Gyn</a:t>
            </a:r>
            <a:r>
              <a:rPr lang="en-US" dirty="0" smtClean="0"/>
              <a:t> community.  Large meta-analysis</a:t>
            </a:r>
            <a:r>
              <a:rPr lang="en-US" baseline="0" dirty="0" smtClean="0"/>
              <a:t> in NEJM failed to demonstrate relationship between fractures and </a:t>
            </a:r>
            <a:r>
              <a:rPr lang="en-US" baseline="0" dirty="0" err="1" smtClean="0"/>
              <a:t>bisphosophonates</a:t>
            </a:r>
            <a:r>
              <a:rPr lang="en-US" baseline="0" smtClean="0"/>
              <a:t>.</a:t>
            </a:r>
            <a:endParaRPr lang="en-US" smtClean="0"/>
          </a:p>
        </p:txBody>
      </p:sp>
    </p:spTree>
    <p:extLst>
      <p:ext uri="{BB962C8B-B14F-4D97-AF65-F5344CB8AC3E}">
        <p14:creationId xmlns:p14="http://schemas.microsoft.com/office/powerpoint/2010/main" val="1196826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Obviously no RCT exists</a:t>
            </a:r>
            <a:r>
              <a:rPr lang="en-US" baseline="0" dirty="0" smtClean="0"/>
              <a:t> for silicon implants.</a:t>
            </a:r>
          </a:p>
          <a:p>
            <a:r>
              <a:rPr lang="en-US" dirty="0" smtClean="0"/>
              <a:t>Highly underpowered studies.</a:t>
            </a:r>
          </a:p>
        </p:txBody>
      </p:sp>
    </p:spTree>
    <p:extLst>
      <p:ext uri="{BB962C8B-B14F-4D97-AF65-F5344CB8AC3E}">
        <p14:creationId xmlns:p14="http://schemas.microsoft.com/office/powerpoint/2010/main" val="235525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smtClean="0"/>
              <a:t>Classica example by Altman and Bland on extrapolation.  Fetal BPDs if measured before 30 weeks.   Extrapolating may be especially dangerous when a curved relation is found. Figure 1 shows fetal biparietal diameter (on a</a:t>
            </a:r>
            <a:r>
              <a:rPr lang="en-US" baseline="30000" smtClean="0"/>
              <a:t> </a:t>
            </a:r>
            <a:r>
              <a:rPr lang="en-US" smtClean="0"/>
              <a:t>log scale) in relation to gestational age. Also shown are quadratic</a:t>
            </a:r>
            <a:r>
              <a:rPr lang="en-US" baseline="30000" smtClean="0"/>
              <a:t> </a:t>
            </a:r>
            <a:r>
              <a:rPr lang="en-US" smtClean="0"/>
              <a:t>and cubic models fitted to the log biparietal diameter measurements</a:t>
            </a:r>
            <a:r>
              <a:rPr lang="en-US" baseline="30000" smtClean="0"/>
              <a:t> </a:t>
            </a:r>
            <a:r>
              <a:rPr lang="en-US" smtClean="0"/>
              <a:t>from only those fetuses less than 30 weeks' gestation. Both curves</a:t>
            </a:r>
            <a:r>
              <a:rPr lang="en-US" baseline="30000" smtClean="0"/>
              <a:t> </a:t>
            </a:r>
            <a:r>
              <a:rPr lang="en-US" smtClean="0"/>
              <a:t>fit the data well up to 30 weeks, but both give highly misleading</a:t>
            </a:r>
            <a:r>
              <a:rPr lang="en-US" baseline="30000" smtClean="0"/>
              <a:t> </a:t>
            </a:r>
            <a:r>
              <a:rPr lang="en-US" smtClean="0"/>
              <a:t>predictions thereafter. The quadratic model shows a spurious maximum</a:t>
            </a:r>
            <a:r>
              <a:rPr lang="en-US" baseline="30000" smtClean="0"/>
              <a:t> </a:t>
            </a:r>
            <a:r>
              <a:rPr lang="en-US" smtClean="0"/>
              <a:t>at around 34 weeks, while the cubic curve takes us again into</a:t>
            </a:r>
            <a:r>
              <a:rPr lang="en-US" baseline="30000" smtClean="0"/>
              <a:t> </a:t>
            </a:r>
            <a:r>
              <a:rPr lang="en-US" smtClean="0"/>
              <a:t>elephantine regions.   THIS IS ON A LOG SCALE.</a:t>
            </a:r>
          </a:p>
          <a:p>
            <a:endParaRPr lang="en-US" smtClean="0"/>
          </a:p>
        </p:txBody>
      </p:sp>
    </p:spTree>
    <p:extLst>
      <p:ext uri="{BB962C8B-B14F-4D97-AF65-F5344CB8AC3E}">
        <p14:creationId xmlns:p14="http://schemas.microsoft.com/office/powerpoint/2010/main" val="2529103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323850" y="542925"/>
            <a:ext cx="6357938" cy="4768850"/>
          </a:xfrm>
          <a:ln/>
        </p:spPr>
      </p:sp>
      <p:sp>
        <p:nvSpPr>
          <p:cNvPr id="128003" name="Rectangle 3"/>
          <p:cNvSpPr>
            <a:spLocks noGrp="1" noChangeArrowheads="1"/>
          </p:cNvSpPr>
          <p:nvPr>
            <p:ph type="body" idx="1"/>
          </p:nvPr>
        </p:nvSpPr>
        <p:spPr>
          <a:xfrm>
            <a:off x="311150" y="5422900"/>
            <a:ext cx="6388100" cy="3562350"/>
          </a:xfrm>
          <a:noFill/>
          <a:ln/>
        </p:spPr>
        <p:txBody>
          <a:bodyPr/>
          <a:lstStyle/>
          <a:p>
            <a:r>
              <a:rPr lang="en-US" dirty="0" smtClean="0"/>
              <a:t>Only absolute risk is applicable to extrapolate to population statistics.  OR applies only to the population studied.  It is inappropriate to assume RR is a precise number when obtained from a cohort design.  Incidence of breast Ca had </a:t>
            </a:r>
            <a:r>
              <a:rPr lang="en-US" dirty="0" err="1" smtClean="0"/>
              <a:t>plateaued</a:t>
            </a:r>
            <a:r>
              <a:rPr lang="en-US" dirty="0" smtClean="0"/>
              <a:t> during this time.  Increased risk is probably due to better mammography. The national increase in breast cancer incidence was not born out by UK national stats.  Must use absolute risk (AR)  (</a:t>
            </a:r>
            <a:r>
              <a:rPr lang="en-US" dirty="0" err="1" smtClean="0"/>
              <a:t>ie</a:t>
            </a:r>
            <a:r>
              <a:rPr lang="en-US" dirty="0" smtClean="0"/>
              <a:t>, number needed to treat) to project such numbers.</a:t>
            </a:r>
            <a:r>
              <a:rPr lang="en-US" b="1" baseline="0" dirty="0" smtClean="0">
                <a:solidFill>
                  <a:schemeClr val="bg1"/>
                </a:solidFill>
              </a:rPr>
              <a:t>  </a:t>
            </a:r>
            <a:r>
              <a:rPr lang="en-US" b="1" dirty="0" smtClean="0">
                <a:solidFill>
                  <a:schemeClr val="bg1"/>
                </a:solidFill>
              </a:rPr>
              <a:t>Attached editorial was inaccurate and arrogant.  Saw drug companies as conspirators against women’s health.  Accused pharmaceutical</a:t>
            </a:r>
            <a:r>
              <a:rPr lang="en-US" b="1" baseline="0" dirty="0" smtClean="0">
                <a:solidFill>
                  <a:schemeClr val="bg1"/>
                </a:solidFill>
              </a:rPr>
              <a:t> </a:t>
            </a:r>
            <a:r>
              <a:rPr lang="en-US" b="1" dirty="0" smtClean="0">
                <a:solidFill>
                  <a:schemeClr val="bg1"/>
                </a:solidFill>
              </a:rPr>
              <a:t>scientists of being unethical and dishonest.</a:t>
            </a:r>
          </a:p>
          <a:p>
            <a:pPr lvl="1" algn="ctr">
              <a:spcBef>
                <a:spcPct val="0"/>
              </a:spcBef>
            </a:pPr>
            <a:endParaRPr lang="en-US" dirty="0" smtClean="0"/>
          </a:p>
          <a:p>
            <a:endParaRPr lang="en-US" dirty="0" smtClean="0"/>
          </a:p>
        </p:txBody>
      </p:sp>
    </p:spTree>
    <p:extLst>
      <p:ext uri="{BB962C8B-B14F-4D97-AF65-F5344CB8AC3E}">
        <p14:creationId xmlns:p14="http://schemas.microsoft.com/office/powerpoint/2010/main" val="1507982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73739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obvious…</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57</a:t>
            </a:fld>
            <a:endParaRPr lang="en-US"/>
          </a:p>
        </p:txBody>
      </p:sp>
    </p:spTree>
    <p:extLst>
      <p:ext uri="{BB962C8B-B14F-4D97-AF65-F5344CB8AC3E}">
        <p14:creationId xmlns:p14="http://schemas.microsoft.com/office/powerpoint/2010/main" val="3243410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58</a:t>
            </a:fld>
            <a:endParaRPr lang="en-US"/>
          </a:p>
        </p:txBody>
      </p:sp>
    </p:spTree>
    <p:extLst>
      <p:ext uri="{BB962C8B-B14F-4D97-AF65-F5344CB8AC3E}">
        <p14:creationId xmlns:p14="http://schemas.microsoft.com/office/powerpoint/2010/main" val="1145922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defTabSz="928688"/>
            <a:fld id="{6BBD4091-A251-4B9C-A4A9-DA2F10524C86}" type="slidenum">
              <a:rPr lang="en-US" smtClean="0"/>
              <a:pPr defTabSz="928688"/>
              <a:t>59</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To then sublime…</a:t>
            </a:r>
          </a:p>
          <a:p>
            <a:pPr eaLnBrk="1" hangingPunct="1"/>
            <a:r>
              <a:rPr lang="en-US" dirty="0" smtClean="0"/>
              <a:t>This is the overall SEER data (non just the 9 </a:t>
            </a:r>
            <a:r>
              <a:rPr lang="en-US" dirty="0" err="1" smtClean="0"/>
              <a:t>cherrypicked</a:t>
            </a:r>
            <a:r>
              <a:rPr lang="en-US" dirty="0" smtClean="0"/>
              <a:t> centers in the NEJM report.)  Black line=all women.  Blue line=black women.  There has been other drops in the incidence of breast cancer-in the late eighties, early nineties, early 21</a:t>
            </a:r>
            <a:r>
              <a:rPr lang="en-US" baseline="30000" dirty="0" smtClean="0"/>
              <a:t>st</a:t>
            </a:r>
            <a:r>
              <a:rPr lang="en-US" dirty="0" smtClean="0"/>
              <a:t> century before the WHI data was announced.  Excursions of &lt; 10% are considered normal year to year variations.   </a:t>
            </a:r>
            <a:r>
              <a:rPr lang="en-US" b="1" dirty="0" smtClean="0"/>
              <a:t>This decreased risk has not been seen in the UK and Europe</a:t>
            </a:r>
            <a:r>
              <a:rPr lang="en-US" dirty="0" smtClean="0"/>
              <a:t>.</a:t>
            </a:r>
          </a:p>
          <a:p>
            <a:pPr eaLnBrk="1" hangingPunct="1"/>
            <a:r>
              <a:rPr lang="en-US" dirty="0" smtClean="0"/>
              <a:t>The decrease was evident only in women &gt;50 with estrogen-receptor + breast cancer.</a:t>
            </a:r>
          </a:p>
        </p:txBody>
      </p:sp>
    </p:spTree>
    <p:extLst>
      <p:ext uri="{BB962C8B-B14F-4D97-AF65-F5344CB8AC3E}">
        <p14:creationId xmlns:p14="http://schemas.microsoft.com/office/powerpoint/2010/main" val="94024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6</a:t>
            </a:fld>
            <a:endParaRPr lang="en-US"/>
          </a:p>
        </p:txBody>
      </p:sp>
    </p:spTree>
    <p:extLst>
      <p:ext uri="{BB962C8B-B14F-4D97-AF65-F5344CB8AC3E}">
        <p14:creationId xmlns:p14="http://schemas.microsoft.com/office/powerpoint/2010/main" val="25839855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t>Classical misuse of surrogate maker was use of lipids as markers for heart disease in studies of HRT (PEPI trail).  CD4 count is a good surrogate marker for HIV activity.</a:t>
            </a:r>
          </a:p>
        </p:txBody>
      </p:sp>
    </p:spTree>
    <p:extLst>
      <p:ext uri="{BB962C8B-B14F-4D97-AF65-F5344CB8AC3E}">
        <p14:creationId xmlns:p14="http://schemas.microsoft.com/office/powerpoint/2010/main" val="24870651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61</a:t>
            </a:fld>
            <a:endParaRPr lang="en-US"/>
          </a:p>
        </p:txBody>
      </p:sp>
    </p:spTree>
    <p:extLst>
      <p:ext uri="{BB962C8B-B14F-4D97-AF65-F5344CB8AC3E}">
        <p14:creationId xmlns:p14="http://schemas.microsoft.com/office/powerpoint/2010/main" val="2186516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Unproven</a:t>
            </a:r>
            <a:r>
              <a:rPr lang="en-US" baseline="0" dirty="0" smtClean="0"/>
              <a:t> or </a:t>
            </a:r>
            <a:r>
              <a:rPr lang="en-US" baseline="0" dirty="0" err="1" smtClean="0"/>
              <a:t>invalide</a:t>
            </a:r>
            <a:r>
              <a:rPr lang="en-US" baseline="0" dirty="0" smtClean="0"/>
              <a:t> surrogate endpoints in women.  Millions of women are being denied effective contraception and becoming pregnant based on </a:t>
            </a:r>
            <a:r>
              <a:rPr lang="en-US" baseline="0" dirty="0" err="1" smtClean="0"/>
              <a:t>protoscience</a:t>
            </a:r>
            <a:r>
              <a:rPr lang="en-US" baseline="0" dirty="0" smtClean="0"/>
              <a:t> or pseudoscience.  Some of the surrogate endpoints included activated protein C resistance, </a:t>
            </a:r>
            <a:r>
              <a:rPr lang="en-US" baseline="0" dirty="0" err="1" smtClean="0"/>
              <a:t>aPTT</a:t>
            </a:r>
            <a:r>
              <a:rPr lang="en-US" baseline="0" dirty="0" smtClean="0"/>
              <a:t>, d-</a:t>
            </a:r>
            <a:r>
              <a:rPr lang="en-US" baseline="0" dirty="0" err="1" smtClean="0"/>
              <a:t>dimers</a:t>
            </a:r>
            <a:r>
              <a:rPr lang="en-US" baseline="0" dirty="0" smtClean="0"/>
              <a:t>, etc.  Remember that pregnancy increases risk of DVT 3x over OC.</a:t>
            </a:r>
            <a:endParaRPr lang="en-US" dirty="0"/>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62</a:t>
            </a:fld>
            <a:endParaRPr lang="en-US"/>
          </a:p>
        </p:txBody>
      </p:sp>
    </p:spTree>
    <p:extLst>
      <p:ext uri="{BB962C8B-B14F-4D97-AF65-F5344CB8AC3E}">
        <p14:creationId xmlns:p14="http://schemas.microsoft.com/office/powerpoint/2010/main" val="852095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63</a:t>
            </a:fld>
            <a:endParaRPr lang="en-US"/>
          </a:p>
        </p:txBody>
      </p:sp>
    </p:spTree>
    <p:extLst>
      <p:ext uri="{BB962C8B-B14F-4D97-AF65-F5344CB8AC3E}">
        <p14:creationId xmlns:p14="http://schemas.microsoft.com/office/powerpoint/2010/main" val="1927173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ln/>
        </p:spPr>
        <p:txBody>
          <a:bodyPr/>
          <a:lstStyle/>
          <a:p>
            <a:r>
              <a:rPr lang="en-US" dirty="0" smtClean="0">
                <a:solidFill>
                  <a:schemeClr val="bg1"/>
                </a:solidFill>
                <a:effectLst>
                  <a:outerShdw blurRad="38100" dist="38100" dir="2700000" algn="tl">
                    <a:srgbClr val="C0C0C0"/>
                  </a:outerShdw>
                </a:effectLst>
              </a:rPr>
              <a:t>The medical literature should be approached with healthy skepticism and critical eye.  Some journals do not mind the publicity they get (NEJM and JAMA).</a:t>
            </a:r>
          </a:p>
          <a:p>
            <a:endParaRPr lang="en-US" dirty="0" smtClean="0"/>
          </a:p>
        </p:txBody>
      </p:sp>
    </p:spTree>
    <p:extLst>
      <p:ext uri="{BB962C8B-B14F-4D97-AF65-F5344CB8AC3E}">
        <p14:creationId xmlns:p14="http://schemas.microsoft.com/office/powerpoint/2010/main" val="747067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Advertisement to 50,000</a:t>
            </a:r>
            <a:r>
              <a:rPr lang="en-US" baseline="0" dirty="0" smtClean="0"/>
              <a:t> U/d </a:t>
            </a:r>
            <a:r>
              <a:rPr lang="en-US" baseline="0" dirty="0" err="1" smtClean="0"/>
              <a:t>Vit</a:t>
            </a:r>
            <a:r>
              <a:rPr lang="en-US" baseline="0" dirty="0" smtClean="0"/>
              <a:t> D tab.   Does not say what meeting this apparent abstract </a:t>
            </a:r>
            <a:r>
              <a:rPr lang="en-US" baseline="0" smtClean="0"/>
              <a:t>came from.</a:t>
            </a:r>
            <a:endParaRPr lang="en-US"/>
          </a:p>
        </p:txBody>
      </p:sp>
      <p:sp>
        <p:nvSpPr>
          <p:cNvPr id="4" name="Slide Number Placeholder 3"/>
          <p:cNvSpPr>
            <a:spLocks noGrp="1"/>
          </p:cNvSpPr>
          <p:nvPr>
            <p:ph type="sldNum" sz="quarter" idx="10"/>
          </p:nvPr>
        </p:nvSpPr>
        <p:spPr/>
        <p:txBody>
          <a:bodyPr/>
          <a:lstStyle/>
          <a:p>
            <a:pPr>
              <a:defRPr/>
            </a:pPr>
            <a:fld id="{5975AFDD-4530-4B50-AF4A-FB3B16C0BEC7}" type="slidenum">
              <a:rPr lang="en-US" smtClean="0"/>
              <a:pPr>
                <a:defRPr/>
              </a:pPr>
              <a:t>65</a:t>
            </a:fld>
            <a:endParaRPr lang="en-US"/>
          </a:p>
        </p:txBody>
      </p:sp>
    </p:spTree>
    <p:extLst>
      <p:ext uri="{BB962C8B-B14F-4D97-AF65-F5344CB8AC3E}">
        <p14:creationId xmlns:p14="http://schemas.microsoft.com/office/powerpoint/2010/main" val="58875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a:xfrm>
            <a:off x="1381125" y="930275"/>
            <a:ext cx="4246563" cy="3186113"/>
          </a:xfrm>
          <a:solidFill>
            <a:srgbClr val="FFFFFF"/>
          </a:solidFill>
          <a:ln/>
        </p:spPr>
      </p:sp>
      <p:sp>
        <p:nvSpPr>
          <p:cNvPr id="144387" name="Rectangle 2"/>
          <p:cNvSpPr>
            <a:spLocks noGrp="1" noChangeArrowheads="1"/>
          </p:cNvSpPr>
          <p:nvPr>
            <p:ph type="body" idx="1"/>
          </p:nvPr>
        </p:nvSpPr>
        <p:spPr>
          <a:xfrm>
            <a:off x="1069975" y="4425950"/>
            <a:ext cx="4876800" cy="3536950"/>
          </a:xfrm>
          <a:noFill/>
          <a:ln/>
        </p:spPr>
        <p:txBody>
          <a:bodyPr wrap="none" anchor="ctr"/>
          <a:lstStyle/>
          <a:p>
            <a:r>
              <a:rPr lang="en-US" dirty="0" smtClean="0"/>
              <a:t>You can be sure that those in private practice do worse.</a:t>
            </a:r>
            <a:r>
              <a:rPr lang="en-US" baseline="0" dirty="0" smtClean="0"/>
              <a:t>   </a:t>
            </a:r>
            <a:r>
              <a:rPr lang="en-US" dirty="0" smtClean="0"/>
              <a:t>Journal club activities should be part of lifelong learning.</a:t>
            </a:r>
          </a:p>
        </p:txBody>
      </p:sp>
    </p:spTree>
    <p:extLst>
      <p:ext uri="{BB962C8B-B14F-4D97-AF65-F5344CB8AC3E}">
        <p14:creationId xmlns:p14="http://schemas.microsoft.com/office/powerpoint/2010/main" val="114501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t>Some call the first 3 the</a:t>
            </a:r>
            <a:r>
              <a:rPr lang="en-US" baseline="0" dirty="0" smtClean="0"/>
              <a:t> “three C’s”.</a:t>
            </a:r>
            <a:endParaRPr lang="en-US" dirty="0" smtClean="0"/>
          </a:p>
        </p:txBody>
      </p:sp>
    </p:spTree>
    <p:extLst>
      <p:ext uri="{BB962C8B-B14F-4D97-AF65-F5344CB8AC3E}">
        <p14:creationId xmlns:p14="http://schemas.microsoft.com/office/powerpoint/2010/main" val="377474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smtClean="0"/>
              <a:t>Henry Clay said the last quote (famous American Statesman from 19</a:t>
            </a:r>
            <a:r>
              <a:rPr lang="en-US" baseline="30000" smtClean="0"/>
              <a:t>th</a:t>
            </a:r>
            <a:r>
              <a:rPr lang="en-US" smtClean="0"/>
              <a:t> century.)  Science has to be biologically plausible.</a:t>
            </a:r>
          </a:p>
        </p:txBody>
      </p:sp>
      <p:sp>
        <p:nvSpPr>
          <p:cNvPr id="148484" name="Slide Number Placeholder 3"/>
          <p:cNvSpPr>
            <a:spLocks noGrp="1"/>
          </p:cNvSpPr>
          <p:nvPr>
            <p:ph type="sldNum" sz="quarter" idx="5"/>
          </p:nvPr>
        </p:nvSpPr>
        <p:spPr>
          <a:noFill/>
        </p:spPr>
        <p:txBody>
          <a:bodyPr/>
          <a:lstStyle/>
          <a:p>
            <a:fld id="{1E7DD78D-F731-4AFF-ACAB-7AB6A4BAFF54}" type="slidenum">
              <a:rPr lang="en-US" smtClean="0"/>
              <a:pPr/>
              <a:t>9</a:t>
            </a:fld>
            <a:endParaRPr lang="en-US" smtClean="0"/>
          </a:p>
        </p:txBody>
      </p:sp>
    </p:spTree>
    <p:extLst>
      <p:ext uri="{BB962C8B-B14F-4D97-AF65-F5344CB8AC3E}">
        <p14:creationId xmlns:p14="http://schemas.microsoft.com/office/powerpoint/2010/main" val="279572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74FC21-1595-4CB9-B4A6-1EFB3F504C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27DB2-58BD-4769-8672-B1649A0277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5C171E-F849-4B76-97D9-F78A7E076C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E2A01-8BE4-4351-BD40-AE5B97B7EB5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C0BAE-2876-4E3D-992A-54EDA7D64D2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B23F7-2E07-455F-A722-B45E632AFD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5A11D-4861-4C45-BD51-61E34C8AC7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A2E0D-6CB0-4A8F-B74F-55D7B3DEB8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99BF0-92FF-403B-BA72-5E3FD40585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49AB08-45F0-4703-A680-12B04B4797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6A1873-76C2-47FD-AED6-271642A187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DDFCC9-4E91-41A8-B56A-10D3BDB874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F58D05-52DE-4313-B2D9-2F32E3DEB6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A8A1A3-8B6E-4AB1-A305-6604F8B2E3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tx2"/>
          </a:fgClr>
          <a:bgClr>
            <a:srgbClr val="000099"/>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Arial" charset="0"/>
              </a:defRPr>
            </a:lvl1pPr>
          </a:lstStyle>
          <a:p>
            <a:pPr>
              <a:defRPr/>
            </a:pPr>
            <a:fld id="{E2DAA080-9A2D-47C2-AB98-288BC0F703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package" Target="../embeddings/Microsoft_Word_Document1.docx"/></Relationships>
</file>

<file path=ppt/slides/_rels/slide32.xml.rels><?xml version="1.0" encoding="UTF-8" standalone="yes"?>
<Relationships xmlns="http://schemas.openxmlformats.org/package/2006/relationships"><Relationship Id="rId3" Type="http://schemas.openxmlformats.org/officeDocument/2006/relationships/hyperlink" Target="http://jama.ama-assn.org/"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8.wmf"/><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hyperlink" Target="http://content.nejm.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go2.wordpress.com/?id=725X1342&amp;site=bodylogicmd.wordpress.com&amp;url=http://bioidenticalhormoneexperts.com/2009/10/12/bodylogicmd%e2%80%99s-top-5-hormonal-health-reads/ageless/&amp;sref=http://bodylogicmd.wordpress.com/2009/10/12/bodylogicmd%E2%80%99s-top-5-hormonal-health-reads/" TargetMode="External"/><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hyperlink" Target="http://content.nejm.org/" TargetMode="External"/><Relationship Id="rId9" Type="http://schemas.openxmlformats.org/officeDocument/2006/relationships/image" Target="../media/image8.jpe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46.png"/><Relationship Id="rId4" Type="http://schemas.openxmlformats.org/officeDocument/2006/relationships/oleObject" Target="../embeddings/Microsoft_Excel_97-2003_Worksheet3.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733800"/>
            <a:ext cx="6400800" cy="2286000"/>
          </a:xfrm>
        </p:spPr>
        <p:txBody>
          <a:bodyPr/>
          <a:lstStyle/>
          <a:p>
            <a:pPr eaLnBrk="1" hangingPunct="1">
              <a:defRPr/>
            </a:pPr>
            <a:r>
              <a:rPr lang="en-US" sz="2000" dirty="0" smtClean="0">
                <a:solidFill>
                  <a:schemeClr val="bg1"/>
                </a:solidFill>
                <a:effectLst>
                  <a:outerShdw blurRad="38100" dist="38100" dir="2700000" algn="tl">
                    <a:srgbClr val="000000"/>
                  </a:outerShdw>
                </a:effectLst>
                <a:latin typeface="Palatino Linotype" pitchFamily="18" charset="0"/>
              </a:rPr>
              <a:t>Robert P. Kauffman, MD</a:t>
            </a:r>
          </a:p>
          <a:p>
            <a:pPr eaLnBrk="1" hangingPunct="1">
              <a:lnSpc>
                <a:spcPct val="80000"/>
              </a:lnSpc>
              <a:defRPr/>
            </a:pPr>
            <a:r>
              <a:rPr lang="en-US" sz="2000" dirty="0" smtClean="0">
                <a:solidFill>
                  <a:schemeClr val="bg1"/>
                </a:solidFill>
                <a:effectLst>
                  <a:outerShdw blurRad="38100" dist="38100" dir="2700000" algn="tl">
                    <a:srgbClr val="000000"/>
                  </a:outerShdw>
                </a:effectLst>
                <a:latin typeface="Palatino Linotype" pitchFamily="18" charset="0"/>
              </a:rPr>
              <a:t>Professor &amp; Regional Chairman</a:t>
            </a:r>
          </a:p>
          <a:p>
            <a:pPr eaLnBrk="1" hangingPunct="1">
              <a:lnSpc>
                <a:spcPct val="80000"/>
              </a:lnSpc>
              <a:defRPr/>
            </a:pPr>
            <a:r>
              <a:rPr lang="en-US" sz="2000" dirty="0" smtClean="0">
                <a:solidFill>
                  <a:schemeClr val="bg1"/>
                </a:solidFill>
                <a:effectLst>
                  <a:outerShdw blurRad="38100" dist="38100" dir="2700000" algn="tl">
                    <a:srgbClr val="000000"/>
                  </a:outerShdw>
                </a:effectLst>
                <a:latin typeface="Palatino Linotype" pitchFamily="18" charset="0"/>
              </a:rPr>
              <a:t>Department of Obstetrics &amp; Gynecology</a:t>
            </a:r>
          </a:p>
          <a:p>
            <a:pPr eaLnBrk="1" hangingPunct="1">
              <a:lnSpc>
                <a:spcPct val="80000"/>
              </a:lnSpc>
              <a:defRPr/>
            </a:pPr>
            <a:r>
              <a:rPr lang="en-US" sz="2000" dirty="0" smtClean="0">
                <a:solidFill>
                  <a:schemeClr val="bg1"/>
                </a:solidFill>
                <a:effectLst>
                  <a:outerShdw blurRad="38100" dist="38100" dir="2700000" algn="tl">
                    <a:srgbClr val="000000"/>
                  </a:outerShdw>
                </a:effectLst>
                <a:latin typeface="Palatino Linotype" pitchFamily="18" charset="0"/>
              </a:rPr>
              <a:t>Texas Tech University School of Medicine</a:t>
            </a:r>
          </a:p>
          <a:p>
            <a:pPr eaLnBrk="1" hangingPunct="1">
              <a:lnSpc>
                <a:spcPct val="80000"/>
              </a:lnSpc>
              <a:defRPr/>
            </a:pPr>
            <a:r>
              <a:rPr lang="en-US" sz="2000" dirty="0" smtClean="0">
                <a:solidFill>
                  <a:schemeClr val="bg1"/>
                </a:solidFill>
                <a:effectLst>
                  <a:outerShdw blurRad="38100" dist="38100" dir="2700000" algn="tl">
                    <a:srgbClr val="000000"/>
                  </a:outerShdw>
                </a:effectLst>
                <a:latin typeface="Palatino Linotype" pitchFamily="18" charset="0"/>
              </a:rPr>
              <a:t>Amarillo, Texas  USA</a:t>
            </a:r>
          </a:p>
        </p:txBody>
      </p:sp>
      <p:sp>
        <p:nvSpPr>
          <p:cNvPr id="6" name="Rounded Rectangle 5"/>
          <p:cNvSpPr/>
          <p:nvPr/>
        </p:nvSpPr>
        <p:spPr bwMode="auto">
          <a:xfrm>
            <a:off x="609600" y="685800"/>
            <a:ext cx="8001000" cy="1447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7" name="Rounded Rectangle 6"/>
          <p:cNvSpPr/>
          <p:nvPr/>
        </p:nvSpPr>
        <p:spPr bwMode="auto">
          <a:xfrm>
            <a:off x="533400" y="1143000"/>
            <a:ext cx="8153400" cy="1828800"/>
          </a:xfrm>
          <a:prstGeom prst="roundRect">
            <a:avLst/>
          </a:prstGeom>
          <a:solidFill>
            <a:schemeClr val="accent2">
              <a:lumMod val="75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None/>
              <a:tabLst/>
            </a:pPr>
            <a:r>
              <a:rPr kumimoji="0" lang="en-US" sz="3600" b="0" i="0" u="none" strike="noStrike" cap="none" normalizeH="0" baseline="0" dirty="0" smtClean="0">
                <a:ln>
                  <a:noFill/>
                </a:ln>
                <a:solidFill>
                  <a:schemeClr val="bg1"/>
                </a:solidFill>
                <a:effectLst>
                  <a:outerShdw blurRad="38100" dist="38100" dir="2700000" algn="tl">
                    <a:srgbClr val="000000">
                      <a:alpha val="43137"/>
                    </a:srgbClr>
                  </a:outerShdw>
                </a:effectLst>
                <a:latin typeface="Palatino Linotype" pitchFamily="18" charset="0"/>
              </a:rPr>
              <a:t>Confessions of a Journal</a:t>
            </a:r>
            <a:r>
              <a:rPr kumimoji="0" lang="en-US" sz="3600" b="0" i="0" u="none" strike="noStrike" cap="none" normalizeH="0" dirty="0" smtClean="0">
                <a:ln>
                  <a:noFill/>
                </a:ln>
                <a:solidFill>
                  <a:schemeClr val="bg1"/>
                </a:solidFill>
                <a:effectLst>
                  <a:outerShdw blurRad="38100" dist="38100" dir="2700000" algn="tl">
                    <a:srgbClr val="000000">
                      <a:alpha val="43137"/>
                    </a:srgbClr>
                  </a:outerShdw>
                </a:effectLst>
                <a:latin typeface="Palatino Linotype" pitchFamily="18" charset="0"/>
              </a:rPr>
              <a:t> Reviewer</a:t>
            </a:r>
          </a:p>
          <a:p>
            <a:pPr marL="0" marR="0" indent="0" defTabSz="914400" rtl="0" eaLnBrk="1" fontAlgn="base" latinLnBrk="0" hangingPunct="1">
              <a:lnSpc>
                <a:spcPct val="100000"/>
              </a:lnSpc>
              <a:spcBef>
                <a:spcPct val="20000"/>
              </a:spcBef>
              <a:spcAft>
                <a:spcPct val="0"/>
              </a:spcAft>
              <a:buClrTx/>
              <a:buSzTx/>
              <a:buNone/>
              <a:tabLst/>
            </a:pPr>
            <a:r>
              <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Palatino Linotype" pitchFamily="18" charset="0"/>
              </a:rPr>
              <a:t>Misuse</a:t>
            </a:r>
            <a:r>
              <a:rPr lang="en-US" sz="2800" dirty="0" smtClean="0">
                <a:solidFill>
                  <a:schemeClr val="bg1"/>
                </a:solidFill>
                <a:effectLst>
                  <a:outerShdw blurRad="38100" dist="38100" dir="2700000" algn="tl">
                    <a:srgbClr val="000000">
                      <a:alpha val="43137"/>
                    </a:srgbClr>
                  </a:outerShdw>
                </a:effectLst>
                <a:latin typeface="Palatino Linotype" pitchFamily="18" charset="0"/>
              </a:rPr>
              <a:t> and Abuse of Statistics &amp; Epidemiologic Methods in Medicine</a:t>
            </a:r>
            <a:endPar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Palatino Linotype"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5943600"/>
            <a:ext cx="628130" cy="74295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art_azlin-35cap-up-in-smoke"/>
          <p:cNvPicPr>
            <a:picLocks noChangeAspect="1" noChangeArrowheads="1"/>
          </p:cNvPicPr>
          <p:nvPr/>
        </p:nvPicPr>
        <p:blipFill>
          <a:blip r:embed="rId3" cstate="print">
            <a:lum bright="-12000" contrast="8000"/>
          </a:blip>
          <a:srcRect t="19298"/>
          <a:stretch>
            <a:fillRect/>
          </a:stretch>
        </p:blipFill>
        <p:spPr bwMode="auto">
          <a:xfrm>
            <a:off x="-128588" y="28575"/>
            <a:ext cx="9272588" cy="6829425"/>
          </a:xfrm>
          <a:prstGeom prst="rect">
            <a:avLst/>
          </a:prstGeom>
          <a:noFill/>
          <a:ln w="9525">
            <a:solidFill>
              <a:schemeClr val="tx1"/>
            </a:solidFill>
            <a:miter lim="800000"/>
            <a:headEnd/>
            <a:tailEnd/>
          </a:ln>
        </p:spPr>
      </p:pic>
      <p:sp>
        <p:nvSpPr>
          <p:cNvPr id="217092" name="Rectangle 4"/>
          <p:cNvSpPr>
            <a:spLocks noGrp="1" noChangeArrowheads="1"/>
          </p:cNvSpPr>
          <p:nvPr>
            <p:ph idx="1"/>
          </p:nvPr>
        </p:nvSpPr>
        <p:spPr>
          <a:xfrm>
            <a:off x="457200" y="1828800"/>
            <a:ext cx="8229600" cy="4525963"/>
          </a:xfrm>
        </p:spPr>
        <p:txBody>
          <a:bodyPr/>
          <a:lstStyle/>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Misunderstanding the “p” value and probability</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Misapplication (misunderstanding) of the odds ratio</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Use of inappropriate or violating statistical models</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Confusing correlation with causation</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Data dredging and secondary endpoint studies</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Confounding and bias</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Small sample sizes and case series</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Extrapolation</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Ignoring inconvenient data</a:t>
            </a:r>
          </a:p>
          <a:p>
            <a:pPr marL="512763" indent="-512763" defTabSz="912813" eaLnBrk="1" hangingPunct="1">
              <a:lnSpc>
                <a:spcPct val="80000"/>
              </a:lnSpc>
              <a:buFontTx/>
              <a:buAutoNum type="arabicPeriod"/>
              <a:defRPr/>
            </a:pPr>
            <a:r>
              <a:rPr lang="en-US" sz="2400" dirty="0" smtClean="0">
                <a:solidFill>
                  <a:schemeClr val="bg1"/>
                </a:solidFill>
                <a:effectLst>
                  <a:outerShdw blurRad="38100" dist="38100" dir="2700000" algn="tl">
                    <a:srgbClr val="000000"/>
                  </a:outerShdw>
                </a:effectLst>
              </a:rPr>
              <a:t>Use of surrogate endpoints</a:t>
            </a:r>
          </a:p>
          <a:p>
            <a:pPr marL="512763" indent="-512763" defTabSz="912813" eaLnBrk="1" hangingPunct="1">
              <a:lnSpc>
                <a:spcPct val="80000"/>
              </a:lnSpc>
              <a:buNone/>
              <a:defRPr/>
            </a:pPr>
            <a:endParaRPr lang="en-US" sz="2400" dirty="0" smtClean="0">
              <a:solidFill>
                <a:schemeClr val="bg1"/>
              </a:solidFill>
              <a:effectLst>
                <a:outerShdw blurRad="38100" dist="38100" dir="2700000" algn="tl">
                  <a:srgbClr val="000000"/>
                </a:outerShdw>
              </a:effectLst>
            </a:endParaRPr>
          </a:p>
        </p:txBody>
      </p:sp>
      <p:sp>
        <p:nvSpPr>
          <p:cNvPr id="12293" name="Rectangle 5"/>
          <p:cNvSpPr>
            <a:spLocks noChangeArrowheads="1"/>
          </p:cNvSpPr>
          <p:nvPr/>
        </p:nvSpPr>
        <p:spPr bwMode="auto">
          <a:xfrm>
            <a:off x="990600" y="685800"/>
            <a:ext cx="7315200" cy="534988"/>
          </a:xfrm>
          <a:prstGeom prst="rect">
            <a:avLst/>
          </a:prstGeom>
          <a:noFill/>
          <a:ln w="9525" algn="ctr">
            <a:noFill/>
            <a:miter lim="800000"/>
            <a:headEnd/>
            <a:tailEnd/>
          </a:ln>
          <a:effectLst>
            <a:prstShdw prst="shdw16">
              <a:schemeClr val="bg2">
                <a:alpha val="50000"/>
              </a:schemeClr>
            </a:prstShdw>
          </a:effectLst>
        </p:spPr>
        <p:txBody>
          <a:bodyPr wrap="none">
            <a:spAutoFit/>
          </a:bodyPr>
          <a:lstStyle/>
          <a:p>
            <a:pPr defTabSz="912813">
              <a:lnSpc>
                <a:spcPct val="80000"/>
              </a:lnSpc>
              <a:buFontTx/>
              <a:buNone/>
              <a:defRPr/>
            </a:pPr>
            <a:r>
              <a:rPr lang="en-US" sz="3600" dirty="0">
                <a:solidFill>
                  <a:srgbClr val="FFFFFF"/>
                </a:solidFill>
                <a:effectLst>
                  <a:outerShdw blurRad="38100" dist="38100" dir="2700000" algn="tl">
                    <a:srgbClr val="000000"/>
                  </a:outerShdw>
                </a:effectLst>
                <a:latin typeface="Arial" charset="0"/>
              </a:rPr>
              <a:t>Sources of Error in Clinical Studies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092">
                                            <p:txEl>
                                              <p:pRg st="0" end="0"/>
                                            </p:txEl>
                                          </p:spTgt>
                                        </p:tgtEl>
                                        <p:attrNameLst>
                                          <p:attrName>style.visibility</p:attrName>
                                        </p:attrNameLst>
                                      </p:cBhvr>
                                      <p:to>
                                        <p:strVal val="visible"/>
                                      </p:to>
                                    </p:set>
                                    <p:animEffect transition="in" filter="fade">
                                      <p:cBhvr>
                                        <p:cTn id="7" dur="1000"/>
                                        <p:tgtEl>
                                          <p:spTgt spid="21709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092">
                                            <p:txEl>
                                              <p:pRg st="1" end="1"/>
                                            </p:txEl>
                                          </p:spTgt>
                                        </p:tgtEl>
                                        <p:attrNameLst>
                                          <p:attrName>style.visibility</p:attrName>
                                        </p:attrNameLst>
                                      </p:cBhvr>
                                      <p:to>
                                        <p:strVal val="visible"/>
                                      </p:to>
                                    </p:set>
                                    <p:animEffect transition="in" filter="fade">
                                      <p:cBhvr>
                                        <p:cTn id="10" dur="1000"/>
                                        <p:tgtEl>
                                          <p:spTgt spid="21709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092">
                                            <p:txEl>
                                              <p:pRg st="2" end="2"/>
                                            </p:txEl>
                                          </p:spTgt>
                                        </p:tgtEl>
                                        <p:attrNameLst>
                                          <p:attrName>style.visibility</p:attrName>
                                        </p:attrNameLst>
                                      </p:cBhvr>
                                      <p:to>
                                        <p:strVal val="visible"/>
                                      </p:to>
                                    </p:set>
                                    <p:animEffect transition="in" filter="fade">
                                      <p:cBhvr>
                                        <p:cTn id="13" dur="1000"/>
                                        <p:tgtEl>
                                          <p:spTgt spid="21709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092">
                                            <p:txEl>
                                              <p:pRg st="3" end="3"/>
                                            </p:txEl>
                                          </p:spTgt>
                                        </p:tgtEl>
                                        <p:attrNameLst>
                                          <p:attrName>style.visibility</p:attrName>
                                        </p:attrNameLst>
                                      </p:cBhvr>
                                      <p:to>
                                        <p:strVal val="visible"/>
                                      </p:to>
                                    </p:set>
                                    <p:animEffect transition="in" filter="fade">
                                      <p:cBhvr>
                                        <p:cTn id="16" dur="1000"/>
                                        <p:tgtEl>
                                          <p:spTgt spid="21709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7092">
                                            <p:txEl>
                                              <p:pRg st="4" end="4"/>
                                            </p:txEl>
                                          </p:spTgt>
                                        </p:tgtEl>
                                        <p:attrNameLst>
                                          <p:attrName>style.visibility</p:attrName>
                                        </p:attrNameLst>
                                      </p:cBhvr>
                                      <p:to>
                                        <p:strVal val="visible"/>
                                      </p:to>
                                    </p:set>
                                    <p:animEffect transition="in" filter="fade">
                                      <p:cBhvr>
                                        <p:cTn id="19" dur="1000"/>
                                        <p:tgtEl>
                                          <p:spTgt spid="21709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7092">
                                            <p:txEl>
                                              <p:pRg st="5" end="5"/>
                                            </p:txEl>
                                          </p:spTgt>
                                        </p:tgtEl>
                                        <p:attrNameLst>
                                          <p:attrName>style.visibility</p:attrName>
                                        </p:attrNameLst>
                                      </p:cBhvr>
                                      <p:to>
                                        <p:strVal val="visible"/>
                                      </p:to>
                                    </p:set>
                                    <p:animEffect transition="in" filter="fade">
                                      <p:cBhvr>
                                        <p:cTn id="22" dur="1000"/>
                                        <p:tgtEl>
                                          <p:spTgt spid="21709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7092">
                                            <p:txEl>
                                              <p:pRg st="6" end="6"/>
                                            </p:txEl>
                                          </p:spTgt>
                                        </p:tgtEl>
                                        <p:attrNameLst>
                                          <p:attrName>style.visibility</p:attrName>
                                        </p:attrNameLst>
                                      </p:cBhvr>
                                      <p:to>
                                        <p:strVal val="visible"/>
                                      </p:to>
                                    </p:set>
                                    <p:animEffect transition="in" filter="fade">
                                      <p:cBhvr>
                                        <p:cTn id="25" dur="1000"/>
                                        <p:tgtEl>
                                          <p:spTgt spid="21709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7092">
                                            <p:txEl>
                                              <p:pRg st="7" end="7"/>
                                            </p:txEl>
                                          </p:spTgt>
                                        </p:tgtEl>
                                        <p:attrNameLst>
                                          <p:attrName>style.visibility</p:attrName>
                                        </p:attrNameLst>
                                      </p:cBhvr>
                                      <p:to>
                                        <p:strVal val="visible"/>
                                      </p:to>
                                    </p:set>
                                    <p:animEffect transition="in" filter="fade">
                                      <p:cBhvr>
                                        <p:cTn id="28" dur="1000"/>
                                        <p:tgtEl>
                                          <p:spTgt spid="21709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7092">
                                            <p:txEl>
                                              <p:pRg st="8" end="8"/>
                                            </p:txEl>
                                          </p:spTgt>
                                        </p:tgtEl>
                                        <p:attrNameLst>
                                          <p:attrName>style.visibility</p:attrName>
                                        </p:attrNameLst>
                                      </p:cBhvr>
                                      <p:to>
                                        <p:strVal val="visible"/>
                                      </p:to>
                                    </p:set>
                                    <p:animEffect transition="in" filter="fade">
                                      <p:cBhvr>
                                        <p:cTn id="31" dur="1000"/>
                                        <p:tgtEl>
                                          <p:spTgt spid="21709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092">
                                            <p:txEl>
                                              <p:pRg st="9" end="9"/>
                                            </p:txEl>
                                          </p:spTgt>
                                        </p:tgtEl>
                                        <p:attrNameLst>
                                          <p:attrName>style.visibility</p:attrName>
                                        </p:attrNameLst>
                                      </p:cBhvr>
                                      <p:to>
                                        <p:strVal val="visible"/>
                                      </p:to>
                                    </p:set>
                                    <p:animEffect transition="in" filter="fade">
                                      <p:cBhvr>
                                        <p:cTn id="34" dur="1000"/>
                                        <p:tgtEl>
                                          <p:spTgt spid="21709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28600" y="3505200"/>
            <a:ext cx="4038600" cy="2246313"/>
          </a:xfrm>
          <a:prstGeom prst="rect">
            <a:avLst/>
          </a:prstGeom>
          <a:noFill/>
          <a:ln w="9525">
            <a:noFill/>
            <a:miter lim="800000"/>
            <a:headEnd/>
            <a:tailEnd/>
          </a:ln>
        </p:spPr>
        <p:txBody>
          <a:bodyPr>
            <a:spAutoFit/>
          </a:bodyPr>
          <a:lstStyle/>
          <a:p>
            <a:pPr defTabSz="912813">
              <a:spcBef>
                <a:spcPct val="50000"/>
              </a:spcBef>
              <a:buFontTx/>
              <a:buNone/>
            </a:pPr>
            <a:r>
              <a:rPr lang="en-US" sz="14000" i="1" dirty="0">
                <a:solidFill>
                  <a:srgbClr val="000099"/>
                </a:solidFill>
                <a:latin typeface="Monotype Corsiva" pitchFamily="66" charset="0"/>
              </a:rPr>
              <a:t>p=</a:t>
            </a:r>
          </a:p>
        </p:txBody>
      </p:sp>
      <p:sp>
        <p:nvSpPr>
          <p:cNvPr id="283652" name="Text Box 4"/>
          <p:cNvSpPr txBox="1">
            <a:spLocks noChangeArrowheads="1"/>
          </p:cNvSpPr>
          <p:nvPr/>
        </p:nvSpPr>
        <p:spPr bwMode="auto">
          <a:xfrm>
            <a:off x="838200" y="1828800"/>
            <a:ext cx="7772400" cy="923330"/>
          </a:xfrm>
          <a:prstGeom prst="rect">
            <a:avLst/>
          </a:prstGeom>
          <a:noFill/>
          <a:ln w="9525">
            <a:noFill/>
            <a:miter lim="800000"/>
            <a:headEnd/>
            <a:tailEnd/>
          </a:ln>
          <a:effectLst/>
        </p:spPr>
        <p:txBody>
          <a:bodyPr wrap="square">
            <a:spAutoFit/>
          </a:bodyPr>
          <a:lstStyle/>
          <a:p>
            <a:pPr marL="1028700" indent="-1028700" algn="r">
              <a:spcBef>
                <a:spcPct val="50000"/>
              </a:spcBef>
              <a:buNone/>
              <a:defRPr/>
            </a:pPr>
            <a:r>
              <a:rPr lang="en-US" sz="5400" dirty="0" smtClean="0">
                <a:solidFill>
                  <a:schemeClr val="bg1"/>
                </a:solidFill>
                <a:effectLst>
                  <a:outerShdw blurRad="38100" dist="38100" dir="2700000" algn="tl">
                    <a:srgbClr val="000000"/>
                  </a:outerShdw>
                </a:effectLst>
                <a:latin typeface="Palatino Linotype" pitchFamily="18" charset="0"/>
              </a:rPr>
              <a:t>I. The </a:t>
            </a:r>
            <a:r>
              <a:rPr lang="en-US" sz="5400" dirty="0">
                <a:solidFill>
                  <a:schemeClr val="bg1"/>
                </a:solidFill>
                <a:effectLst>
                  <a:outerShdw blurRad="38100" dist="38100" dir="2700000" algn="tl">
                    <a:srgbClr val="000000"/>
                  </a:outerShdw>
                </a:effectLst>
                <a:latin typeface="Palatino Linotype" pitchFamily="18" charset="0"/>
              </a:rPr>
              <a:t>Problem with </a:t>
            </a:r>
            <a:r>
              <a:rPr lang="en-US" sz="5400" dirty="0" smtClean="0">
                <a:solidFill>
                  <a:schemeClr val="bg1"/>
                </a:solidFill>
                <a:effectLst>
                  <a:outerShdw blurRad="38100" dist="38100" dir="2700000" algn="tl">
                    <a:srgbClr val="000000"/>
                  </a:outerShdw>
                </a:effectLst>
                <a:latin typeface="Monotype Corsiva" pitchFamily="66" charset="0"/>
              </a:rPr>
              <a:t>“</a:t>
            </a:r>
            <a:r>
              <a:rPr lang="en-US" sz="5400" i="1" dirty="0" smtClean="0">
                <a:solidFill>
                  <a:schemeClr val="bg1"/>
                </a:solidFill>
                <a:effectLst>
                  <a:outerShdw blurRad="38100" dist="38100" dir="2700000" algn="tl">
                    <a:srgbClr val="000000"/>
                  </a:outerShdw>
                </a:effectLst>
                <a:latin typeface="Monotype Corsiva" pitchFamily="66" charset="0"/>
                <a:cs typeface="Times New Roman" pitchFamily="18" charset="0"/>
              </a:rPr>
              <a:t>p</a:t>
            </a:r>
            <a:r>
              <a:rPr lang="en-US" sz="5400" i="1" dirty="0" smtClean="0">
                <a:solidFill>
                  <a:schemeClr val="bg1"/>
                </a:solidFill>
                <a:effectLst>
                  <a:outerShdw blurRad="38100" dist="38100" dir="2700000" algn="tl">
                    <a:srgbClr val="000000"/>
                  </a:outerShdw>
                </a:effectLst>
                <a:latin typeface="Monotype Corsiva" pitchFamily="66" charset="0"/>
              </a:rPr>
              <a:t>”</a:t>
            </a:r>
            <a:endParaRPr lang="en-US" sz="5400" dirty="0">
              <a:solidFill>
                <a:schemeClr val="bg1"/>
              </a:solidFill>
              <a:effectLst>
                <a:outerShdw blurRad="38100" dist="38100" dir="2700000" algn="tl">
                  <a:srgbClr val="000000"/>
                </a:outerShdw>
              </a:effectLst>
              <a:latin typeface="Monotype Corsiva" pitchFamily="66" charset="0"/>
            </a:endParaRPr>
          </a:p>
        </p:txBody>
      </p:sp>
      <p:sp>
        <p:nvSpPr>
          <p:cNvPr id="4" name="TextBox 3"/>
          <p:cNvSpPr txBox="1"/>
          <p:nvPr/>
        </p:nvSpPr>
        <p:spPr>
          <a:xfrm>
            <a:off x="4648200" y="5638800"/>
            <a:ext cx="4267200" cy="1003352"/>
          </a:xfrm>
          <a:prstGeom prst="rect">
            <a:avLst/>
          </a:prstGeom>
          <a:noFill/>
        </p:spPr>
        <p:txBody>
          <a:bodyPr wrap="square" rtlCol="0">
            <a:spAutoFit/>
          </a:bodyPr>
          <a:lstStyle/>
          <a:p>
            <a:pPr algn="l">
              <a:buNone/>
            </a:pPr>
            <a:r>
              <a:rPr lang="en-US" sz="2000" i="1" dirty="0" smtClean="0">
                <a:solidFill>
                  <a:schemeClr val="bg1"/>
                </a:solidFill>
                <a:latin typeface="Palatino" pitchFamily="18" charset="0"/>
              </a:rPr>
              <a:t>The p-value is a mathematical replacement for sensible thought</a:t>
            </a:r>
          </a:p>
          <a:p>
            <a:pPr algn="r">
              <a:buNone/>
            </a:pPr>
            <a:r>
              <a:rPr lang="en-US" sz="1600" i="1" dirty="0" smtClean="0">
                <a:solidFill>
                  <a:schemeClr val="bg1"/>
                </a:solidFill>
                <a:latin typeface="Palatino" pitchFamily="18" charset="0"/>
              </a:rPr>
              <a:t>Alvin Feinstein</a:t>
            </a:r>
            <a:endParaRPr lang="en-US" sz="1600" i="1" dirty="0">
              <a:solidFill>
                <a:schemeClr val="bg1"/>
              </a:solidFill>
              <a:latin typeface="Palatino"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P2"/>
          <p:cNvPicPr>
            <a:picLocks noChangeAspect="1" noChangeArrowheads="1"/>
          </p:cNvPicPr>
          <p:nvPr/>
        </p:nvPicPr>
        <p:blipFill>
          <a:blip r:embed="rId3" cstate="print">
            <a:lum bright="-54000"/>
          </a:blip>
          <a:srcRect/>
          <a:stretch>
            <a:fillRect/>
          </a:stretch>
        </p:blipFill>
        <p:spPr bwMode="auto">
          <a:xfrm>
            <a:off x="3886200" y="0"/>
            <a:ext cx="1273175" cy="1373188"/>
          </a:xfrm>
          <a:prstGeom prst="rect">
            <a:avLst/>
          </a:prstGeom>
          <a:noFill/>
          <a:ln w="9525">
            <a:noFill/>
            <a:miter lim="800000"/>
            <a:headEnd/>
            <a:tailEnd/>
          </a:ln>
        </p:spPr>
      </p:pic>
      <p:sp>
        <p:nvSpPr>
          <p:cNvPr id="17411" name="Rectangle 7"/>
          <p:cNvSpPr>
            <a:spLocks noChangeArrowheads="1"/>
          </p:cNvSpPr>
          <p:nvPr/>
        </p:nvSpPr>
        <p:spPr bwMode="auto">
          <a:xfrm>
            <a:off x="304800" y="1143000"/>
            <a:ext cx="8153400" cy="1066800"/>
          </a:xfrm>
          <a:prstGeom prst="rect">
            <a:avLst/>
          </a:prstGeom>
          <a:solidFill>
            <a:schemeClr val="tx1"/>
          </a:solidFill>
          <a:ln w="9525" algn="ctr">
            <a:noFill/>
            <a:round/>
            <a:headEnd/>
            <a:tailEnd/>
          </a:ln>
        </p:spPr>
        <p:txBody>
          <a:bodyPr/>
          <a:lstStyle/>
          <a:p>
            <a:pPr algn="l" defTabSz="912813"/>
            <a:endParaRPr lang="en-US" sz="1000">
              <a:solidFill>
                <a:schemeClr val="bg1"/>
              </a:solidFill>
              <a:latin typeface="Bookman Old Style" pitchFamily="18" charset="0"/>
            </a:endParaRPr>
          </a:p>
        </p:txBody>
      </p:sp>
      <p:sp>
        <p:nvSpPr>
          <p:cNvPr id="281602" name="Rectangle 2"/>
          <p:cNvSpPr>
            <a:spLocks noGrp="1" noChangeArrowheads="1"/>
          </p:cNvSpPr>
          <p:nvPr>
            <p:ph type="title"/>
          </p:nvPr>
        </p:nvSpPr>
        <p:spPr>
          <a:xfrm>
            <a:off x="381000" y="304800"/>
            <a:ext cx="8229600" cy="1828800"/>
          </a:xfrm>
        </p:spPr>
        <p:txBody>
          <a:bodyPr/>
          <a:lstStyle/>
          <a:p>
            <a:pPr eaLnBrk="1" hangingPunct="1">
              <a:defRPr/>
            </a:pPr>
            <a:r>
              <a:rPr lang="en-US" sz="3600" dirty="0" smtClean="0">
                <a:solidFill>
                  <a:schemeClr val="bg1"/>
                </a:solidFill>
                <a:effectLst>
                  <a:outerShdw blurRad="38100" dist="38100" dir="2700000" algn="tl">
                    <a:srgbClr val="000000"/>
                  </a:outerShdw>
                </a:effectLst>
              </a:rPr>
              <a:t>The </a:t>
            </a:r>
            <a:r>
              <a:rPr lang="en-US" sz="3600" i="1" dirty="0" smtClean="0">
                <a:solidFill>
                  <a:schemeClr val="bg1"/>
                </a:solidFill>
                <a:effectLst>
                  <a:outerShdw blurRad="38100" dist="38100" dir="2700000" algn="tl">
                    <a:srgbClr val="000000"/>
                  </a:outerShdw>
                </a:effectLst>
              </a:rPr>
              <a:t>“p”</a:t>
            </a:r>
            <a:r>
              <a:rPr lang="en-US" sz="3600" dirty="0" smtClean="0">
                <a:solidFill>
                  <a:schemeClr val="bg1"/>
                </a:solidFill>
                <a:effectLst>
                  <a:outerShdw blurRad="38100" dist="38100" dir="2700000" algn="tl">
                    <a:srgbClr val="000000"/>
                  </a:outerShdw>
                </a:effectLst>
              </a:rPr>
              <a:t> value</a:t>
            </a:r>
            <a:r>
              <a:rPr lang="en-US" sz="4000" dirty="0" smtClean="0">
                <a:solidFill>
                  <a:schemeClr val="bg1"/>
                </a:solidFill>
                <a:effectLst>
                  <a:outerShdw blurRad="38100" dist="38100" dir="2700000" algn="tl">
                    <a:srgbClr val="000000"/>
                  </a:outerShdw>
                </a:effectLst>
              </a:rPr>
              <a:t/>
            </a:r>
            <a:br>
              <a:rPr lang="en-US" sz="4000" dirty="0" smtClean="0">
                <a:solidFill>
                  <a:schemeClr val="bg1"/>
                </a:solidFill>
                <a:effectLst>
                  <a:outerShdw blurRad="38100" dist="38100" dir="2700000" algn="tl">
                    <a:srgbClr val="000000"/>
                  </a:outerShdw>
                </a:effectLst>
              </a:rPr>
            </a:br>
            <a:r>
              <a:rPr lang="en-US" sz="2000" dirty="0" smtClean="0">
                <a:solidFill>
                  <a:schemeClr val="bg1"/>
                </a:solidFill>
                <a:effectLst>
                  <a:outerShdw blurRad="38100" dist="38100" dir="2700000" algn="tl">
                    <a:srgbClr val="000000"/>
                  </a:outerShdw>
                </a:effectLst>
              </a:rPr>
              <a:t>(</a:t>
            </a:r>
            <a:r>
              <a:rPr lang="el-GR" sz="2000" dirty="0" smtClean="0">
                <a:solidFill>
                  <a:schemeClr val="bg1"/>
                </a:solidFill>
                <a:effectLst>
                  <a:outerShdw blurRad="38100" dist="38100" dir="2700000" algn="tl">
                    <a:srgbClr val="000000"/>
                  </a:outerShdw>
                </a:effectLst>
                <a:cs typeface="Arial" charset="0"/>
              </a:rPr>
              <a:t>α</a:t>
            </a:r>
            <a:r>
              <a:rPr lang="en-US" sz="2000" dirty="0" smtClean="0">
                <a:solidFill>
                  <a:schemeClr val="bg1"/>
                </a:solidFill>
                <a:effectLst>
                  <a:outerShdw blurRad="38100" dist="38100" dir="2700000" algn="tl">
                    <a:srgbClr val="000000"/>
                  </a:outerShdw>
                </a:effectLst>
                <a:cs typeface="Arial" charset="0"/>
              </a:rPr>
              <a:t>-level for significance)</a:t>
            </a:r>
            <a:br>
              <a:rPr lang="en-US" sz="2000" dirty="0" smtClean="0">
                <a:solidFill>
                  <a:schemeClr val="bg1"/>
                </a:solidFill>
                <a:effectLst>
                  <a:outerShdw blurRad="38100" dist="38100" dir="2700000" algn="tl">
                    <a:srgbClr val="000000"/>
                  </a:outerShdw>
                </a:effectLst>
                <a:cs typeface="Arial" charset="0"/>
              </a:rPr>
            </a:br>
            <a:r>
              <a:rPr lang="en-US" sz="2000" dirty="0" smtClean="0">
                <a:solidFill>
                  <a:schemeClr val="bg1"/>
                </a:solidFill>
                <a:effectLst>
                  <a:outerShdw blurRad="38100" dist="38100" dir="2700000" algn="tl">
                    <a:srgbClr val="000000"/>
                  </a:outerShdw>
                </a:effectLst>
                <a:cs typeface="Arial" charset="0"/>
              </a:rPr>
              <a:t/>
            </a:r>
            <a:br>
              <a:rPr lang="en-US" sz="2000" dirty="0" smtClean="0">
                <a:solidFill>
                  <a:schemeClr val="bg1"/>
                </a:solidFill>
                <a:effectLst>
                  <a:outerShdw blurRad="38100" dist="38100" dir="2700000" algn="tl">
                    <a:srgbClr val="000000"/>
                  </a:outerShdw>
                </a:effectLst>
                <a:cs typeface="Arial" charset="0"/>
              </a:rPr>
            </a:br>
            <a:r>
              <a:rPr lang="en-US" sz="2000" b="1" dirty="0" smtClean="0">
                <a:solidFill>
                  <a:schemeClr val="accent1">
                    <a:lumMod val="75000"/>
                  </a:schemeClr>
                </a:solidFill>
                <a:effectLst>
                  <a:outerShdw blurRad="38100" dist="38100" dir="2700000" algn="tl">
                    <a:srgbClr val="000000"/>
                  </a:outerShdw>
                </a:effectLst>
                <a:cs typeface="Arial" charset="0"/>
              </a:rPr>
              <a:t>The probability under the null hypothesis of observing the set of observations obtained in an experiment.  Essentially, the probability of rejecting the null hypothesis by mistake.</a:t>
            </a:r>
            <a:br>
              <a:rPr lang="en-US" sz="2000" b="1" dirty="0" smtClean="0">
                <a:solidFill>
                  <a:schemeClr val="accent1">
                    <a:lumMod val="75000"/>
                  </a:schemeClr>
                </a:solidFill>
                <a:effectLst>
                  <a:outerShdw blurRad="38100" dist="38100" dir="2700000" algn="tl">
                    <a:srgbClr val="000000"/>
                  </a:outerShdw>
                </a:effectLst>
                <a:cs typeface="Arial" charset="0"/>
              </a:rPr>
            </a:br>
            <a:endParaRPr lang="el-GR" sz="2000" b="1" dirty="0" smtClean="0">
              <a:solidFill>
                <a:schemeClr val="accent1">
                  <a:lumMod val="75000"/>
                </a:schemeClr>
              </a:solidFill>
              <a:effectLst>
                <a:outerShdw blurRad="38100" dist="38100" dir="2700000" algn="tl">
                  <a:srgbClr val="000000"/>
                </a:outerShdw>
              </a:effectLst>
              <a:cs typeface="Arial" charset="0"/>
            </a:endParaRPr>
          </a:p>
        </p:txBody>
      </p:sp>
      <p:sp>
        <p:nvSpPr>
          <p:cNvPr id="281603" name="Rectangle 3"/>
          <p:cNvSpPr>
            <a:spLocks noGrp="1" noChangeArrowheads="1"/>
          </p:cNvSpPr>
          <p:nvPr>
            <p:ph type="body" idx="1"/>
          </p:nvPr>
        </p:nvSpPr>
        <p:spPr>
          <a:xfrm>
            <a:off x="304800" y="2514600"/>
            <a:ext cx="8839200" cy="3382963"/>
          </a:xfrm>
        </p:spPr>
        <p:txBody>
          <a:bodyPr/>
          <a:lstStyle/>
          <a:p>
            <a:pPr defTabSz="912813" eaLnBrk="1" hangingPunct="1">
              <a:defRPr/>
            </a:pPr>
            <a:r>
              <a:rPr lang="en-US" sz="2400" dirty="0" smtClean="0">
                <a:solidFill>
                  <a:schemeClr val="bg1"/>
                </a:solidFill>
                <a:effectLst>
                  <a:outerShdw blurRad="38100" dist="38100" dir="2700000" algn="tl">
                    <a:srgbClr val="000000"/>
                  </a:outerShdw>
                </a:effectLst>
              </a:rPr>
              <a:t>Algebraic calculation based on a specific population</a:t>
            </a:r>
          </a:p>
          <a:p>
            <a:pPr defTabSz="912813" eaLnBrk="1" hangingPunct="1">
              <a:defRPr/>
            </a:pPr>
            <a:r>
              <a:rPr lang="en-US" sz="2400" dirty="0" smtClean="0">
                <a:solidFill>
                  <a:schemeClr val="bg1"/>
                </a:solidFill>
                <a:effectLst>
                  <a:outerShdw blurRad="38100" dist="38100" dir="2700000" algn="tl">
                    <a:srgbClr val="000000"/>
                  </a:outerShdw>
                </a:effectLst>
              </a:rPr>
              <a:t>P &lt; 0.05 is an </a:t>
            </a:r>
            <a:r>
              <a:rPr lang="en-US" sz="2400" dirty="0" smtClean="0">
                <a:solidFill>
                  <a:srgbClr val="CCECFF"/>
                </a:solidFill>
                <a:effectLst>
                  <a:outerShdw blurRad="38100" dist="38100" dir="2700000" algn="tl">
                    <a:srgbClr val="000000"/>
                  </a:outerShdw>
                </a:effectLst>
              </a:rPr>
              <a:t>arbitrary value</a:t>
            </a:r>
          </a:p>
          <a:p>
            <a:pPr defTabSz="912813" eaLnBrk="1" hangingPunct="1">
              <a:defRPr/>
            </a:pPr>
            <a:r>
              <a:rPr lang="en-US" sz="2400" dirty="0" smtClean="0">
                <a:solidFill>
                  <a:srgbClr val="9ED3D7"/>
                </a:solidFill>
                <a:effectLst>
                  <a:outerShdw blurRad="38100" dist="38100" dir="2700000" algn="tl">
                    <a:srgbClr val="000000"/>
                  </a:outerShdw>
                </a:effectLst>
              </a:rPr>
              <a:t>Does not reflect the probability that a hypothesis is true</a:t>
            </a:r>
          </a:p>
          <a:p>
            <a:pPr lvl="2" defTabSz="912813" eaLnBrk="1" hangingPunct="1">
              <a:defRPr/>
            </a:pPr>
            <a:r>
              <a:rPr lang="en-US" sz="1600" dirty="0" smtClean="0">
                <a:solidFill>
                  <a:srgbClr val="9ED3D7"/>
                </a:solidFill>
                <a:effectLst>
                  <a:outerShdw blurRad="38100" dist="38100" dir="2700000" algn="tl">
                    <a:srgbClr val="000000"/>
                  </a:outerShdw>
                </a:effectLst>
              </a:rPr>
              <a:t>Never represents metaphysical certitude (even at p&lt;0.0001)</a:t>
            </a:r>
          </a:p>
          <a:p>
            <a:pPr defTabSz="912813" eaLnBrk="1" hangingPunct="1">
              <a:defRPr/>
            </a:pPr>
            <a:r>
              <a:rPr lang="en-US" sz="2400" dirty="0" smtClean="0">
                <a:solidFill>
                  <a:schemeClr val="bg1"/>
                </a:solidFill>
                <a:effectLst>
                  <a:outerShdw blurRad="38100" dist="38100" dir="2700000" algn="tl">
                    <a:srgbClr val="000000"/>
                  </a:outerShdw>
                </a:effectLst>
              </a:rPr>
              <a:t>Cannot be compared among different experiments</a:t>
            </a:r>
          </a:p>
          <a:p>
            <a:pPr defTabSz="912813" eaLnBrk="1" hangingPunct="1">
              <a:defRPr/>
            </a:pPr>
            <a:r>
              <a:rPr lang="en-US" sz="2400" dirty="0" smtClean="0">
                <a:solidFill>
                  <a:schemeClr val="bg1"/>
                </a:solidFill>
                <a:effectLst>
                  <a:outerShdw blurRad="38100" dist="38100" dir="2700000" algn="tl">
                    <a:srgbClr val="000000"/>
                  </a:outerShdw>
                </a:effectLst>
              </a:rPr>
              <a:t>Small differences among populations or experimental biases can substantially alter </a:t>
            </a:r>
            <a:r>
              <a:rPr lang="en-US" sz="2400" i="1" dirty="0" smtClean="0">
                <a:solidFill>
                  <a:schemeClr val="bg1"/>
                </a:solidFill>
                <a:effectLst>
                  <a:outerShdw blurRad="38100" dist="38100" dir="2700000" algn="tl">
                    <a:srgbClr val="000000"/>
                  </a:outerShdw>
                </a:effectLst>
              </a:rPr>
              <a:t>“p”</a:t>
            </a:r>
          </a:p>
          <a:p>
            <a:pPr defTabSz="912813" eaLnBrk="1" hangingPunct="1">
              <a:defRPr/>
            </a:pPr>
            <a:r>
              <a:rPr lang="en-US" sz="2400" dirty="0" smtClean="0">
                <a:solidFill>
                  <a:schemeClr val="accent1"/>
                </a:solidFill>
              </a:rPr>
              <a:t>Does </a:t>
            </a:r>
            <a:r>
              <a:rPr lang="en-US" sz="2400" u="sng" dirty="0" smtClean="0">
                <a:solidFill>
                  <a:schemeClr val="accent1"/>
                </a:solidFill>
              </a:rPr>
              <a:t>not</a:t>
            </a:r>
            <a:r>
              <a:rPr lang="en-US" sz="2400" dirty="0" smtClean="0">
                <a:solidFill>
                  <a:schemeClr val="accent1"/>
                </a:solidFill>
              </a:rPr>
              <a:t> necessarily imply a “trend” or “similarity” if </a:t>
            </a:r>
            <a:r>
              <a:rPr lang="en-US" sz="2400" i="1" dirty="0" smtClean="0">
                <a:solidFill>
                  <a:schemeClr val="accent1"/>
                </a:solidFill>
              </a:rPr>
              <a:t>p</a:t>
            </a:r>
            <a:r>
              <a:rPr lang="en-US" sz="2400" dirty="0" smtClean="0">
                <a:solidFill>
                  <a:schemeClr val="accent1"/>
                </a:solidFill>
              </a:rPr>
              <a:t> = 0.06 (exceptions exist)</a:t>
            </a:r>
          </a:p>
          <a:p>
            <a:pPr defTabSz="912813" eaLnBrk="1" hangingPunct="1">
              <a:buFontTx/>
              <a:buNone/>
              <a:defRPr/>
            </a:pPr>
            <a:endParaRPr lang="en-US" sz="2600" i="1" dirty="0" smtClean="0">
              <a:solidFill>
                <a:schemeClr val="accent1"/>
              </a:solidFill>
              <a:effectLst>
                <a:outerShdw blurRad="38100" dist="38100" dir="2700000" algn="tl">
                  <a:srgbClr val="000000"/>
                </a:outerShdw>
              </a:effectLst>
            </a:endParaRPr>
          </a:p>
        </p:txBody>
      </p:sp>
      <p:sp>
        <p:nvSpPr>
          <p:cNvPr id="6" name="TextBox 5"/>
          <p:cNvSpPr txBox="1"/>
          <p:nvPr/>
        </p:nvSpPr>
        <p:spPr>
          <a:xfrm>
            <a:off x="5410200" y="6035675"/>
            <a:ext cx="3733800" cy="830997"/>
          </a:xfrm>
          <a:prstGeom prst="rect">
            <a:avLst/>
          </a:prstGeom>
          <a:noFill/>
        </p:spPr>
        <p:txBody>
          <a:bodyPr>
            <a:spAutoFit/>
          </a:bodyPr>
          <a:lstStyle/>
          <a:p>
            <a:pPr algn="l">
              <a:spcBef>
                <a:spcPct val="0"/>
              </a:spcBef>
              <a:buFontTx/>
              <a:buNone/>
              <a:defRPr/>
            </a:pPr>
            <a:r>
              <a:rPr lang="en-US" sz="1200" dirty="0" err="1">
                <a:solidFill>
                  <a:schemeClr val="bg1"/>
                </a:solidFill>
                <a:latin typeface="Arial Narrow" pitchFamily="34" charset="0"/>
              </a:rPr>
              <a:t>Blackwelder</a:t>
            </a:r>
            <a:r>
              <a:rPr lang="en-US" sz="1200" dirty="0">
                <a:solidFill>
                  <a:schemeClr val="bg1"/>
                </a:solidFill>
                <a:latin typeface="Arial Narrow" pitchFamily="34" charset="0"/>
              </a:rPr>
              <a:t> MC.  Control </a:t>
            </a:r>
            <a:r>
              <a:rPr lang="en-US" sz="1200" dirty="0" err="1">
                <a:solidFill>
                  <a:schemeClr val="bg1"/>
                </a:solidFill>
                <a:latin typeface="Arial Narrow" pitchFamily="34" charset="0"/>
              </a:rPr>
              <a:t>Clin</a:t>
            </a:r>
            <a:r>
              <a:rPr lang="en-US" sz="1200" dirty="0">
                <a:solidFill>
                  <a:schemeClr val="bg1"/>
                </a:solidFill>
                <a:latin typeface="Arial Narrow" pitchFamily="34" charset="0"/>
              </a:rPr>
              <a:t> Trials 1982;  3: 345-53</a:t>
            </a:r>
          </a:p>
          <a:p>
            <a:pPr algn="l">
              <a:spcBef>
                <a:spcPct val="0"/>
              </a:spcBef>
              <a:buFontTx/>
              <a:buNone/>
              <a:defRPr/>
            </a:pPr>
            <a:r>
              <a:rPr lang="en-US" sz="1200" dirty="0">
                <a:solidFill>
                  <a:schemeClr val="bg1"/>
                </a:solidFill>
                <a:latin typeface="Arial Narrow" pitchFamily="34" charset="0"/>
              </a:rPr>
              <a:t>Goodman SN.  </a:t>
            </a:r>
            <a:r>
              <a:rPr lang="en-US" sz="1200" dirty="0" err="1">
                <a:solidFill>
                  <a:schemeClr val="bg1"/>
                </a:solidFill>
                <a:latin typeface="Arial Narrow" pitchFamily="34" charset="0"/>
              </a:rPr>
              <a:t>Epidemiol</a:t>
            </a:r>
            <a:r>
              <a:rPr lang="en-US" sz="1200" dirty="0">
                <a:solidFill>
                  <a:schemeClr val="bg1"/>
                </a:solidFill>
                <a:latin typeface="Arial Narrow" pitchFamily="34" charset="0"/>
              </a:rPr>
              <a:t> 2001; 12: 295-7</a:t>
            </a:r>
          </a:p>
          <a:p>
            <a:pPr algn="l">
              <a:spcBef>
                <a:spcPct val="0"/>
              </a:spcBef>
              <a:buFontTx/>
              <a:buNone/>
              <a:defRPr/>
            </a:pPr>
            <a:r>
              <a:rPr lang="en-US" sz="1200" dirty="0" err="1">
                <a:solidFill>
                  <a:schemeClr val="bg1"/>
                </a:solidFill>
                <a:latin typeface="Arial Narrow" pitchFamily="34" charset="0"/>
              </a:rPr>
              <a:t>Koretz</a:t>
            </a:r>
            <a:r>
              <a:rPr lang="en-US" sz="1200" dirty="0">
                <a:solidFill>
                  <a:schemeClr val="bg1"/>
                </a:solidFill>
                <a:latin typeface="Arial Narrow" pitchFamily="34" charset="0"/>
              </a:rPr>
              <a:t> RL.  </a:t>
            </a:r>
            <a:r>
              <a:rPr lang="en-US" sz="1200" dirty="0" err="1">
                <a:solidFill>
                  <a:schemeClr val="bg1"/>
                </a:solidFill>
                <a:latin typeface="Arial Narrow" pitchFamily="34" charset="0"/>
              </a:rPr>
              <a:t>Nutr</a:t>
            </a:r>
            <a:r>
              <a:rPr lang="en-US" sz="1200" dirty="0">
                <a:solidFill>
                  <a:schemeClr val="bg1"/>
                </a:solidFill>
                <a:latin typeface="Arial Narrow" pitchFamily="34" charset="0"/>
              </a:rPr>
              <a:t> </a:t>
            </a:r>
            <a:r>
              <a:rPr lang="en-US" sz="1200" dirty="0" err="1">
                <a:solidFill>
                  <a:schemeClr val="bg1"/>
                </a:solidFill>
                <a:latin typeface="Arial Narrow" pitchFamily="34" charset="0"/>
              </a:rPr>
              <a:t>Clin</a:t>
            </a:r>
            <a:r>
              <a:rPr lang="en-US" sz="1200" dirty="0">
                <a:solidFill>
                  <a:schemeClr val="bg1"/>
                </a:solidFill>
                <a:latin typeface="Arial Narrow" pitchFamily="34" charset="0"/>
              </a:rPr>
              <a:t> </a:t>
            </a:r>
            <a:r>
              <a:rPr lang="en-US" sz="1200" dirty="0" err="1">
                <a:solidFill>
                  <a:schemeClr val="bg1"/>
                </a:solidFill>
                <a:latin typeface="Arial Narrow" pitchFamily="34" charset="0"/>
              </a:rPr>
              <a:t>Pract</a:t>
            </a:r>
            <a:r>
              <a:rPr lang="en-US" sz="1200" dirty="0">
                <a:solidFill>
                  <a:schemeClr val="bg1"/>
                </a:solidFill>
                <a:latin typeface="Arial Narrow" pitchFamily="34" charset="0"/>
              </a:rPr>
              <a:t> 2005; 20: 303-7</a:t>
            </a:r>
          </a:p>
          <a:p>
            <a:pPr algn="l">
              <a:spcBef>
                <a:spcPct val="0"/>
              </a:spcBef>
              <a:buFontTx/>
              <a:buNone/>
              <a:defRPr/>
            </a:pPr>
            <a:r>
              <a:rPr lang="en-US" sz="1200" dirty="0" err="1">
                <a:solidFill>
                  <a:schemeClr val="bg1"/>
                </a:solidFill>
                <a:latin typeface="Arial Narrow" pitchFamily="34" charset="0"/>
              </a:rPr>
              <a:t>Zinsmeister</a:t>
            </a:r>
            <a:r>
              <a:rPr lang="en-US" sz="1200" dirty="0">
                <a:solidFill>
                  <a:schemeClr val="bg1"/>
                </a:solidFill>
                <a:latin typeface="Arial Narrow" pitchFamily="34" charset="0"/>
              </a:rPr>
              <a:t> AR, et al.  Am J </a:t>
            </a:r>
            <a:r>
              <a:rPr lang="en-US" sz="1200" dirty="0" err="1">
                <a:solidFill>
                  <a:schemeClr val="bg1"/>
                </a:solidFill>
                <a:latin typeface="Arial Narrow" pitchFamily="34" charset="0"/>
              </a:rPr>
              <a:t>Gastroenterol</a:t>
            </a:r>
            <a:r>
              <a:rPr lang="en-US" sz="1200" dirty="0">
                <a:solidFill>
                  <a:schemeClr val="bg1"/>
                </a:solidFill>
                <a:latin typeface="Arial Narrow" pitchFamily="34" charset="0"/>
              </a:rPr>
              <a:t> 2007; 103</a:t>
            </a:r>
            <a:r>
              <a:rPr lang="en-US" sz="1200" dirty="0">
                <a:solidFill>
                  <a:schemeClr val="bg1"/>
                </a:solidFill>
                <a:effectLst>
                  <a:outerShdw blurRad="38100" dist="38100" dir="2700000" algn="tl">
                    <a:srgbClr val="000000"/>
                  </a:outerShdw>
                </a:effectLst>
                <a:latin typeface="Arial Narrow" pitchFamily="34" charset="0"/>
              </a:rPr>
              <a:t>: 262-6</a:t>
            </a:r>
            <a:endParaRPr lang="en-US" sz="1600" dirty="0">
              <a:solidFill>
                <a:schemeClr val="bg1"/>
              </a:solidFill>
              <a:effectLst>
                <a:outerShdw blurRad="38100" dist="38100" dir="2700000" algn="tl">
                  <a:srgbClr val="000000"/>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81000" y="0"/>
            <a:ext cx="8229600" cy="1143000"/>
          </a:xfrm>
        </p:spPr>
        <p:txBody>
          <a:bodyPr/>
          <a:lstStyle/>
          <a:p>
            <a:pPr eaLnBrk="1" hangingPunct="1">
              <a:defRPr/>
            </a:pPr>
            <a:r>
              <a:rPr lang="en-US" sz="3600" dirty="0" smtClean="0">
                <a:solidFill>
                  <a:schemeClr val="bg1"/>
                </a:solidFill>
                <a:effectLst>
                  <a:outerShdw blurRad="38100" dist="38100" dir="2700000" algn="tl">
                    <a:srgbClr val="000000"/>
                  </a:outerShdw>
                </a:effectLst>
              </a:rPr>
              <a:t>Perils of the </a:t>
            </a:r>
            <a:r>
              <a:rPr lang="en-US" sz="3600" i="1" dirty="0" smtClean="0">
                <a:solidFill>
                  <a:schemeClr val="bg1"/>
                </a:solidFill>
                <a:effectLst>
                  <a:outerShdw blurRad="38100" dist="38100" dir="2700000" algn="tl">
                    <a:srgbClr val="000000"/>
                  </a:outerShdw>
                </a:effectLst>
              </a:rPr>
              <a:t>“p”</a:t>
            </a:r>
          </a:p>
        </p:txBody>
      </p:sp>
      <p:sp>
        <p:nvSpPr>
          <p:cNvPr id="296963" name="Rectangle 3"/>
          <p:cNvSpPr>
            <a:spLocks noGrp="1" noChangeArrowheads="1"/>
          </p:cNvSpPr>
          <p:nvPr>
            <p:ph type="body" idx="1"/>
          </p:nvPr>
        </p:nvSpPr>
        <p:spPr>
          <a:xfrm>
            <a:off x="457200" y="990600"/>
            <a:ext cx="8229600" cy="3886200"/>
          </a:xfrm>
        </p:spPr>
        <p:txBody>
          <a:bodyPr/>
          <a:lstStyle/>
          <a:p>
            <a:pPr defTabSz="912813" eaLnBrk="1" hangingPunct="1">
              <a:spcAft>
                <a:spcPct val="25000"/>
              </a:spcAft>
              <a:defRPr/>
            </a:pPr>
            <a:r>
              <a:rPr lang="en-US" sz="2400" dirty="0" smtClean="0">
                <a:solidFill>
                  <a:schemeClr val="bg1"/>
                </a:solidFill>
                <a:effectLst>
                  <a:outerShdw blurRad="38100" dist="38100" dir="2700000" algn="tl">
                    <a:srgbClr val="000000"/>
                  </a:outerShdw>
                </a:effectLst>
              </a:rPr>
              <a:t>Statistical significance may not always be clinically significant (</a:t>
            </a:r>
            <a:r>
              <a:rPr lang="en-US" sz="2400" i="1" dirty="0" smtClean="0">
                <a:solidFill>
                  <a:schemeClr val="bg1"/>
                </a:solidFill>
                <a:effectLst>
                  <a:outerShdw blurRad="38100" dist="38100" dir="2700000" algn="tl">
                    <a:srgbClr val="000000"/>
                  </a:outerShdw>
                </a:effectLst>
              </a:rPr>
              <a:t>i.e</a:t>
            </a:r>
            <a:r>
              <a:rPr lang="en-US" sz="2400" dirty="0" smtClean="0">
                <a:solidFill>
                  <a:schemeClr val="bg1"/>
                </a:solidFill>
                <a:effectLst>
                  <a:outerShdw blurRad="38100" dist="38100" dir="2700000" algn="tl">
                    <a:srgbClr val="000000"/>
                  </a:outerShdw>
                </a:effectLst>
              </a:rPr>
              <a:t>., clinically relevant)</a:t>
            </a:r>
          </a:p>
          <a:p>
            <a:pPr defTabSz="912813" eaLnBrk="1" hangingPunct="1">
              <a:spcAft>
                <a:spcPct val="25000"/>
              </a:spcAft>
              <a:defRPr/>
            </a:pPr>
            <a:r>
              <a:rPr lang="en-US" sz="2400" dirty="0" smtClean="0">
                <a:solidFill>
                  <a:schemeClr val="bg1"/>
                </a:solidFill>
                <a:effectLst>
                  <a:outerShdw blurRad="38100" dist="38100" dir="2700000" algn="tl">
                    <a:srgbClr val="000000"/>
                  </a:outerShdw>
                </a:effectLst>
              </a:rPr>
              <a:t>Provides no information on precision</a:t>
            </a:r>
          </a:p>
          <a:p>
            <a:pPr lvl="2" defTabSz="912813" eaLnBrk="1" hangingPunct="1">
              <a:spcAft>
                <a:spcPct val="25000"/>
              </a:spcAft>
              <a:defRPr/>
            </a:pPr>
            <a:r>
              <a:rPr lang="en-US" sz="1800" dirty="0" smtClean="0">
                <a:solidFill>
                  <a:schemeClr val="bg1"/>
                </a:solidFill>
                <a:effectLst>
                  <a:outerShdw blurRad="38100" dist="38100" dir="2700000" algn="tl">
                    <a:srgbClr val="000000"/>
                  </a:outerShdw>
                </a:effectLst>
              </a:rPr>
              <a:t>Degree that results would vary if measured multiple times</a:t>
            </a:r>
          </a:p>
          <a:p>
            <a:pPr defTabSz="912813" eaLnBrk="1" hangingPunct="1">
              <a:spcAft>
                <a:spcPct val="25000"/>
              </a:spcAft>
              <a:defRPr/>
            </a:pPr>
            <a:r>
              <a:rPr lang="en-US" sz="2400" dirty="0" smtClean="0">
                <a:solidFill>
                  <a:schemeClr val="bg1"/>
                </a:solidFill>
                <a:effectLst>
                  <a:outerShdw blurRad="38100" dist="38100" dir="2700000" algn="tl">
                    <a:srgbClr val="000000"/>
                  </a:outerShdw>
                </a:effectLst>
              </a:rPr>
              <a:t>As the number of statistical comparisons increases, so does the likelihood of an </a:t>
            </a:r>
            <a:r>
              <a:rPr lang="el-GR" sz="2400" dirty="0" smtClean="0">
                <a:solidFill>
                  <a:schemeClr val="bg1"/>
                </a:solidFill>
                <a:effectLst>
                  <a:outerShdw blurRad="38100" dist="38100" dir="2700000" algn="tl">
                    <a:srgbClr val="000000"/>
                  </a:outerShdw>
                </a:effectLst>
                <a:latin typeface="Times New Roman" pitchFamily="18" charset="0"/>
                <a:cs typeface="Times New Roman" pitchFamily="18" charset="0"/>
              </a:rPr>
              <a:t>α</a:t>
            </a:r>
            <a:r>
              <a:rPr lang="en-US" sz="2400" dirty="0" smtClean="0">
                <a:solidFill>
                  <a:schemeClr val="bg1"/>
                </a:solidFill>
                <a:effectLst>
                  <a:outerShdw blurRad="38100" dist="38100" dir="2700000" algn="tl">
                    <a:srgbClr val="000000"/>
                  </a:outerShdw>
                </a:effectLst>
                <a:latin typeface="Times New Roman" pitchFamily="18" charset="0"/>
                <a:cs typeface="Times New Roman" pitchFamily="18" charset="0"/>
              </a:rPr>
              <a:t> </a:t>
            </a:r>
            <a:r>
              <a:rPr lang="en-US" sz="2400" dirty="0" smtClean="0">
                <a:solidFill>
                  <a:schemeClr val="bg1"/>
                </a:solidFill>
                <a:effectLst>
                  <a:outerShdw blurRad="38100" dist="38100" dir="2700000" algn="tl">
                    <a:srgbClr val="000000"/>
                  </a:outerShdw>
                </a:effectLst>
                <a:cs typeface="Times New Roman" pitchFamily="18" charset="0"/>
              </a:rPr>
              <a:t>(type I) or</a:t>
            </a:r>
            <a:r>
              <a:rPr lang="en-US" sz="2400" dirty="0" smtClean="0">
                <a:solidFill>
                  <a:schemeClr val="bg1"/>
                </a:solidFill>
                <a:effectLst>
                  <a:outerShdw blurRad="38100" dist="38100" dir="2700000" algn="tl">
                    <a:srgbClr val="000000"/>
                  </a:outerShdw>
                </a:effectLst>
                <a:latin typeface="Times New Roman" pitchFamily="18" charset="0"/>
                <a:cs typeface="Times New Roman" pitchFamily="18" charset="0"/>
              </a:rPr>
              <a:t> ß </a:t>
            </a:r>
            <a:r>
              <a:rPr lang="en-US" sz="2400" dirty="0" smtClean="0">
                <a:solidFill>
                  <a:schemeClr val="bg1"/>
                </a:solidFill>
                <a:effectLst>
                  <a:outerShdw blurRad="38100" dist="38100" dir="2700000" algn="tl">
                    <a:srgbClr val="000000"/>
                  </a:outerShdw>
                </a:effectLst>
                <a:cs typeface="Times New Roman" pitchFamily="18" charset="0"/>
              </a:rPr>
              <a:t>(type II) error</a:t>
            </a:r>
          </a:p>
          <a:p>
            <a:pPr lvl="2" defTabSz="912813" eaLnBrk="1" hangingPunct="1">
              <a:lnSpc>
                <a:spcPct val="90000"/>
              </a:lnSpc>
              <a:defRPr/>
            </a:pPr>
            <a:r>
              <a:rPr lang="en-US" sz="2000" dirty="0" smtClean="0">
                <a:solidFill>
                  <a:schemeClr val="bg1"/>
                </a:solidFill>
                <a:effectLst>
                  <a:outerShdw blurRad="38100" dist="38100" dir="2700000" algn="tl">
                    <a:srgbClr val="000000"/>
                  </a:outerShdw>
                </a:effectLst>
                <a:cs typeface="Times New Roman" pitchFamily="18" charset="0"/>
              </a:rPr>
              <a:t>The more comparisons, the greater the chance of a finding a statistically significant difference by coincidence</a:t>
            </a:r>
          </a:p>
          <a:p>
            <a:pPr lvl="2" defTabSz="912813" eaLnBrk="1" hangingPunct="1">
              <a:spcAft>
                <a:spcPct val="25000"/>
              </a:spcAft>
              <a:defRPr/>
            </a:pPr>
            <a:r>
              <a:rPr lang="en-US" sz="2000" dirty="0" smtClean="0">
                <a:solidFill>
                  <a:schemeClr val="bg1"/>
                </a:solidFill>
                <a:effectLst>
                  <a:outerShdw blurRad="38100" dist="38100" dir="2700000" algn="tl">
                    <a:srgbClr val="000000"/>
                  </a:outerShdw>
                </a:effectLst>
                <a:cs typeface="Times New Roman" pitchFamily="18" charset="0"/>
              </a:rPr>
              <a:t>Goal:  Minimize number of statistical tests</a:t>
            </a:r>
          </a:p>
          <a:p>
            <a:pPr defTabSz="912813" eaLnBrk="1" hangingPunct="1">
              <a:spcAft>
                <a:spcPct val="25000"/>
              </a:spcAft>
              <a:defRPr/>
            </a:pPr>
            <a:r>
              <a:rPr lang="en-US" sz="2400" dirty="0" smtClean="0">
                <a:solidFill>
                  <a:schemeClr val="bg1"/>
                </a:solidFill>
                <a:effectLst>
                  <a:outerShdw blurRad="38100" dist="38100" dir="2700000" algn="tl">
                    <a:srgbClr val="000000"/>
                  </a:outerShdw>
                </a:effectLst>
                <a:cs typeface="Times New Roman" pitchFamily="18" charset="0"/>
              </a:rPr>
              <a:t>Studies with large subject numbers may be “doomed to statistical significance”</a:t>
            </a:r>
          </a:p>
          <a:p>
            <a:pPr lvl="2" defTabSz="912813" eaLnBrk="1" hangingPunct="1">
              <a:spcAft>
                <a:spcPct val="25000"/>
              </a:spcAft>
              <a:defRPr/>
            </a:pPr>
            <a:r>
              <a:rPr lang="en-US" sz="2000" dirty="0" smtClean="0">
                <a:solidFill>
                  <a:schemeClr val="bg1"/>
                </a:solidFill>
                <a:effectLst>
                  <a:outerShdw blurRad="38100" dist="38100" dir="2700000" algn="tl">
                    <a:srgbClr val="000000"/>
                  </a:outerShdw>
                </a:effectLst>
                <a:cs typeface="Times New Roman" pitchFamily="18" charset="0"/>
              </a:rPr>
              <a:t>Very small (clinical insignificant) differences become statistically significant</a:t>
            </a:r>
          </a:p>
        </p:txBody>
      </p:sp>
      <p:sp>
        <p:nvSpPr>
          <p:cNvPr id="18436" name="TextBox 3"/>
          <p:cNvSpPr txBox="1">
            <a:spLocks noChangeArrowheads="1"/>
          </p:cNvSpPr>
          <p:nvPr/>
        </p:nvSpPr>
        <p:spPr bwMode="auto">
          <a:xfrm>
            <a:off x="6248400" y="6145213"/>
            <a:ext cx="2895600" cy="646331"/>
          </a:xfrm>
          <a:prstGeom prst="rect">
            <a:avLst/>
          </a:prstGeom>
          <a:noFill/>
          <a:ln w="9525">
            <a:noFill/>
            <a:miter lim="800000"/>
            <a:headEnd/>
            <a:tailEnd/>
          </a:ln>
        </p:spPr>
        <p:txBody>
          <a:bodyPr>
            <a:spAutoFit/>
          </a:bodyPr>
          <a:lstStyle/>
          <a:p>
            <a:pPr algn="l">
              <a:spcBef>
                <a:spcPts val="0"/>
              </a:spcBef>
              <a:buFontTx/>
              <a:buNone/>
            </a:pPr>
            <a:r>
              <a:rPr lang="en-US" sz="1200" dirty="0">
                <a:solidFill>
                  <a:schemeClr val="bg1"/>
                </a:solidFill>
                <a:latin typeface="Arial Narrow" pitchFamily="34" charset="0"/>
              </a:rPr>
              <a:t>Rothman KJ.  N </a:t>
            </a:r>
            <a:r>
              <a:rPr lang="en-US" sz="1200" dirty="0" err="1">
                <a:solidFill>
                  <a:schemeClr val="bg1"/>
                </a:solidFill>
                <a:latin typeface="Arial Narrow" pitchFamily="34" charset="0"/>
              </a:rPr>
              <a:t>Engl</a:t>
            </a:r>
            <a:r>
              <a:rPr lang="en-US" sz="1200" dirty="0">
                <a:solidFill>
                  <a:schemeClr val="bg1"/>
                </a:solidFill>
                <a:latin typeface="Arial Narrow" pitchFamily="34" charset="0"/>
              </a:rPr>
              <a:t> J Med 1978; 299: 1362-3</a:t>
            </a:r>
          </a:p>
          <a:p>
            <a:pPr algn="l">
              <a:spcBef>
                <a:spcPts val="0"/>
              </a:spcBef>
              <a:buFontTx/>
              <a:buNone/>
            </a:pPr>
            <a:r>
              <a:rPr lang="en-US" sz="1200" dirty="0" err="1">
                <a:solidFill>
                  <a:schemeClr val="bg1"/>
                </a:solidFill>
                <a:latin typeface="Arial Narrow" pitchFamily="34" charset="0"/>
              </a:rPr>
              <a:t>Langman</a:t>
            </a:r>
            <a:r>
              <a:rPr lang="en-US" sz="1200" dirty="0">
                <a:solidFill>
                  <a:schemeClr val="bg1"/>
                </a:solidFill>
                <a:latin typeface="Arial Narrow" pitchFamily="34" charset="0"/>
              </a:rPr>
              <a:t> MJS.  BMJ 1986; 292: 716</a:t>
            </a:r>
          </a:p>
          <a:p>
            <a:pPr algn="l">
              <a:spcBef>
                <a:spcPts val="0"/>
              </a:spcBef>
              <a:buFontTx/>
              <a:buNone/>
            </a:pPr>
            <a:r>
              <a:rPr lang="en-US" sz="1200" dirty="0">
                <a:solidFill>
                  <a:schemeClr val="bg1"/>
                </a:solidFill>
                <a:latin typeface="Arial Narrow" pitchFamily="34" charset="0"/>
              </a:rPr>
              <a:t>Goodman SN.  </a:t>
            </a:r>
            <a:r>
              <a:rPr lang="en-US" sz="1200" dirty="0" err="1">
                <a:solidFill>
                  <a:schemeClr val="bg1"/>
                </a:solidFill>
                <a:latin typeface="Arial Narrow" pitchFamily="34" charset="0"/>
              </a:rPr>
              <a:t>Epidemiol</a:t>
            </a:r>
            <a:r>
              <a:rPr lang="en-US" sz="1200" dirty="0">
                <a:solidFill>
                  <a:schemeClr val="bg1"/>
                </a:solidFill>
                <a:latin typeface="Arial Narrow" pitchFamily="34" charset="0"/>
              </a:rPr>
              <a:t> 2001; 12: 295-7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6" name="Rectangle 8"/>
          <p:cNvSpPr>
            <a:spLocks noGrp="1" noChangeArrowheads="1"/>
          </p:cNvSpPr>
          <p:nvPr>
            <p:ph type="title"/>
          </p:nvPr>
        </p:nvSpPr>
        <p:spPr/>
        <p:txBody>
          <a:bodyPr/>
          <a:lstStyle/>
          <a:p>
            <a:pPr defTabSz="912813">
              <a:defRPr/>
            </a:pPr>
            <a:r>
              <a:rPr lang="en-US" sz="4000" dirty="0" smtClean="0">
                <a:solidFill>
                  <a:schemeClr val="bg1"/>
                </a:solidFill>
                <a:effectLst>
                  <a:outerShdw blurRad="38100" dist="38100" dir="2700000" algn="tl">
                    <a:srgbClr val="000000"/>
                  </a:outerShdw>
                </a:effectLst>
              </a:rPr>
              <a:t>SSRI’s and Hot Flashes</a:t>
            </a:r>
            <a:br>
              <a:rPr lang="en-US" sz="4000" dirty="0" smtClean="0">
                <a:solidFill>
                  <a:schemeClr val="bg1"/>
                </a:solidFill>
                <a:effectLst>
                  <a:outerShdw blurRad="38100" dist="38100" dir="2700000" algn="tl">
                    <a:srgbClr val="000000"/>
                  </a:outerShdw>
                </a:effectLst>
              </a:rPr>
            </a:br>
            <a:r>
              <a:rPr lang="en-US" sz="2800" dirty="0" smtClean="0">
                <a:solidFill>
                  <a:schemeClr val="bg1"/>
                </a:solidFill>
                <a:effectLst>
                  <a:outerShdw blurRad="38100" dist="38100" dir="2700000" algn="tl">
                    <a:srgbClr val="000000"/>
                  </a:outerShdw>
                </a:effectLst>
              </a:rPr>
              <a:t>Statistical Significance vs. Clinical Significance</a:t>
            </a:r>
          </a:p>
        </p:txBody>
      </p:sp>
      <p:pic>
        <p:nvPicPr>
          <p:cNvPr id="19459" name="Picture 5"/>
          <p:cNvPicPr>
            <a:picLocks noChangeAspect="1" noChangeArrowheads="1"/>
          </p:cNvPicPr>
          <p:nvPr/>
        </p:nvPicPr>
        <p:blipFill>
          <a:blip r:embed="rId3" cstate="print"/>
          <a:srcRect b="33057"/>
          <a:stretch>
            <a:fillRect/>
          </a:stretch>
        </p:blipFill>
        <p:spPr bwMode="auto">
          <a:xfrm>
            <a:off x="1905000" y="1600200"/>
            <a:ext cx="4800600" cy="4229100"/>
          </a:xfrm>
          <a:prstGeom prst="rect">
            <a:avLst/>
          </a:prstGeom>
          <a:noFill/>
          <a:ln w="38100" algn="ctr">
            <a:solidFill>
              <a:schemeClr val="tx1"/>
            </a:solidFill>
            <a:miter lim="800000"/>
            <a:headEnd/>
            <a:tailEnd/>
          </a:ln>
        </p:spPr>
      </p:pic>
      <p:sp>
        <p:nvSpPr>
          <p:cNvPr id="19460" name="Text Box 6"/>
          <p:cNvSpPr txBox="1">
            <a:spLocks noChangeArrowheads="1"/>
          </p:cNvSpPr>
          <p:nvPr/>
        </p:nvSpPr>
        <p:spPr bwMode="auto">
          <a:xfrm>
            <a:off x="5905500" y="6492875"/>
            <a:ext cx="30480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spcBef>
                <a:spcPct val="50000"/>
              </a:spcBef>
              <a:buFontTx/>
              <a:buNone/>
            </a:pPr>
            <a:r>
              <a:rPr lang="en-US" sz="1200">
                <a:solidFill>
                  <a:schemeClr val="bg1"/>
                </a:solidFill>
                <a:latin typeface="Arial Narrow" pitchFamily="34" charset="0"/>
              </a:rPr>
              <a:t>Soares CN, et al.  Am J Med 2008; 121: 159-163</a:t>
            </a:r>
          </a:p>
        </p:txBody>
      </p:sp>
      <p:sp>
        <p:nvSpPr>
          <p:cNvPr id="19461" name="Text Box 11"/>
          <p:cNvSpPr txBox="1">
            <a:spLocks noChangeArrowheads="1"/>
          </p:cNvSpPr>
          <p:nvPr/>
        </p:nvSpPr>
        <p:spPr bwMode="auto">
          <a:xfrm>
            <a:off x="5257800" y="3200400"/>
            <a:ext cx="1295400" cy="396875"/>
          </a:xfrm>
          <a:prstGeom prst="rect">
            <a:avLst/>
          </a:prstGeom>
          <a:noFill/>
          <a:ln w="9525" algn="ctr">
            <a:noFill/>
            <a:miter lim="800000"/>
            <a:headEnd/>
            <a:tailEnd/>
          </a:ln>
          <a:effectLst>
            <a:prstShdw prst="shdw16">
              <a:schemeClr val="bg2">
                <a:alpha val="50000"/>
              </a:schemeClr>
            </a:prstShdw>
          </a:effectLst>
        </p:spPr>
        <p:txBody>
          <a:bodyPr>
            <a:spAutoFit/>
          </a:bodyPr>
          <a:lstStyle/>
          <a:p>
            <a:pPr defTabSz="912813">
              <a:spcBef>
                <a:spcPct val="50000"/>
              </a:spcBef>
              <a:buFontTx/>
              <a:buNone/>
            </a:pPr>
            <a:r>
              <a:rPr lang="en-US" sz="2000">
                <a:latin typeface="Arial Narrow" pitchFamily="34" charset="0"/>
              </a:rPr>
              <a:t>Placebo</a:t>
            </a:r>
          </a:p>
        </p:txBody>
      </p:sp>
      <p:sp>
        <p:nvSpPr>
          <p:cNvPr id="19462" name="Text Box 12"/>
          <p:cNvSpPr txBox="1">
            <a:spLocks noChangeArrowheads="1"/>
          </p:cNvSpPr>
          <p:nvPr/>
        </p:nvSpPr>
        <p:spPr bwMode="auto">
          <a:xfrm>
            <a:off x="5257800" y="4038600"/>
            <a:ext cx="1295400" cy="396875"/>
          </a:xfrm>
          <a:prstGeom prst="rect">
            <a:avLst/>
          </a:prstGeom>
          <a:noFill/>
          <a:ln w="9525" algn="ctr">
            <a:noFill/>
            <a:miter lim="800000"/>
            <a:headEnd/>
            <a:tailEnd/>
          </a:ln>
          <a:effectLst>
            <a:prstShdw prst="shdw16">
              <a:schemeClr val="bg2">
                <a:alpha val="50000"/>
              </a:schemeClr>
            </a:prstShdw>
          </a:effectLst>
        </p:spPr>
        <p:txBody>
          <a:bodyPr>
            <a:spAutoFit/>
          </a:bodyPr>
          <a:lstStyle/>
          <a:p>
            <a:pPr defTabSz="912813">
              <a:spcBef>
                <a:spcPct val="50000"/>
              </a:spcBef>
              <a:buFontTx/>
              <a:buNone/>
            </a:pPr>
            <a:r>
              <a:rPr lang="en-US" sz="2000">
                <a:latin typeface="Arial Narrow" pitchFamily="34" charset="0"/>
              </a:rPr>
              <a:t>Paroxetine</a:t>
            </a:r>
          </a:p>
        </p:txBody>
      </p:sp>
      <p:sp>
        <p:nvSpPr>
          <p:cNvPr id="16392" name="Text Box 8"/>
          <p:cNvSpPr txBox="1">
            <a:spLocks noChangeArrowheads="1"/>
          </p:cNvSpPr>
          <p:nvPr/>
        </p:nvSpPr>
        <p:spPr bwMode="auto">
          <a:xfrm>
            <a:off x="6781800" y="3124200"/>
            <a:ext cx="1905000" cy="1662113"/>
          </a:xfrm>
          <a:prstGeom prst="rect">
            <a:avLst/>
          </a:prstGeom>
          <a:noFill/>
          <a:ln w="9525" algn="ctr">
            <a:noFill/>
            <a:miter lim="800000"/>
            <a:headEnd/>
            <a:tailEnd/>
          </a:ln>
          <a:effectLst>
            <a:prstShdw prst="shdw16">
              <a:schemeClr val="bg2">
                <a:alpha val="50000"/>
              </a:schemeClr>
            </a:prstShdw>
          </a:effectLst>
        </p:spPr>
        <p:txBody>
          <a:bodyPr>
            <a:spAutoFit/>
          </a:bodyPr>
          <a:lstStyle/>
          <a:p>
            <a:pPr>
              <a:spcBef>
                <a:spcPct val="50000"/>
              </a:spcBef>
              <a:buFontTx/>
              <a:buNone/>
              <a:defRPr/>
            </a:pPr>
            <a:r>
              <a:rPr lang="en-US" sz="2400" dirty="0">
                <a:solidFill>
                  <a:schemeClr val="bg1"/>
                </a:solidFill>
                <a:effectLst>
                  <a:outerShdw blurRad="38100" dist="38100" dir="2700000" algn="tl">
                    <a:srgbClr val="000000"/>
                  </a:outerShdw>
                </a:effectLst>
                <a:latin typeface="Arial Narrow" pitchFamily="34" charset="0"/>
              </a:rPr>
              <a:t>Difference of  only 2 flashes/week</a:t>
            </a:r>
          </a:p>
          <a:p>
            <a:pPr>
              <a:spcBef>
                <a:spcPct val="50000"/>
              </a:spcBef>
              <a:buFontTx/>
              <a:buNone/>
              <a:defRPr/>
            </a:pPr>
            <a:r>
              <a:rPr lang="en-US" sz="2000" dirty="0">
                <a:solidFill>
                  <a:schemeClr val="bg1"/>
                </a:solidFill>
                <a:effectLst>
                  <a:outerShdw blurRad="38100" dist="38100" dir="2700000" algn="tl">
                    <a:srgbClr val="000000"/>
                  </a:outerShdw>
                </a:effectLst>
                <a:latin typeface="Arial Narrow" pitchFamily="34" charset="0"/>
              </a:rPr>
              <a:t>(</a:t>
            </a:r>
            <a:r>
              <a:rPr lang="en-US" sz="2000" i="1" dirty="0">
                <a:solidFill>
                  <a:schemeClr val="bg1"/>
                </a:solidFill>
                <a:effectLst>
                  <a:outerShdw blurRad="38100" dist="38100" dir="2700000" algn="tl">
                    <a:srgbClr val="000000"/>
                  </a:outerShdw>
                </a:effectLst>
                <a:latin typeface="Arial Narrow" pitchFamily="34" charset="0"/>
              </a:rPr>
              <a:t>p</a:t>
            </a:r>
            <a:r>
              <a:rPr lang="en-US" sz="2000" dirty="0">
                <a:solidFill>
                  <a:schemeClr val="bg1"/>
                </a:solidFill>
                <a:effectLst>
                  <a:outerShdw blurRad="38100" dist="38100" dir="2700000" algn="tl">
                    <a:srgbClr val="000000"/>
                  </a:outerShdw>
                </a:effectLst>
                <a:latin typeface="Arial Narrow" pitchFamily="34" charset="0"/>
              </a:rPr>
              <a:t>=0.01)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sz="4000" dirty="0" smtClean="0">
                <a:solidFill>
                  <a:schemeClr val="bg1"/>
                </a:solidFill>
                <a:effectLst>
                  <a:outerShdw blurRad="38100" dist="38100" dir="2700000" algn="tl">
                    <a:srgbClr val="000000"/>
                  </a:outerShdw>
                </a:effectLst>
              </a:rPr>
              <a:t>95% Confidence Intervals</a:t>
            </a:r>
            <a:br>
              <a:rPr lang="en-US" sz="4000" dirty="0" smtClean="0">
                <a:solidFill>
                  <a:schemeClr val="bg1"/>
                </a:solidFill>
                <a:effectLst>
                  <a:outerShdw blurRad="38100" dist="38100" dir="2700000" algn="tl">
                    <a:srgbClr val="000000"/>
                  </a:outerShdw>
                </a:effectLst>
              </a:rPr>
            </a:br>
            <a:r>
              <a:rPr lang="en-US" sz="2800" i="1" dirty="0" smtClean="0">
                <a:solidFill>
                  <a:schemeClr val="bg1"/>
                </a:solidFill>
                <a:effectLst>
                  <a:outerShdw blurRad="38100" dist="38100" dir="2700000" algn="tl">
                    <a:srgbClr val="000000"/>
                  </a:outerShdw>
                </a:effectLst>
              </a:rPr>
              <a:t>A Better Way?</a:t>
            </a:r>
          </a:p>
        </p:txBody>
      </p:sp>
      <p:sp>
        <p:nvSpPr>
          <p:cNvPr id="159747" name="Rectangle 3"/>
          <p:cNvSpPr>
            <a:spLocks noGrp="1" noChangeArrowheads="1"/>
          </p:cNvSpPr>
          <p:nvPr>
            <p:ph type="body" idx="1"/>
          </p:nvPr>
        </p:nvSpPr>
        <p:spPr>
          <a:xfrm>
            <a:off x="304800" y="1676400"/>
            <a:ext cx="8229600" cy="3962400"/>
          </a:xfrm>
        </p:spPr>
        <p:txBody>
          <a:bodyPr/>
          <a:lstStyle/>
          <a:p>
            <a:pPr>
              <a:spcAft>
                <a:spcPct val="20000"/>
              </a:spcAft>
              <a:defRPr/>
            </a:pPr>
            <a:r>
              <a:rPr lang="en-US" sz="2400" dirty="0" smtClean="0">
                <a:solidFill>
                  <a:schemeClr val="bg1"/>
                </a:solidFill>
                <a:effectLst>
                  <a:outerShdw blurRad="38100" dist="38100" dir="2700000" algn="tl">
                    <a:srgbClr val="000000"/>
                  </a:outerShdw>
                </a:effectLst>
              </a:rPr>
              <a:t>Degree to which results would vary if measured multiple times</a:t>
            </a:r>
          </a:p>
          <a:p>
            <a:pPr lvl="2">
              <a:spcAft>
                <a:spcPct val="20000"/>
              </a:spcAft>
              <a:defRPr/>
            </a:pPr>
            <a:r>
              <a:rPr lang="en-US" sz="1800" dirty="0" smtClean="0">
                <a:solidFill>
                  <a:schemeClr val="bg1"/>
                </a:solidFill>
                <a:effectLst>
                  <a:outerShdw blurRad="38100" dist="38100" dir="2700000" algn="tl">
                    <a:srgbClr val="000000"/>
                  </a:outerShdw>
                </a:effectLst>
              </a:rPr>
              <a:t>Hence, if study repeated multiple times, the range would contain the true effect 95% of the time.</a:t>
            </a:r>
          </a:p>
          <a:p>
            <a:pPr>
              <a:spcAft>
                <a:spcPct val="20000"/>
              </a:spcAft>
              <a:defRPr/>
            </a:pPr>
            <a:r>
              <a:rPr lang="en-US" sz="2400" dirty="0" smtClean="0">
                <a:solidFill>
                  <a:schemeClr val="bg1"/>
                </a:solidFill>
                <a:effectLst>
                  <a:outerShdw blurRad="38100" dist="38100" dir="2700000" algn="tl">
                    <a:srgbClr val="000000"/>
                  </a:outerShdw>
                </a:effectLst>
              </a:rPr>
              <a:t>A range of plausible results (“effect estimation”)</a:t>
            </a:r>
          </a:p>
          <a:p>
            <a:pPr>
              <a:spcAft>
                <a:spcPct val="20000"/>
              </a:spcAft>
              <a:defRPr/>
            </a:pPr>
            <a:r>
              <a:rPr lang="en-US" sz="2400" dirty="0" smtClean="0">
                <a:solidFill>
                  <a:schemeClr val="bg1"/>
                </a:solidFill>
                <a:effectLst>
                  <a:outerShdw blurRad="38100" dist="38100" dir="2700000" algn="tl">
                    <a:srgbClr val="000000"/>
                  </a:outerShdw>
                </a:effectLst>
              </a:rPr>
              <a:t>When applied to risk ratios, 95% CI crossing 1.0 suggests no effect (</a:t>
            </a:r>
            <a:r>
              <a:rPr lang="en-US" sz="2400" i="1" dirty="0" smtClean="0">
                <a:solidFill>
                  <a:schemeClr val="bg1"/>
                </a:solidFill>
                <a:effectLst>
                  <a:outerShdw blurRad="38100" dist="38100" dir="2700000" algn="tl">
                    <a:srgbClr val="000000"/>
                  </a:outerShdw>
                </a:effectLst>
              </a:rPr>
              <a:t>p</a:t>
            </a:r>
            <a:r>
              <a:rPr lang="en-US" sz="2400" dirty="0" smtClean="0">
                <a:solidFill>
                  <a:schemeClr val="bg1"/>
                </a:solidFill>
                <a:effectLst>
                  <a:outerShdw blurRad="38100" dist="38100" dir="2700000" algn="tl">
                    <a:srgbClr val="000000"/>
                  </a:outerShdw>
                </a:effectLst>
              </a:rPr>
              <a:t> </a:t>
            </a:r>
            <a:r>
              <a:rPr lang="en-US" sz="2400" dirty="0" smtClean="0">
                <a:solidFill>
                  <a:schemeClr val="bg1"/>
                </a:solidFill>
                <a:effectLst>
                  <a:outerShdw blurRad="38100" dist="38100" dir="2700000" algn="tl">
                    <a:srgbClr val="000000"/>
                  </a:outerShdw>
                </a:effectLst>
                <a:cs typeface="Arial" charset="0"/>
              </a:rPr>
              <a:t>≥</a:t>
            </a:r>
            <a:r>
              <a:rPr lang="en-US" sz="2400" dirty="0" smtClean="0">
                <a:solidFill>
                  <a:schemeClr val="bg1"/>
                </a:solidFill>
                <a:effectLst>
                  <a:outerShdw blurRad="38100" dist="38100" dir="2700000" algn="tl">
                    <a:srgbClr val="000000"/>
                  </a:outerShdw>
                </a:effectLst>
              </a:rPr>
              <a:t> 0.05)</a:t>
            </a:r>
          </a:p>
          <a:p>
            <a:pPr>
              <a:spcAft>
                <a:spcPct val="20000"/>
              </a:spcAft>
              <a:defRPr/>
            </a:pPr>
            <a:r>
              <a:rPr lang="en-US" sz="2400" dirty="0" smtClean="0">
                <a:solidFill>
                  <a:schemeClr val="bg1"/>
                </a:solidFill>
                <a:effectLst>
                  <a:outerShdw blurRad="38100" dist="38100" dir="2700000" algn="tl">
                    <a:srgbClr val="000000"/>
                  </a:outerShdw>
                </a:effectLst>
              </a:rPr>
              <a:t>Does not answer 2 important questions</a:t>
            </a:r>
          </a:p>
          <a:p>
            <a:pPr lvl="2">
              <a:spcAft>
                <a:spcPct val="20000"/>
              </a:spcAft>
              <a:defRPr/>
            </a:pPr>
            <a:r>
              <a:rPr lang="en-US" sz="1800" dirty="0" smtClean="0">
                <a:solidFill>
                  <a:schemeClr val="bg1"/>
                </a:solidFill>
                <a:effectLst>
                  <a:outerShdw blurRad="38100" dist="38100" dir="2700000" algn="tl">
                    <a:srgbClr val="000000"/>
                  </a:outerShdw>
                </a:effectLst>
              </a:rPr>
              <a:t>Is the result correct (representative of truth)?</a:t>
            </a:r>
          </a:p>
          <a:p>
            <a:pPr lvl="2">
              <a:spcAft>
                <a:spcPct val="20000"/>
              </a:spcAft>
              <a:defRPr/>
            </a:pPr>
            <a:r>
              <a:rPr lang="en-US" sz="1800" dirty="0" smtClean="0">
                <a:solidFill>
                  <a:schemeClr val="bg1"/>
                </a:solidFill>
                <a:effectLst>
                  <a:outerShdw blurRad="38100" dist="38100" dir="2700000" algn="tl">
                    <a:srgbClr val="000000"/>
                  </a:outerShdw>
                </a:effectLst>
              </a:rPr>
              <a:t>Is the observed effect important?</a:t>
            </a:r>
          </a:p>
          <a:p>
            <a:pPr lvl="2">
              <a:lnSpc>
                <a:spcPct val="90000"/>
              </a:lnSpc>
              <a:buFontTx/>
              <a:buNone/>
              <a:defRPr/>
            </a:pPr>
            <a:endParaRPr lang="en-US" sz="1800"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7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914400"/>
            <a:ext cx="8229600" cy="1143000"/>
          </a:xfrm>
        </p:spPr>
        <p:txBody>
          <a:bodyPr/>
          <a:lstStyle/>
          <a:p>
            <a:pPr algn="l" defTabSz="912813">
              <a:defRPr/>
            </a:pPr>
            <a:r>
              <a:rPr lang="en-US" dirty="0" smtClean="0">
                <a:solidFill>
                  <a:schemeClr val="bg1"/>
                </a:solidFill>
                <a:effectLst>
                  <a:outerShdw blurRad="38100" dist="38100" dir="2700000" algn="tl">
                    <a:srgbClr val="000000"/>
                  </a:outerShdw>
                </a:effectLst>
                <a:latin typeface="Palatino Linotype" pitchFamily="18" charset="0"/>
              </a:rPr>
              <a:t>II.  Misunderstanding of </a:t>
            </a:r>
            <a:br>
              <a:rPr lang="en-US" dirty="0" smtClean="0">
                <a:solidFill>
                  <a:schemeClr val="bg1"/>
                </a:solidFill>
                <a:effectLst>
                  <a:outerShdw blurRad="38100" dist="38100" dir="2700000" algn="tl">
                    <a:srgbClr val="000000"/>
                  </a:outerShdw>
                </a:effectLst>
                <a:latin typeface="Palatino Linotype" pitchFamily="18" charset="0"/>
              </a:rPr>
            </a:br>
            <a:r>
              <a:rPr lang="en-US" dirty="0" smtClean="0">
                <a:solidFill>
                  <a:schemeClr val="bg1"/>
                </a:solidFill>
                <a:effectLst>
                  <a:outerShdw blurRad="38100" dist="38100" dir="2700000" algn="tl">
                    <a:srgbClr val="000000"/>
                  </a:outerShdw>
                </a:effectLst>
                <a:latin typeface="Palatino Linotype" pitchFamily="18" charset="0"/>
              </a:rPr>
              <a:t>Relative Risk </a:t>
            </a:r>
            <a:br>
              <a:rPr lang="en-US" dirty="0" smtClean="0">
                <a:solidFill>
                  <a:schemeClr val="bg1"/>
                </a:solidFill>
                <a:effectLst>
                  <a:outerShdw blurRad="38100" dist="38100" dir="2700000" algn="tl">
                    <a:srgbClr val="000000"/>
                  </a:outerShdw>
                </a:effectLst>
                <a:latin typeface="Palatino Linotype" pitchFamily="18" charset="0"/>
              </a:rPr>
            </a:br>
            <a:endParaRPr lang="en-US" dirty="0" smtClean="0">
              <a:solidFill>
                <a:schemeClr val="bg1"/>
              </a:solidFill>
              <a:effectLst>
                <a:outerShdw blurRad="38100" dist="38100" dir="2700000" algn="tl">
                  <a:srgbClr val="000000"/>
                </a:outerShdw>
              </a:effectLst>
              <a:latin typeface="Palatino Linotype" pitchFamily="18" charset="0"/>
            </a:endParaRPr>
          </a:p>
        </p:txBody>
      </p:sp>
      <p:sp>
        <p:nvSpPr>
          <p:cNvPr id="22531" name="TextBox 2"/>
          <p:cNvSpPr txBox="1">
            <a:spLocks noChangeArrowheads="1"/>
          </p:cNvSpPr>
          <p:nvPr/>
        </p:nvSpPr>
        <p:spPr bwMode="auto">
          <a:xfrm>
            <a:off x="1828800" y="2895600"/>
            <a:ext cx="7162800" cy="1006475"/>
          </a:xfrm>
          <a:prstGeom prst="rect">
            <a:avLst/>
          </a:prstGeom>
          <a:noFill/>
          <a:ln w="9525">
            <a:noFill/>
            <a:miter lim="800000"/>
            <a:headEnd/>
            <a:tailEnd/>
          </a:ln>
        </p:spPr>
        <p:txBody>
          <a:bodyPr>
            <a:spAutoFit/>
          </a:bodyPr>
          <a:lstStyle/>
          <a:p>
            <a:pPr>
              <a:buFontTx/>
              <a:buNone/>
            </a:pPr>
            <a:r>
              <a:rPr lang="en-US" sz="6000" b="1" i="1" dirty="0">
                <a:solidFill>
                  <a:schemeClr val="accent2">
                    <a:lumMod val="75000"/>
                  </a:schemeClr>
                </a:solidFill>
                <a:latin typeface="Times New Roman" pitchFamily="18" charset="0"/>
                <a:cs typeface="Times New Roman" pitchFamily="18" charset="0"/>
              </a:rPr>
              <a:t>OR 1.25 (</a:t>
            </a:r>
            <a:r>
              <a:rPr lang="en-US" sz="6000" b="1" i="1" dirty="0" smtClean="0">
                <a:solidFill>
                  <a:schemeClr val="accent2">
                    <a:lumMod val="75000"/>
                  </a:schemeClr>
                </a:solidFill>
                <a:latin typeface="Times New Roman" pitchFamily="18" charset="0"/>
                <a:cs typeface="Times New Roman" pitchFamily="18" charset="0"/>
              </a:rPr>
              <a:t>0.90-1.60)</a:t>
            </a:r>
            <a:endParaRPr lang="en-US" sz="6000" b="1" i="1" dirty="0">
              <a:solidFill>
                <a:schemeClr val="accent2">
                  <a:lumMod val="75000"/>
                </a:schemeClr>
              </a:solidFill>
              <a:latin typeface="Times New Roman" pitchFamily="18" charset="0"/>
              <a:cs typeface="Times New Roman" pitchFamily="18" charset="0"/>
            </a:endParaRPr>
          </a:p>
        </p:txBody>
      </p:sp>
      <p:sp>
        <p:nvSpPr>
          <p:cNvPr id="4" name="TextBox 3"/>
          <p:cNvSpPr txBox="1"/>
          <p:nvPr/>
        </p:nvSpPr>
        <p:spPr>
          <a:xfrm>
            <a:off x="4648200" y="5334000"/>
            <a:ext cx="4343400" cy="1311128"/>
          </a:xfrm>
          <a:prstGeom prst="rect">
            <a:avLst/>
          </a:prstGeom>
          <a:noFill/>
        </p:spPr>
        <p:txBody>
          <a:bodyPr wrap="square" rtlCol="0">
            <a:spAutoFit/>
          </a:bodyPr>
          <a:lstStyle/>
          <a:p>
            <a:pPr algn="l">
              <a:spcBef>
                <a:spcPts val="0"/>
              </a:spcBef>
              <a:buNone/>
            </a:pPr>
            <a:r>
              <a:rPr lang="en-US" sz="2000" i="1" dirty="0" smtClean="0">
                <a:solidFill>
                  <a:schemeClr val="bg1"/>
                </a:solidFill>
                <a:effectLst>
                  <a:outerShdw blurRad="38100" dist="38100" dir="2700000" algn="tl">
                    <a:srgbClr val="000000">
                      <a:alpha val="43137"/>
                    </a:srgbClr>
                  </a:outerShdw>
                </a:effectLst>
                <a:latin typeface="Palatino" pitchFamily="18" charset="0"/>
              </a:rPr>
              <a:t>It is better to have an approximate answer to the right question than an exact answer to the wrong one</a:t>
            </a:r>
          </a:p>
          <a:p>
            <a:pPr algn="r">
              <a:spcBef>
                <a:spcPts val="0"/>
              </a:spcBef>
              <a:buNone/>
            </a:pPr>
            <a:r>
              <a:rPr lang="en-US" sz="1600" i="1" dirty="0" smtClean="0">
                <a:solidFill>
                  <a:schemeClr val="bg1"/>
                </a:solidFill>
                <a:effectLst>
                  <a:outerShdw blurRad="38100" dist="38100" dir="2700000" algn="tl">
                    <a:srgbClr val="000000">
                      <a:alpha val="43137"/>
                    </a:srgbClr>
                  </a:outerShdw>
                </a:effectLst>
                <a:latin typeface="Palatino" pitchFamily="18" charset="0"/>
              </a:rPr>
              <a:t>John </a:t>
            </a:r>
            <a:r>
              <a:rPr lang="en-US" sz="1600" i="1" dirty="0" err="1" smtClean="0">
                <a:solidFill>
                  <a:schemeClr val="bg1"/>
                </a:solidFill>
                <a:effectLst>
                  <a:outerShdw blurRad="38100" dist="38100" dir="2700000" algn="tl">
                    <a:srgbClr val="000000">
                      <a:alpha val="43137"/>
                    </a:srgbClr>
                  </a:outerShdw>
                </a:effectLst>
                <a:latin typeface="Palatino" pitchFamily="18" charset="0"/>
              </a:rPr>
              <a:t>Tukey</a:t>
            </a:r>
            <a:endParaRPr lang="en-US" sz="16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defRPr/>
            </a:pPr>
            <a:r>
              <a:rPr lang="en-US" sz="4000" dirty="0" smtClean="0">
                <a:solidFill>
                  <a:schemeClr val="bg1"/>
                </a:solidFill>
                <a:effectLst>
                  <a:outerShdw blurRad="38100" dist="38100" dir="2700000" algn="tl">
                    <a:srgbClr val="000000"/>
                  </a:outerShdw>
                </a:effectLst>
              </a:rPr>
              <a:t>Relative Risk</a:t>
            </a:r>
            <a:br>
              <a:rPr lang="en-US" sz="4000" dirty="0" smtClean="0">
                <a:solidFill>
                  <a:schemeClr val="bg1"/>
                </a:solidFill>
                <a:effectLst>
                  <a:outerShdw blurRad="38100" dist="38100" dir="2700000" algn="tl">
                    <a:srgbClr val="000000"/>
                  </a:outerShdw>
                </a:effectLst>
              </a:rPr>
            </a:br>
            <a:r>
              <a:rPr lang="en-US" sz="2400" dirty="0" smtClean="0">
                <a:solidFill>
                  <a:schemeClr val="bg1"/>
                </a:solidFill>
                <a:effectLst>
                  <a:outerShdw blurRad="38100" dist="38100" dir="2700000" algn="tl">
                    <a:srgbClr val="000000"/>
                  </a:outerShdw>
                </a:effectLst>
              </a:rPr>
              <a:t>Risk Ratio (RR) </a:t>
            </a:r>
            <a:r>
              <a:rPr lang="en-US" sz="2400" i="1" dirty="0" smtClean="0">
                <a:solidFill>
                  <a:schemeClr val="bg1"/>
                </a:solidFill>
                <a:effectLst>
                  <a:outerShdw blurRad="38100" dist="38100" dir="2700000" algn="tl">
                    <a:srgbClr val="000000"/>
                  </a:outerShdw>
                </a:effectLst>
              </a:rPr>
              <a:t>vs</a:t>
            </a:r>
            <a:r>
              <a:rPr lang="en-US" sz="2400" dirty="0" smtClean="0">
                <a:solidFill>
                  <a:schemeClr val="bg1"/>
                </a:solidFill>
                <a:effectLst>
                  <a:outerShdw blurRad="38100" dist="38100" dir="2700000" algn="tl">
                    <a:srgbClr val="000000"/>
                  </a:outerShdw>
                </a:effectLst>
              </a:rPr>
              <a:t>. the Odds Ratio (OR)</a:t>
            </a:r>
          </a:p>
        </p:txBody>
      </p:sp>
      <p:sp>
        <p:nvSpPr>
          <p:cNvPr id="153603" name="Rectangle 3"/>
          <p:cNvSpPr>
            <a:spLocks noGrp="1" noChangeArrowheads="1"/>
          </p:cNvSpPr>
          <p:nvPr>
            <p:ph type="body" idx="1"/>
          </p:nvPr>
        </p:nvSpPr>
        <p:spPr>
          <a:xfrm>
            <a:off x="457200" y="3352800"/>
            <a:ext cx="8229600" cy="2971800"/>
          </a:xfrm>
        </p:spPr>
        <p:txBody>
          <a:bodyPr/>
          <a:lstStyle/>
          <a:p>
            <a:pPr>
              <a:lnSpc>
                <a:spcPct val="90000"/>
              </a:lnSpc>
              <a:defRPr/>
            </a:pPr>
            <a:r>
              <a:rPr lang="en-US" dirty="0" smtClean="0">
                <a:solidFill>
                  <a:schemeClr val="bg1"/>
                </a:solidFill>
                <a:effectLst>
                  <a:outerShdw blurRad="38100" dist="38100" dir="2700000" algn="tl">
                    <a:srgbClr val="000000"/>
                  </a:outerShdw>
                </a:effectLst>
                <a:cs typeface="Arial" charset="0"/>
              </a:rPr>
              <a:t>Probability (RR) limited to 0 - 1</a:t>
            </a:r>
          </a:p>
          <a:p>
            <a:pPr>
              <a:lnSpc>
                <a:spcPct val="90000"/>
              </a:lnSpc>
              <a:defRPr/>
            </a:pPr>
            <a:r>
              <a:rPr lang="en-US" dirty="0" smtClean="0">
                <a:solidFill>
                  <a:schemeClr val="bg1"/>
                </a:solidFill>
                <a:effectLst>
                  <a:outerShdw blurRad="38100" dist="38100" dir="2700000" algn="tl">
                    <a:srgbClr val="000000"/>
                  </a:outerShdw>
                </a:effectLst>
              </a:rPr>
              <a:t>OR can be expressed from 0 to </a:t>
            </a:r>
            <a:r>
              <a:rPr lang="en-US" dirty="0" smtClean="0">
                <a:solidFill>
                  <a:schemeClr val="bg1"/>
                </a:solidFill>
                <a:effectLst>
                  <a:outerShdw blurRad="38100" dist="38100" dir="2700000" algn="tl">
                    <a:srgbClr val="000000"/>
                  </a:outerShdw>
                </a:effectLst>
                <a:cs typeface="Arial" charset="0"/>
              </a:rPr>
              <a:t>∞</a:t>
            </a:r>
          </a:p>
          <a:p>
            <a:pPr>
              <a:lnSpc>
                <a:spcPct val="90000"/>
              </a:lnSpc>
              <a:defRPr/>
            </a:pPr>
            <a:r>
              <a:rPr lang="en-US" dirty="0" smtClean="0">
                <a:solidFill>
                  <a:schemeClr val="bg1"/>
                </a:solidFill>
                <a:effectLst>
                  <a:outerShdw blurRad="38100" dist="38100" dir="2700000" algn="tl">
                    <a:srgbClr val="000000"/>
                  </a:outerShdw>
                </a:effectLst>
                <a:cs typeface="Arial" charset="0"/>
              </a:rPr>
              <a:t>Variance between RR and OR can be large when the outcome is common in the population</a:t>
            </a:r>
          </a:p>
          <a:p>
            <a:pPr lvl="2">
              <a:lnSpc>
                <a:spcPct val="90000"/>
              </a:lnSpc>
              <a:defRPr/>
            </a:pPr>
            <a:r>
              <a:rPr lang="en-US" dirty="0" smtClean="0">
                <a:solidFill>
                  <a:schemeClr val="bg1"/>
                </a:solidFill>
                <a:effectLst>
                  <a:outerShdw blurRad="38100" dist="38100" dir="2700000" algn="tl">
                    <a:srgbClr val="000000"/>
                  </a:outerShdw>
                </a:effectLst>
                <a:cs typeface="Arial" charset="0"/>
              </a:rPr>
              <a:t>RR is more intuitive, particularly to patients</a:t>
            </a:r>
          </a:p>
        </p:txBody>
      </p:sp>
      <p:sp>
        <p:nvSpPr>
          <p:cNvPr id="23556" name="Text Box 4"/>
          <p:cNvSpPr txBox="1">
            <a:spLocks noChangeArrowheads="1"/>
          </p:cNvSpPr>
          <p:nvPr/>
        </p:nvSpPr>
        <p:spPr bwMode="auto">
          <a:xfrm>
            <a:off x="5715000" y="6400800"/>
            <a:ext cx="34290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spcBef>
                <a:spcPct val="50000"/>
              </a:spcBef>
              <a:buFontTx/>
              <a:buNone/>
            </a:pPr>
            <a:r>
              <a:rPr lang="en-US" sz="1200">
                <a:solidFill>
                  <a:schemeClr val="bg1"/>
                </a:solidFill>
                <a:latin typeface="Arial Narrow" pitchFamily="34" charset="0"/>
              </a:rPr>
              <a:t>Holcomb WL, et al.  Obstet Gynecol 2001; 98: 685-8</a:t>
            </a:r>
          </a:p>
        </p:txBody>
      </p:sp>
      <p:pic>
        <p:nvPicPr>
          <p:cNvPr id="20489" name="Picture 9" descr="Relative risk"/>
          <p:cNvPicPr>
            <a:picLocks noChangeAspect="1" noChangeArrowheads="1"/>
          </p:cNvPicPr>
          <p:nvPr/>
        </p:nvPicPr>
        <p:blipFill>
          <a:blip r:embed="rId3" cstate="print"/>
          <a:srcRect/>
          <a:stretch>
            <a:fillRect/>
          </a:stretch>
        </p:blipFill>
        <p:spPr bwMode="auto">
          <a:xfrm>
            <a:off x="762000" y="1905000"/>
            <a:ext cx="3429000" cy="782638"/>
          </a:xfrm>
          <a:prstGeom prst="rect">
            <a:avLst/>
          </a:prstGeom>
          <a:solidFill>
            <a:srgbClr val="85B4DB"/>
          </a:solidFill>
          <a:ln w="38100">
            <a:solidFill>
              <a:srgbClr val="000000"/>
            </a:solidFill>
            <a:miter lim="800000"/>
            <a:headEnd/>
            <a:tailEnd/>
          </a:ln>
          <a:effectLst>
            <a:outerShdw dist="107763" dir="2700000" algn="ctr" rotWithShape="0">
              <a:srgbClr val="808080">
                <a:alpha val="50000"/>
              </a:srgbClr>
            </a:outerShdw>
          </a:effectLst>
        </p:spPr>
      </p:pic>
      <p:pic>
        <p:nvPicPr>
          <p:cNvPr id="20490" name="Picture 10" descr="Odds ratio"/>
          <p:cNvPicPr>
            <a:picLocks noChangeAspect="1" noChangeArrowheads="1"/>
          </p:cNvPicPr>
          <p:nvPr/>
        </p:nvPicPr>
        <p:blipFill>
          <a:blip r:embed="rId4" cstate="print"/>
          <a:srcRect/>
          <a:stretch>
            <a:fillRect/>
          </a:stretch>
        </p:blipFill>
        <p:spPr bwMode="auto">
          <a:xfrm>
            <a:off x="4724400" y="1905000"/>
            <a:ext cx="3581400" cy="838200"/>
          </a:xfrm>
          <a:prstGeom prst="rect">
            <a:avLst/>
          </a:prstGeom>
          <a:solidFill>
            <a:srgbClr val="66FFFF"/>
          </a:solidFill>
          <a:ln w="38100">
            <a:solidFill>
              <a:srgbClr val="000000"/>
            </a:solidFill>
            <a:miter lim="800000"/>
            <a:headEnd/>
            <a:tailEnd/>
          </a:ln>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990600" y="2209800"/>
            <a:ext cx="7391400" cy="2971800"/>
          </a:xfrm>
          <a:prstGeom prst="rect">
            <a:avLst/>
          </a:prstGeom>
          <a:noFill/>
          <a:ln w="9525">
            <a:noFill/>
            <a:miter lim="800000"/>
            <a:headEnd/>
            <a:tailEnd/>
          </a:ln>
        </p:spPr>
        <p:txBody>
          <a:bodyPr wrap="none" anchor="ctr"/>
          <a:lstStyle/>
          <a:p>
            <a:pPr algn="l" defTabSz="912813"/>
            <a:endParaRPr lang="en-US" sz="1000">
              <a:solidFill>
                <a:schemeClr val="bg1"/>
              </a:solidFill>
              <a:latin typeface="Bookman Old Style" pitchFamily="18" charset="0"/>
            </a:endParaRPr>
          </a:p>
        </p:txBody>
      </p:sp>
      <p:sp>
        <p:nvSpPr>
          <p:cNvPr id="52228" name="Text Box 4"/>
          <p:cNvSpPr txBox="1">
            <a:spLocks noChangeArrowheads="1"/>
          </p:cNvSpPr>
          <p:nvPr/>
        </p:nvSpPr>
        <p:spPr bwMode="auto">
          <a:xfrm>
            <a:off x="533400" y="1676400"/>
            <a:ext cx="8305800" cy="3743325"/>
          </a:xfrm>
          <a:prstGeom prst="rect">
            <a:avLst/>
          </a:prstGeom>
          <a:noFill/>
          <a:ln w="9525">
            <a:noFill/>
            <a:miter lim="800000"/>
            <a:headEnd/>
            <a:tailEnd/>
          </a:ln>
          <a:effectLst/>
        </p:spPr>
        <p:txBody>
          <a:bodyPr>
            <a:spAutoFit/>
          </a:bodyPr>
          <a:lstStyle/>
          <a:p>
            <a:pPr algn="l">
              <a:spcBef>
                <a:spcPct val="0"/>
              </a:spcBef>
              <a:defRPr/>
            </a:pPr>
            <a:r>
              <a:rPr lang="en-US" sz="2400" b="1">
                <a:solidFill>
                  <a:schemeClr val="bg1"/>
                </a:solidFill>
                <a:latin typeface="Arial" charset="0"/>
              </a:rPr>
              <a:t> </a:t>
            </a:r>
            <a:r>
              <a:rPr lang="en-US" sz="2000" b="1">
                <a:solidFill>
                  <a:schemeClr val="bg1"/>
                </a:solidFill>
                <a:effectLst>
                  <a:outerShdw blurRad="38100" dist="38100" dir="2700000" algn="tl">
                    <a:srgbClr val="000000"/>
                  </a:outerShdw>
                </a:effectLst>
                <a:latin typeface="Arial" charset="0"/>
              </a:rPr>
              <a:t>“</a:t>
            </a:r>
            <a:r>
              <a:rPr lang="en-US" sz="2400">
                <a:solidFill>
                  <a:schemeClr val="bg1"/>
                </a:solidFill>
                <a:effectLst>
                  <a:outerShdw blurRad="38100" dist="38100" dir="2700000" algn="tl">
                    <a:srgbClr val="000000"/>
                  </a:outerShdw>
                </a:effectLst>
                <a:latin typeface="Arial" charset="0"/>
              </a:rPr>
              <a:t>In epidemiologic research, [increases in risk of less than 100% (RR 2.0)] are considered small and are usually difficult to interpret.”</a:t>
            </a:r>
          </a:p>
          <a:p>
            <a:pPr algn="l">
              <a:spcBef>
                <a:spcPct val="0"/>
              </a:spcBef>
              <a:defRPr/>
            </a:pPr>
            <a:endParaRPr lang="en-US" sz="2400">
              <a:solidFill>
                <a:schemeClr val="bg1"/>
              </a:solidFill>
              <a:effectLst>
                <a:outerShdw blurRad="38100" dist="38100" dir="2700000" algn="tl">
                  <a:srgbClr val="000000"/>
                </a:outerShdw>
              </a:effectLst>
              <a:latin typeface="Arial" charset="0"/>
            </a:endParaRPr>
          </a:p>
          <a:p>
            <a:pPr algn="l">
              <a:spcBef>
                <a:spcPct val="0"/>
              </a:spcBef>
              <a:defRPr/>
            </a:pPr>
            <a:r>
              <a:rPr lang="en-US" sz="2400">
                <a:solidFill>
                  <a:schemeClr val="bg1"/>
                </a:solidFill>
                <a:latin typeface="Arial" charset="0"/>
              </a:rPr>
              <a:t> </a:t>
            </a:r>
            <a:r>
              <a:rPr lang="en-US" sz="2400">
                <a:solidFill>
                  <a:schemeClr val="bg1"/>
                </a:solidFill>
                <a:effectLst>
                  <a:outerShdw blurRad="38100" dist="38100" dir="2700000" algn="tl">
                    <a:srgbClr val="000000"/>
                  </a:outerShdw>
                </a:effectLst>
                <a:latin typeface="Arial" charset="0"/>
              </a:rPr>
              <a:t>“Such increases may be due to chance, statistical bias, or the effects of confounding factors that are sometimes not evident.”</a:t>
            </a:r>
          </a:p>
          <a:p>
            <a:pPr algn="l">
              <a:spcBef>
                <a:spcPct val="0"/>
              </a:spcBef>
              <a:defRPr/>
            </a:pPr>
            <a:endParaRPr lang="en-US" sz="2400">
              <a:solidFill>
                <a:schemeClr val="bg1"/>
              </a:solidFill>
              <a:effectLst>
                <a:outerShdw blurRad="38100" dist="38100" dir="2700000" algn="tl">
                  <a:srgbClr val="000000"/>
                </a:outerShdw>
              </a:effectLst>
              <a:latin typeface="Arial" charset="0"/>
            </a:endParaRPr>
          </a:p>
          <a:p>
            <a:pPr algn="l">
              <a:spcBef>
                <a:spcPct val="0"/>
              </a:spcBef>
              <a:defRPr/>
            </a:pPr>
            <a:r>
              <a:rPr lang="en-US" sz="2400">
                <a:solidFill>
                  <a:schemeClr val="bg1"/>
                </a:solidFill>
                <a:effectLst>
                  <a:outerShdw blurRad="38100" dist="38100" dir="2700000" algn="tl">
                    <a:srgbClr val="000000"/>
                  </a:outerShdw>
                </a:effectLst>
                <a:latin typeface="Arial" charset="0"/>
              </a:rPr>
              <a:t> “Relative risks are open to misinterpretation because they are frequently transformed into percentage values.”</a:t>
            </a:r>
          </a:p>
        </p:txBody>
      </p:sp>
      <p:sp>
        <p:nvSpPr>
          <p:cNvPr id="24580" name="Text Box 5"/>
          <p:cNvSpPr txBox="1">
            <a:spLocks noChangeArrowheads="1"/>
          </p:cNvSpPr>
          <p:nvPr/>
        </p:nvSpPr>
        <p:spPr bwMode="auto">
          <a:xfrm>
            <a:off x="6248400" y="6324600"/>
            <a:ext cx="2667000" cy="441325"/>
          </a:xfrm>
          <a:prstGeom prst="rect">
            <a:avLst/>
          </a:prstGeom>
          <a:noFill/>
          <a:ln w="9525">
            <a:noFill/>
            <a:miter lim="800000"/>
            <a:headEnd/>
            <a:tailEnd/>
          </a:ln>
        </p:spPr>
        <p:txBody>
          <a:bodyPr>
            <a:spAutoFit/>
          </a:bodyPr>
          <a:lstStyle/>
          <a:p>
            <a:pPr algn="l" defTabSz="912813">
              <a:lnSpc>
                <a:spcPct val="70000"/>
              </a:lnSpc>
              <a:spcBef>
                <a:spcPct val="50000"/>
              </a:spcBef>
              <a:buFontTx/>
              <a:buNone/>
            </a:pPr>
            <a:r>
              <a:rPr lang="en-US" sz="1200" dirty="0">
                <a:solidFill>
                  <a:schemeClr val="bg1"/>
                </a:solidFill>
                <a:latin typeface="Arial Narrow" pitchFamily="34" charset="0"/>
              </a:rPr>
              <a:t>National Cancer Institute, 1994</a:t>
            </a:r>
          </a:p>
          <a:p>
            <a:pPr algn="l" defTabSz="912813">
              <a:lnSpc>
                <a:spcPct val="70000"/>
              </a:lnSpc>
              <a:spcBef>
                <a:spcPct val="50000"/>
              </a:spcBef>
              <a:buFontTx/>
              <a:buNone/>
            </a:pPr>
            <a:r>
              <a:rPr lang="en-US" sz="1200" dirty="0">
                <a:solidFill>
                  <a:schemeClr val="bg1"/>
                </a:solidFill>
                <a:latin typeface="Arial Narrow" pitchFamily="34" charset="0"/>
              </a:rPr>
              <a:t>Collins J.  </a:t>
            </a:r>
            <a:r>
              <a:rPr lang="en-US" sz="1200" dirty="0" err="1">
                <a:solidFill>
                  <a:schemeClr val="bg1"/>
                </a:solidFill>
                <a:latin typeface="Arial Narrow" pitchFamily="34" charset="0"/>
              </a:rPr>
              <a:t>Fertil</a:t>
            </a:r>
            <a:r>
              <a:rPr lang="en-US" sz="1200" dirty="0">
                <a:solidFill>
                  <a:schemeClr val="bg1"/>
                </a:solidFill>
                <a:latin typeface="Arial Narrow" pitchFamily="34" charset="0"/>
              </a:rPr>
              <a:t> </a:t>
            </a:r>
            <a:r>
              <a:rPr lang="en-US" sz="1200" dirty="0" err="1">
                <a:solidFill>
                  <a:schemeClr val="bg1"/>
                </a:solidFill>
                <a:latin typeface="Arial Narrow" pitchFamily="34" charset="0"/>
              </a:rPr>
              <a:t>Steril</a:t>
            </a:r>
            <a:r>
              <a:rPr lang="en-US" sz="1200" dirty="0">
                <a:solidFill>
                  <a:schemeClr val="bg1"/>
                </a:solidFill>
                <a:latin typeface="Arial Narrow" pitchFamily="34" charset="0"/>
              </a:rPr>
              <a:t> 2000; 74: 1071-2</a:t>
            </a:r>
          </a:p>
        </p:txBody>
      </p:sp>
      <p:sp>
        <p:nvSpPr>
          <p:cNvPr id="2055" name="Text Box 7"/>
          <p:cNvSpPr txBox="1">
            <a:spLocks noChangeArrowheads="1"/>
          </p:cNvSpPr>
          <p:nvPr/>
        </p:nvSpPr>
        <p:spPr bwMode="auto">
          <a:xfrm>
            <a:off x="1143000" y="609600"/>
            <a:ext cx="7010400" cy="641350"/>
          </a:xfrm>
          <a:prstGeom prst="rect">
            <a:avLst/>
          </a:prstGeom>
          <a:noFill/>
          <a:ln w="9525" algn="ctr">
            <a:noFill/>
            <a:miter lim="800000"/>
            <a:headEnd/>
            <a:tailEnd/>
          </a:ln>
          <a:effectLst>
            <a:prstShdw prst="shdw16">
              <a:schemeClr val="bg2">
                <a:alpha val="50000"/>
              </a:schemeClr>
            </a:prstShdw>
          </a:effectLst>
        </p:spPr>
        <p:txBody>
          <a:bodyPr>
            <a:spAutoFit/>
          </a:bodyPr>
          <a:lstStyle/>
          <a:p>
            <a:pPr>
              <a:spcBef>
                <a:spcPct val="50000"/>
              </a:spcBef>
              <a:buFontTx/>
              <a:buNone/>
              <a:defRPr/>
            </a:pPr>
            <a:r>
              <a:rPr lang="en-US" sz="3600">
                <a:solidFill>
                  <a:schemeClr val="bg1"/>
                </a:solidFill>
                <a:effectLst>
                  <a:outerShdw blurRad="38100" dist="38100" dir="2700000" algn="tl">
                    <a:srgbClr val="000000"/>
                  </a:outerShdw>
                </a:effectLst>
                <a:latin typeface="Arial" charset="0"/>
              </a:rPr>
              <a:t>Relative Risk in Scientific Studies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09600" y="1295400"/>
          <a:ext cx="7831138" cy="5132388"/>
        </p:xfrm>
        <a:graphic>
          <a:graphicData uri="http://schemas.openxmlformats.org/presentationml/2006/ole">
            <mc:AlternateContent xmlns:mc="http://schemas.openxmlformats.org/markup-compatibility/2006">
              <mc:Choice xmlns:v="urn:schemas-microsoft-com:vml" Requires="v">
                <p:oleObj spid="_x0000_s3088" r:id="rId4" imgW="7834039" imgH="5127180" progId="Excel.Sheet.8">
                  <p:embed/>
                </p:oleObj>
              </mc:Choice>
              <mc:Fallback>
                <p:oleObj r:id="rId4" imgW="7834039" imgH="512718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7831138" cy="513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a:xfrm>
            <a:off x="152400" y="274638"/>
            <a:ext cx="8763000" cy="1143000"/>
          </a:xfrm>
        </p:spPr>
        <p:txBody>
          <a:bodyPr/>
          <a:lstStyle/>
          <a:p>
            <a:pPr defTabSz="912813">
              <a:defRPr/>
            </a:pPr>
            <a:r>
              <a:rPr lang="en-US" sz="3000" dirty="0" smtClean="0">
                <a:solidFill>
                  <a:schemeClr val="bg1"/>
                </a:solidFill>
                <a:effectLst>
                  <a:outerShdw blurRad="38100" dist="38100" dir="2700000" algn="tl">
                    <a:srgbClr val="000000"/>
                  </a:outerShdw>
                </a:effectLst>
              </a:rPr>
              <a:t>Media Representation of the Preliminary WHI 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000000"/>
                  </a:outerShdw>
                </a:effectLst>
              </a:rPr>
              <a:t>Goals</a:t>
            </a:r>
          </a:p>
        </p:txBody>
      </p:sp>
      <p:sp>
        <p:nvSpPr>
          <p:cNvPr id="333827" name="Rectangle 3"/>
          <p:cNvSpPr>
            <a:spLocks noGrp="1" noChangeArrowheads="1"/>
          </p:cNvSpPr>
          <p:nvPr>
            <p:ph type="body" idx="1"/>
          </p:nvPr>
        </p:nvSpPr>
        <p:spPr>
          <a:xfrm>
            <a:off x="457200" y="1828800"/>
            <a:ext cx="8229600" cy="4525963"/>
          </a:xfrm>
        </p:spPr>
        <p:txBody>
          <a:bodyPr/>
          <a:lstStyle/>
          <a:p>
            <a:pPr marL="342900" indent="-342900" eaLnBrk="1" hangingPunct="1">
              <a:spcAft>
                <a:spcPct val="20000"/>
              </a:spcAft>
              <a:defRPr/>
            </a:pPr>
            <a:r>
              <a:rPr lang="en-US" sz="2800" dirty="0" smtClean="0">
                <a:solidFill>
                  <a:schemeClr val="bg1"/>
                </a:solidFill>
                <a:effectLst>
                  <a:outerShdw blurRad="38100" dist="38100" dir="2700000" algn="tl">
                    <a:srgbClr val="000000"/>
                  </a:outerShdw>
                </a:effectLst>
              </a:rPr>
              <a:t>Understand differences between scientific certainty and statistical probability</a:t>
            </a:r>
          </a:p>
          <a:p>
            <a:pPr marL="342900" indent="-342900" eaLnBrk="1" hangingPunct="1">
              <a:spcAft>
                <a:spcPct val="20000"/>
              </a:spcAft>
              <a:defRPr/>
            </a:pPr>
            <a:r>
              <a:rPr lang="en-US" sz="2800" dirty="0" smtClean="0">
                <a:solidFill>
                  <a:schemeClr val="bg1"/>
                </a:solidFill>
                <a:effectLst>
                  <a:outerShdw blurRad="38100" dist="38100" dir="2700000" algn="tl">
                    <a:srgbClr val="000000"/>
                  </a:outerShdw>
                </a:effectLst>
              </a:rPr>
              <a:t>Identify common statistical and epidemiologic errors found in the peer-reviewed medical literature</a:t>
            </a:r>
          </a:p>
          <a:p>
            <a:pPr marL="342900" indent="-342900" eaLnBrk="1" hangingPunct="1">
              <a:spcAft>
                <a:spcPct val="20000"/>
              </a:spcAft>
              <a:defRPr/>
            </a:pPr>
            <a:r>
              <a:rPr lang="en-US" sz="2800" dirty="0" smtClean="0">
                <a:solidFill>
                  <a:schemeClr val="bg1"/>
                </a:solidFill>
                <a:effectLst>
                  <a:outerShdw blurRad="38100" dist="38100" dir="2700000" algn="tl">
                    <a:srgbClr val="000000"/>
                  </a:outerShdw>
                </a:effectLst>
              </a:rPr>
              <a:t>Develop strategies to assess the plethora of medical literature bombarding the practitioner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838200" y="1981200"/>
            <a:ext cx="7467600" cy="1858963"/>
          </a:xfrm>
          <a:prstGeom prst="rect">
            <a:avLst/>
          </a:prstGeom>
          <a:solidFill>
            <a:schemeClr val="accent2">
              <a:lumMod val="50000"/>
            </a:schemeClr>
          </a:solidFill>
          <a:ln w="57150" cmpd="thickThin">
            <a:solidFill>
              <a:srgbClr val="FF99FF"/>
            </a:solidFill>
            <a:miter lim="800000"/>
            <a:headEnd/>
            <a:tailEnd/>
          </a:ln>
          <a:effectLst/>
        </p:spPr>
        <p:txBody>
          <a:bodyPr>
            <a:spAutoFit/>
          </a:bodyPr>
          <a:lstStyle/>
          <a:p>
            <a:pPr algn="l">
              <a:spcBef>
                <a:spcPct val="50000"/>
              </a:spcBef>
              <a:buFontTx/>
              <a:buNone/>
              <a:defRPr/>
            </a:pPr>
            <a:r>
              <a:rPr lang="en-US" sz="2800" dirty="0">
                <a:solidFill>
                  <a:schemeClr val="bg1"/>
                </a:solidFill>
                <a:effectLst>
                  <a:outerShdw blurRad="38100" dist="38100" dir="2700000" algn="tl">
                    <a:srgbClr val="000000"/>
                  </a:outerShdw>
                </a:effectLst>
                <a:latin typeface="Arial" charset="0"/>
              </a:rPr>
              <a:t>RR 0.5-2.0		         Weak association</a:t>
            </a:r>
          </a:p>
          <a:p>
            <a:pPr algn="l">
              <a:spcBef>
                <a:spcPct val="50000"/>
              </a:spcBef>
              <a:buFontTx/>
              <a:buNone/>
              <a:defRPr/>
            </a:pPr>
            <a:r>
              <a:rPr lang="en-US" sz="2800" dirty="0">
                <a:solidFill>
                  <a:schemeClr val="bg1"/>
                </a:solidFill>
                <a:effectLst>
                  <a:outerShdw blurRad="38100" dist="38100" dir="2700000" algn="tl">
                    <a:srgbClr val="000000"/>
                  </a:outerShdw>
                </a:effectLst>
                <a:latin typeface="Arial" charset="0"/>
              </a:rPr>
              <a:t>RR &lt; 0.33 or &gt; 3		Moderate association</a:t>
            </a:r>
          </a:p>
          <a:p>
            <a:pPr algn="l">
              <a:spcBef>
                <a:spcPct val="50000"/>
              </a:spcBef>
              <a:buFontTx/>
              <a:buNone/>
              <a:defRPr/>
            </a:pPr>
            <a:r>
              <a:rPr lang="en-US" sz="2800" dirty="0">
                <a:solidFill>
                  <a:schemeClr val="bg1"/>
                </a:solidFill>
                <a:effectLst>
                  <a:outerShdw blurRad="38100" dist="38100" dir="2700000" algn="tl">
                    <a:srgbClr val="000000"/>
                  </a:outerShdw>
                </a:effectLst>
                <a:latin typeface="Arial" charset="0"/>
              </a:rPr>
              <a:t>RR &lt; 0.2 or &gt; 5		Strong association</a:t>
            </a:r>
            <a:endParaRPr lang="en-US" sz="2800" i="1" dirty="0">
              <a:solidFill>
                <a:srgbClr val="FF9900"/>
              </a:solidFill>
              <a:effectLst>
                <a:outerShdw blurRad="38100" dist="38100" dir="2700000" algn="tl">
                  <a:srgbClr val="000000"/>
                </a:outerShdw>
              </a:effectLst>
              <a:latin typeface="Arial" charset="0"/>
            </a:endParaRPr>
          </a:p>
        </p:txBody>
      </p:sp>
      <p:sp>
        <p:nvSpPr>
          <p:cNvPr id="25603" name="Rectangle 5"/>
          <p:cNvSpPr>
            <a:spLocks noChangeArrowheads="1"/>
          </p:cNvSpPr>
          <p:nvPr/>
        </p:nvSpPr>
        <p:spPr bwMode="auto">
          <a:xfrm>
            <a:off x="6781800" y="6400800"/>
            <a:ext cx="2155825" cy="274638"/>
          </a:xfrm>
          <a:prstGeom prst="rect">
            <a:avLst/>
          </a:prstGeom>
          <a:noFill/>
          <a:ln w="9525">
            <a:noFill/>
            <a:miter lim="800000"/>
            <a:headEnd/>
            <a:tailEnd/>
          </a:ln>
        </p:spPr>
        <p:txBody>
          <a:bodyPr wrap="none">
            <a:spAutoFit/>
          </a:bodyPr>
          <a:lstStyle/>
          <a:p>
            <a:pPr algn="l" defTabSz="912813" eaLnBrk="0" hangingPunct="0">
              <a:spcBef>
                <a:spcPct val="50000"/>
              </a:spcBef>
              <a:buFontTx/>
              <a:buNone/>
            </a:pPr>
            <a:r>
              <a:rPr lang="en-US" sz="1200">
                <a:solidFill>
                  <a:schemeClr val="bg1"/>
                </a:solidFill>
                <a:latin typeface="Arial Narrow" pitchFamily="34" charset="0"/>
              </a:rPr>
              <a:t>Taubes G.  Science 1995; 269: 165</a:t>
            </a:r>
          </a:p>
        </p:txBody>
      </p:sp>
      <p:sp>
        <p:nvSpPr>
          <p:cNvPr id="54278" name="Text Box 6"/>
          <p:cNvSpPr txBox="1">
            <a:spLocks noChangeArrowheads="1"/>
          </p:cNvSpPr>
          <p:nvPr/>
        </p:nvSpPr>
        <p:spPr bwMode="auto">
          <a:xfrm>
            <a:off x="3184525" y="722313"/>
            <a:ext cx="3216275" cy="274637"/>
          </a:xfrm>
          <a:prstGeom prst="rect">
            <a:avLst/>
          </a:prstGeom>
          <a:noFill/>
          <a:ln w="9525" algn="ctr">
            <a:noFill/>
            <a:miter lim="800000"/>
            <a:headEnd/>
            <a:tailEnd/>
          </a:ln>
          <a:effectLst/>
        </p:spPr>
        <p:txBody>
          <a:bodyPr>
            <a:spAutoFit/>
          </a:bodyPr>
          <a:lstStyle/>
          <a:p>
            <a:pPr algn="l">
              <a:defRPr/>
            </a:pPr>
            <a:endParaRPr lang="en-US" sz="1200">
              <a:solidFill>
                <a:schemeClr val="bg1"/>
              </a:solidFill>
              <a:effectLst>
                <a:outerShdw blurRad="38100" dist="38100" dir="2700000" algn="tl">
                  <a:srgbClr val="000000"/>
                </a:outerShdw>
              </a:effectLst>
              <a:latin typeface="Bookman Old Style" pitchFamily="18" charset="0"/>
            </a:endParaRPr>
          </a:p>
        </p:txBody>
      </p:sp>
      <p:sp>
        <p:nvSpPr>
          <p:cNvPr id="54279" name="Text Box 7"/>
          <p:cNvSpPr txBox="1">
            <a:spLocks noChangeArrowheads="1"/>
          </p:cNvSpPr>
          <p:nvPr/>
        </p:nvSpPr>
        <p:spPr bwMode="auto">
          <a:xfrm>
            <a:off x="609600" y="914400"/>
            <a:ext cx="8001000" cy="579438"/>
          </a:xfrm>
          <a:prstGeom prst="rect">
            <a:avLst/>
          </a:prstGeom>
          <a:noFill/>
          <a:ln w="9525" algn="ctr">
            <a:noFill/>
            <a:miter lim="800000"/>
            <a:headEnd/>
            <a:tailEnd/>
          </a:ln>
          <a:effectLst/>
        </p:spPr>
        <p:txBody>
          <a:bodyPr>
            <a:spAutoFit/>
          </a:bodyPr>
          <a:lstStyle/>
          <a:p>
            <a:pPr>
              <a:spcBef>
                <a:spcPct val="50000"/>
              </a:spcBef>
              <a:buFontTx/>
              <a:buNone/>
              <a:defRPr/>
            </a:pPr>
            <a:r>
              <a:rPr lang="en-US">
                <a:solidFill>
                  <a:schemeClr val="bg1"/>
                </a:solidFill>
                <a:effectLst>
                  <a:outerShdw blurRad="38100" dist="38100" dir="2700000" algn="tl">
                    <a:srgbClr val="000000"/>
                  </a:outerShdw>
                </a:effectLst>
                <a:latin typeface="Arial" charset="0"/>
              </a:rPr>
              <a:t>Risk Ratios in Observational Studies</a:t>
            </a:r>
          </a:p>
        </p:txBody>
      </p:sp>
      <p:sp>
        <p:nvSpPr>
          <p:cNvPr id="54280" name="Text Box 8"/>
          <p:cNvSpPr txBox="1">
            <a:spLocks noChangeArrowheads="1"/>
          </p:cNvSpPr>
          <p:nvPr/>
        </p:nvSpPr>
        <p:spPr bwMode="auto">
          <a:xfrm>
            <a:off x="990600" y="4419600"/>
            <a:ext cx="7162800" cy="1006475"/>
          </a:xfrm>
          <a:prstGeom prst="rect">
            <a:avLst/>
          </a:prstGeom>
          <a:noFill/>
          <a:ln w="9525" algn="ctr">
            <a:noFill/>
            <a:miter lim="800000"/>
            <a:headEnd/>
            <a:tailEnd/>
          </a:ln>
          <a:effectLst/>
        </p:spPr>
        <p:txBody>
          <a:bodyPr>
            <a:spAutoFit/>
          </a:bodyPr>
          <a:lstStyle/>
          <a:p>
            <a:pPr>
              <a:spcBef>
                <a:spcPct val="50000"/>
              </a:spcBef>
              <a:buFontTx/>
              <a:buNone/>
              <a:defRPr/>
            </a:pPr>
            <a:r>
              <a:rPr lang="en-US" sz="2000">
                <a:solidFill>
                  <a:schemeClr val="bg1"/>
                </a:solidFill>
                <a:effectLst>
                  <a:outerShdw blurRad="38100" dist="38100" dir="2700000" algn="tl">
                    <a:srgbClr val="000000"/>
                  </a:outerShdw>
                </a:effectLst>
                <a:latin typeface="Arial" charset="0"/>
              </a:rPr>
              <a:t>Randomized Controlled Trials can be given a little slack; however, RCT’s are not immune to selection bias, confounding bias, detection bias, etc…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457200"/>
            <a:ext cx="8229600" cy="1143000"/>
          </a:xfrm>
        </p:spPr>
        <p:txBody>
          <a:bodyPr/>
          <a:lstStyle/>
          <a:p>
            <a:pPr eaLnBrk="1" hangingPunct="1">
              <a:defRPr/>
            </a:pPr>
            <a:r>
              <a:rPr lang="en-US" sz="3600" dirty="0" smtClean="0">
                <a:solidFill>
                  <a:schemeClr val="bg1"/>
                </a:solidFill>
                <a:effectLst>
                  <a:outerShdw blurRad="38100" dist="38100" dir="2700000" algn="tl">
                    <a:srgbClr val="000000"/>
                  </a:outerShdw>
                </a:effectLst>
              </a:rPr>
              <a:t>Attributable Risk</a:t>
            </a:r>
            <a:br>
              <a:rPr lang="en-US" sz="3600" dirty="0" smtClean="0">
                <a:solidFill>
                  <a:schemeClr val="bg1"/>
                </a:solidFill>
                <a:effectLst>
                  <a:outerShdw blurRad="38100" dist="38100" dir="2700000" algn="tl">
                    <a:srgbClr val="000000"/>
                  </a:outerShdw>
                </a:effectLst>
              </a:rPr>
            </a:br>
            <a:r>
              <a:rPr lang="en-US" sz="2800" i="1" dirty="0" smtClean="0">
                <a:solidFill>
                  <a:schemeClr val="bg1"/>
                </a:solidFill>
                <a:effectLst>
                  <a:outerShdw blurRad="38100" dist="38100" dir="2700000" algn="tl">
                    <a:srgbClr val="000000"/>
                  </a:outerShdw>
                </a:effectLst>
              </a:rPr>
              <a:t>Something Patients Understand</a:t>
            </a:r>
          </a:p>
        </p:txBody>
      </p:sp>
      <p:sp>
        <p:nvSpPr>
          <p:cNvPr id="70659" name="Rectangle 3"/>
          <p:cNvSpPr>
            <a:spLocks noGrp="1" noChangeArrowheads="1"/>
          </p:cNvSpPr>
          <p:nvPr>
            <p:ph type="body" idx="4294967295"/>
          </p:nvPr>
        </p:nvSpPr>
        <p:spPr>
          <a:xfrm>
            <a:off x="457200" y="2133600"/>
            <a:ext cx="8229600" cy="3276600"/>
          </a:xfrm>
        </p:spPr>
        <p:txBody>
          <a:bodyPr/>
          <a:lstStyle/>
          <a:p>
            <a:pPr defTabSz="912813" eaLnBrk="1" hangingPunct="1">
              <a:lnSpc>
                <a:spcPct val="90000"/>
              </a:lnSpc>
              <a:defRPr/>
            </a:pPr>
            <a:r>
              <a:rPr lang="en-US" sz="2800" dirty="0" smtClean="0">
                <a:solidFill>
                  <a:schemeClr val="bg1"/>
                </a:solidFill>
                <a:effectLst>
                  <a:outerShdw blurRad="38100" dist="38100" dir="2700000" algn="tl">
                    <a:srgbClr val="000000"/>
                  </a:outerShdw>
                </a:effectLst>
              </a:rPr>
              <a:t>Absolute risk</a:t>
            </a:r>
          </a:p>
          <a:p>
            <a:pPr lvl="1" defTabSz="912813" eaLnBrk="1" hangingPunct="1">
              <a:lnSpc>
                <a:spcPct val="90000"/>
              </a:lnSpc>
              <a:defRPr/>
            </a:pPr>
            <a:r>
              <a:rPr lang="en-US" sz="2000" dirty="0" smtClean="0">
                <a:solidFill>
                  <a:schemeClr val="bg1"/>
                </a:solidFill>
                <a:effectLst>
                  <a:outerShdw blurRad="38100" dist="38100" dir="2700000" algn="tl">
                    <a:srgbClr val="000000"/>
                  </a:outerShdw>
                </a:effectLst>
              </a:rPr>
              <a:t>Incidence of a disease in the unexposed population</a:t>
            </a:r>
          </a:p>
          <a:p>
            <a:pPr lvl="1" defTabSz="912813" eaLnBrk="1" hangingPunct="1">
              <a:lnSpc>
                <a:spcPct val="90000"/>
              </a:lnSpc>
              <a:buFontTx/>
              <a:buNone/>
              <a:defRPr/>
            </a:pPr>
            <a:endParaRPr lang="en-US" sz="2000" dirty="0" smtClean="0">
              <a:solidFill>
                <a:schemeClr val="bg1"/>
              </a:solidFill>
              <a:effectLst>
                <a:outerShdw blurRad="38100" dist="38100" dir="2700000" algn="tl">
                  <a:srgbClr val="000000"/>
                </a:outerShdw>
              </a:effectLst>
            </a:endParaRPr>
          </a:p>
          <a:p>
            <a:pPr defTabSz="912813" eaLnBrk="1" hangingPunct="1">
              <a:lnSpc>
                <a:spcPct val="90000"/>
              </a:lnSpc>
              <a:defRPr/>
            </a:pPr>
            <a:r>
              <a:rPr lang="en-US" sz="2800" dirty="0" smtClean="0">
                <a:solidFill>
                  <a:schemeClr val="bg1"/>
                </a:solidFill>
                <a:effectLst>
                  <a:outerShdw blurRad="38100" dist="38100" dir="2700000" algn="tl">
                    <a:srgbClr val="000000"/>
                  </a:outerShdw>
                </a:effectLst>
              </a:rPr>
              <a:t>Attributable Risk</a:t>
            </a:r>
          </a:p>
          <a:p>
            <a:pPr lvl="1" defTabSz="912813" eaLnBrk="1" hangingPunct="1">
              <a:lnSpc>
                <a:spcPct val="90000"/>
              </a:lnSpc>
              <a:defRPr/>
            </a:pPr>
            <a:r>
              <a:rPr lang="en-US" sz="2000" dirty="0" smtClean="0">
                <a:solidFill>
                  <a:schemeClr val="bg1"/>
                </a:solidFill>
                <a:effectLst>
                  <a:outerShdw blurRad="38100" dist="38100" dir="2700000" algn="tl">
                    <a:srgbClr val="000000"/>
                  </a:outerShdw>
                </a:effectLst>
              </a:rPr>
              <a:t>Incidence of a disease in a exposed group that can be linked to the exposure</a:t>
            </a:r>
          </a:p>
          <a:p>
            <a:pPr lvl="1" defTabSz="912813" eaLnBrk="1" hangingPunct="1">
              <a:lnSpc>
                <a:spcPct val="90000"/>
              </a:lnSpc>
              <a:defRPr/>
            </a:pPr>
            <a:r>
              <a:rPr lang="en-US" sz="2000" dirty="0" smtClean="0">
                <a:solidFill>
                  <a:srgbClr val="FFFF99"/>
                </a:solidFill>
                <a:effectLst>
                  <a:outerShdw blurRad="38100" dist="38100" dir="2700000" algn="tl">
                    <a:srgbClr val="000000"/>
                  </a:outerShdw>
                </a:effectLst>
              </a:rPr>
              <a:t>From a public health perspective, attributable risk is the amount by which the disease risk will be increased or decreased if the exposure is removed</a:t>
            </a:r>
          </a:p>
          <a:p>
            <a:pPr lvl="1" defTabSz="912813" eaLnBrk="1" hangingPunct="1">
              <a:lnSpc>
                <a:spcPct val="90000"/>
              </a:lnSpc>
              <a:defRPr/>
            </a:pPr>
            <a:r>
              <a:rPr lang="en-US" sz="2000" dirty="0" smtClean="0">
                <a:solidFill>
                  <a:schemeClr val="bg1"/>
                </a:solidFill>
                <a:effectLst>
                  <a:outerShdw blurRad="38100" dist="38100" dir="2700000" algn="tl">
                    <a:srgbClr val="000000"/>
                  </a:outerShdw>
                </a:effectLst>
              </a:rPr>
              <a:t>Readily understandable by physicians and patients alike</a:t>
            </a:r>
          </a:p>
          <a:p>
            <a:pPr lvl="1" defTabSz="912813" eaLnBrk="1" hangingPunct="1">
              <a:lnSpc>
                <a:spcPct val="90000"/>
              </a:lnSpc>
              <a:defRPr/>
            </a:pPr>
            <a:endParaRPr lang="en-US" sz="2000" dirty="0" smtClean="0">
              <a:solidFill>
                <a:schemeClr val="bg1"/>
              </a:solidFill>
              <a:effectLst>
                <a:outerShdw blurRad="38100" dist="38100" dir="2700000" algn="tl">
                  <a:srgbClr val="000000"/>
                </a:outerShdw>
              </a:effectLst>
            </a:endParaRPr>
          </a:p>
          <a:p>
            <a:pPr lvl="1" defTabSz="912813" eaLnBrk="1" hangingPunct="1">
              <a:lnSpc>
                <a:spcPct val="90000"/>
              </a:lnSpc>
              <a:defRPr/>
            </a:pPr>
            <a:endParaRPr lang="en-US" sz="2000" dirty="0" smtClean="0">
              <a:solidFill>
                <a:schemeClr val="bg1"/>
              </a:solidFill>
              <a:effectLst>
                <a:outerShdw blurRad="38100" dist="38100" dir="2700000" algn="tl">
                  <a:srgbClr val="000000"/>
                </a:outerShdw>
              </a:effectLst>
            </a:endParaRPr>
          </a:p>
          <a:p>
            <a:pPr lvl="1" defTabSz="912813" eaLnBrk="1" hangingPunct="1">
              <a:lnSpc>
                <a:spcPct val="90000"/>
              </a:lnSpc>
              <a:defRPr/>
            </a:pPr>
            <a:endParaRPr lang="en-US" sz="2000" dirty="0" smtClean="0">
              <a:solidFill>
                <a:schemeClr val="bg1"/>
              </a:solidFill>
              <a:effectLst>
                <a:outerShdw blurRad="38100" dist="38100" dir="2700000" algn="tl">
                  <a:srgbClr val="000000"/>
                </a:outerShdw>
              </a:effectLst>
            </a:endParaRPr>
          </a:p>
          <a:p>
            <a:pPr lvl="1" defTabSz="912813" eaLnBrk="1" hangingPunct="1">
              <a:lnSpc>
                <a:spcPct val="90000"/>
              </a:lnSpc>
              <a:buFontTx/>
              <a:buNone/>
              <a:defRPr/>
            </a:pPr>
            <a:endParaRPr lang="en-US" sz="2000" dirty="0" smtClean="0">
              <a:solidFill>
                <a:schemeClr val="bg1"/>
              </a:solidFill>
              <a:effectLst>
                <a:outerShdw blurRad="38100" dist="38100" dir="2700000" algn="tl">
                  <a:srgbClr val="000000"/>
                </a:outerShdw>
              </a:effectLst>
            </a:endParaRPr>
          </a:p>
        </p:txBody>
      </p:sp>
      <p:sp>
        <p:nvSpPr>
          <p:cNvPr id="26628" name="Text Box 4"/>
          <p:cNvSpPr txBox="1">
            <a:spLocks noChangeArrowheads="1"/>
          </p:cNvSpPr>
          <p:nvPr/>
        </p:nvSpPr>
        <p:spPr bwMode="auto">
          <a:xfrm>
            <a:off x="6477000" y="6248400"/>
            <a:ext cx="2514600" cy="422275"/>
          </a:xfrm>
          <a:prstGeom prst="rect">
            <a:avLst/>
          </a:prstGeom>
          <a:noFill/>
          <a:ln w="9525">
            <a:noFill/>
            <a:miter lim="800000"/>
            <a:headEnd/>
            <a:tailEnd/>
          </a:ln>
        </p:spPr>
        <p:txBody>
          <a:bodyPr>
            <a:spAutoFit/>
          </a:bodyPr>
          <a:lstStyle/>
          <a:p>
            <a:pPr algn="l" defTabSz="912813">
              <a:lnSpc>
                <a:spcPct val="65000"/>
              </a:lnSpc>
              <a:spcBef>
                <a:spcPct val="50000"/>
              </a:spcBef>
              <a:buFontTx/>
              <a:buNone/>
            </a:pPr>
            <a:r>
              <a:rPr lang="en-US" sz="1200">
                <a:solidFill>
                  <a:schemeClr val="bg1"/>
                </a:solidFill>
                <a:latin typeface="Arial Narrow" pitchFamily="34" charset="0"/>
              </a:rPr>
              <a:t>Collins J.  Fertil Steril 2000; 74: 1071-2</a:t>
            </a:r>
          </a:p>
          <a:p>
            <a:pPr algn="l" defTabSz="912813">
              <a:lnSpc>
                <a:spcPct val="65000"/>
              </a:lnSpc>
              <a:spcBef>
                <a:spcPct val="50000"/>
              </a:spcBef>
              <a:buFontTx/>
              <a:buNone/>
            </a:pPr>
            <a:r>
              <a:rPr lang="en-US" sz="1200">
                <a:solidFill>
                  <a:schemeClr val="bg1"/>
                </a:solidFill>
                <a:latin typeface="Arial Narrow" pitchFamily="34" charset="0"/>
              </a:rPr>
              <a:t>Sedgwick JEC.  Heart 2001; 85: 491-2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9"/>
          <p:cNvSpPr>
            <a:spLocks noChangeArrowheads="1"/>
          </p:cNvSpPr>
          <p:nvPr/>
        </p:nvSpPr>
        <p:spPr bwMode="auto">
          <a:xfrm>
            <a:off x="1447800" y="3352800"/>
            <a:ext cx="6477000" cy="1752600"/>
          </a:xfrm>
          <a:prstGeom prst="rect">
            <a:avLst/>
          </a:prstGeom>
          <a:solidFill>
            <a:srgbClr val="000066"/>
          </a:solidFill>
          <a:ln w="9525" algn="ctr">
            <a:noFill/>
            <a:miter lim="800000"/>
            <a:headEnd/>
            <a:tailEnd/>
          </a:ln>
        </p:spPr>
        <p:txBody>
          <a:bodyPr wrap="none" anchor="ctr"/>
          <a:lstStyle/>
          <a:p>
            <a:pPr defTabSz="912813">
              <a:buFontTx/>
              <a:buNone/>
            </a:pPr>
            <a:endParaRPr lang="en-US" sz="2800">
              <a:solidFill>
                <a:srgbClr val="800000"/>
              </a:solidFill>
              <a:latin typeface="Arial" charset="0"/>
            </a:endParaRPr>
          </a:p>
        </p:txBody>
      </p:sp>
      <p:sp>
        <p:nvSpPr>
          <p:cNvPr id="4100" name="Rectangle 8"/>
          <p:cNvSpPr>
            <a:spLocks noChangeArrowheads="1"/>
          </p:cNvSpPr>
          <p:nvPr/>
        </p:nvSpPr>
        <p:spPr bwMode="auto">
          <a:xfrm>
            <a:off x="304800" y="1295400"/>
            <a:ext cx="8458200" cy="1371600"/>
          </a:xfrm>
          <a:prstGeom prst="rect">
            <a:avLst/>
          </a:prstGeom>
          <a:solidFill>
            <a:srgbClr val="035551"/>
          </a:solidFill>
          <a:ln w="9525" algn="ctr">
            <a:noFill/>
            <a:miter lim="800000"/>
            <a:headEnd/>
            <a:tailEnd/>
          </a:ln>
        </p:spPr>
        <p:txBody>
          <a:bodyPr wrap="none" anchor="ctr"/>
          <a:lstStyle/>
          <a:p>
            <a:pPr defTabSz="912813"/>
            <a:endParaRPr lang="en-US" sz="2800">
              <a:latin typeface="Arial" charset="0"/>
            </a:endParaRPr>
          </a:p>
        </p:txBody>
      </p:sp>
      <p:graphicFrame>
        <p:nvGraphicFramePr>
          <p:cNvPr id="4098" name="Object 2"/>
          <p:cNvGraphicFramePr>
            <a:graphicFrameLocks noChangeAspect="1"/>
          </p:cNvGraphicFramePr>
          <p:nvPr/>
        </p:nvGraphicFramePr>
        <p:xfrm>
          <a:off x="533400" y="1752600"/>
          <a:ext cx="7924800" cy="544513"/>
        </p:xfrm>
        <a:graphic>
          <a:graphicData uri="http://schemas.openxmlformats.org/presentationml/2006/ole">
            <mc:AlternateContent xmlns:mc="http://schemas.openxmlformats.org/markup-compatibility/2006">
              <mc:Choice xmlns:v="urn:schemas-microsoft-com:vml" Requires="v">
                <p:oleObj spid="_x0000_s4112" name="Equation" r:id="rId4" imgW="2590560" imgH="177480" progId="Equation.DSMT4">
                  <p:embed/>
                </p:oleObj>
              </mc:Choice>
              <mc:Fallback>
                <p:oleObj name="Equation" r:id="rId4" imgW="2590560" imgH="177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7924800" cy="5445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4"/>
          <p:cNvSpPr>
            <a:spLocks noChangeArrowheads="1"/>
          </p:cNvSpPr>
          <p:nvPr/>
        </p:nvSpPr>
        <p:spPr bwMode="auto">
          <a:xfrm>
            <a:off x="1524000" y="3581400"/>
            <a:ext cx="4572000" cy="1390650"/>
          </a:xfrm>
          <a:prstGeom prst="rect">
            <a:avLst/>
          </a:prstGeom>
          <a:noFill/>
          <a:ln w="9525" algn="ctr">
            <a:noFill/>
            <a:miter lim="800000"/>
            <a:headEnd/>
            <a:tailEnd/>
          </a:ln>
        </p:spPr>
        <p:txBody>
          <a:bodyPr>
            <a:spAutoFit/>
          </a:bodyPr>
          <a:lstStyle/>
          <a:p>
            <a:pPr defTabSz="912813">
              <a:lnSpc>
                <a:spcPct val="50000"/>
              </a:lnSpc>
              <a:buFontTx/>
              <a:buNone/>
            </a:pPr>
            <a:r>
              <a:rPr lang="en-US" sz="2800" b="1">
                <a:solidFill>
                  <a:srgbClr val="FFFF00"/>
                </a:solidFill>
                <a:latin typeface="Arial" charset="0"/>
              </a:rPr>
              <a:t>1</a:t>
            </a:r>
          </a:p>
          <a:p>
            <a:pPr defTabSz="912813">
              <a:lnSpc>
                <a:spcPct val="50000"/>
              </a:lnSpc>
              <a:buFontTx/>
              <a:buNone/>
            </a:pPr>
            <a:r>
              <a:rPr lang="en-US" sz="2800" b="1">
                <a:solidFill>
                  <a:srgbClr val="FFFF00"/>
                </a:solidFill>
                <a:latin typeface="Arial" charset="0"/>
              </a:rPr>
              <a:t>_______________</a:t>
            </a:r>
          </a:p>
          <a:p>
            <a:pPr defTabSz="912813">
              <a:lnSpc>
                <a:spcPct val="50000"/>
              </a:lnSpc>
              <a:buFontTx/>
              <a:buNone/>
            </a:pPr>
            <a:endParaRPr lang="en-US" sz="2800" b="1">
              <a:solidFill>
                <a:srgbClr val="FFFF00"/>
              </a:solidFill>
              <a:latin typeface="Arial" charset="0"/>
            </a:endParaRPr>
          </a:p>
          <a:p>
            <a:pPr defTabSz="912813">
              <a:lnSpc>
                <a:spcPct val="50000"/>
              </a:lnSpc>
              <a:buFontTx/>
              <a:buNone/>
            </a:pPr>
            <a:r>
              <a:rPr lang="en-US" sz="2800" b="1">
                <a:solidFill>
                  <a:srgbClr val="FFFF00"/>
                </a:solidFill>
                <a:latin typeface="Arial" charset="0"/>
              </a:rPr>
              <a:t>Attributable Risk</a:t>
            </a:r>
          </a:p>
          <a:p>
            <a:pPr defTabSz="912813">
              <a:lnSpc>
                <a:spcPct val="50000"/>
              </a:lnSpc>
              <a:spcBef>
                <a:spcPct val="50000"/>
              </a:spcBef>
              <a:buFontTx/>
              <a:buNone/>
            </a:pPr>
            <a:endParaRPr lang="en-US" sz="1200">
              <a:solidFill>
                <a:srgbClr val="FFFF00"/>
              </a:solidFill>
              <a:latin typeface="Arial" charset="0"/>
            </a:endParaRPr>
          </a:p>
        </p:txBody>
      </p:sp>
      <p:sp>
        <p:nvSpPr>
          <p:cNvPr id="4102" name="Text Box 5"/>
          <p:cNvSpPr txBox="1">
            <a:spLocks noChangeArrowheads="1"/>
          </p:cNvSpPr>
          <p:nvPr/>
        </p:nvSpPr>
        <p:spPr bwMode="auto">
          <a:xfrm>
            <a:off x="5410200" y="3810000"/>
            <a:ext cx="2514600" cy="701675"/>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spcBef>
                <a:spcPct val="50000"/>
              </a:spcBef>
              <a:buFontTx/>
              <a:buNone/>
            </a:pPr>
            <a:r>
              <a:rPr lang="en-US" sz="4000" b="1">
                <a:solidFill>
                  <a:srgbClr val="FFFF00"/>
                </a:solidFill>
                <a:latin typeface="Arial" charset="0"/>
              </a:rPr>
              <a:t>= NNH </a:t>
            </a:r>
          </a:p>
        </p:txBody>
      </p:sp>
      <p:sp>
        <p:nvSpPr>
          <p:cNvPr id="4103" name="Text Box 7"/>
          <p:cNvSpPr txBox="1">
            <a:spLocks noChangeArrowheads="1"/>
          </p:cNvSpPr>
          <p:nvPr/>
        </p:nvSpPr>
        <p:spPr bwMode="auto">
          <a:xfrm>
            <a:off x="609600" y="3429000"/>
            <a:ext cx="8229600" cy="519113"/>
          </a:xfrm>
          <a:prstGeom prst="rect">
            <a:avLst/>
          </a:prstGeom>
          <a:noFill/>
          <a:ln w="9525" algn="ctr">
            <a:noFill/>
            <a:miter lim="800000"/>
            <a:headEnd/>
            <a:tailEnd/>
          </a:ln>
          <a:effectLst>
            <a:prstShdw prst="shdw16">
              <a:schemeClr val="bg2">
                <a:alpha val="50000"/>
              </a:schemeClr>
            </a:prstShdw>
          </a:effectLst>
        </p:spPr>
        <p:txBody>
          <a:bodyPr>
            <a:spAutoFit/>
          </a:bodyPr>
          <a:lstStyle/>
          <a:p>
            <a:pPr defTabSz="912813">
              <a:spcBef>
                <a:spcPct val="50000"/>
              </a:spcBef>
              <a:buFontTx/>
              <a:buNone/>
            </a:pPr>
            <a:endParaRPr lang="en-US" sz="280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800" name="Group 192"/>
          <p:cNvGraphicFramePr>
            <a:graphicFrameLocks noGrp="1"/>
          </p:cNvGraphicFramePr>
          <p:nvPr/>
        </p:nvGraphicFramePr>
        <p:xfrm>
          <a:off x="533400" y="304800"/>
          <a:ext cx="8001000" cy="5638802"/>
        </p:xfrm>
        <a:graphic>
          <a:graphicData uri="http://schemas.openxmlformats.org/drawingml/2006/table">
            <a:tbl>
              <a:tblPr/>
              <a:tblGrid>
                <a:gridCol w="1333500"/>
                <a:gridCol w="1333500"/>
                <a:gridCol w="1333500"/>
                <a:gridCol w="1333500"/>
                <a:gridCol w="1333500"/>
                <a:gridCol w="1333500"/>
              </a:tblGrid>
              <a:tr h="1352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Times New Roman" pitchFamily="18" charset="0"/>
                        </a:rPr>
                        <a:t>Event/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Times New Roman" pitchFamily="18" charset="0"/>
                        </a:rPr>
                        <a:t>Study Arm</a:t>
                      </a:r>
                      <a:endParaRPr kumimoji="0" lang="en-US" sz="1600" b="0" i="0" u="none" strike="noStrike" cap="none" normalizeH="0" baseline="0" dirty="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Times New Roman" pitchFamily="18" charset="0"/>
                        </a:rPr>
                        <a:t>Hazard Ratio</a:t>
                      </a:r>
                      <a:endParaRPr kumimoji="0" lang="en-US" sz="1600" b="0"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Increased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Risk (%)</a:t>
                      </a:r>
                      <a:endParaRPr kumimoji="0" lang="en-US" sz="1600" b="0" i="0" u="none" strike="noStrike" cap="none" normalizeH="0" baseline="0" smtClean="0">
                        <a:ln>
                          <a:noFill/>
                        </a:ln>
                        <a:solidFill>
                          <a:schemeClr val="bg1"/>
                        </a:solidFill>
                        <a:effectLst/>
                        <a:latin typeface="Arial" charset="0"/>
                      </a:endParaRPr>
                    </a:p>
                  </a:txBody>
                  <a:tcPr anchor="ctr" horzOverflow="overflow">
                    <a:lnL>
                      <a:noFill/>
                    </a:lnL>
                    <a:lnR>
                      <a:noFill/>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Attributable Risk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per 10,000 Women-Years</a:t>
                      </a:r>
                      <a:endParaRPr kumimoji="0" lang="en-US" sz="1600" b="0" i="0" u="none" strike="noStrike" cap="none" normalizeH="0" baseline="0" smtClean="0">
                        <a:ln>
                          <a:noFill/>
                        </a:ln>
                        <a:solidFill>
                          <a:schemeClr val="bg1"/>
                        </a:solidFill>
                        <a:effectLst/>
                        <a:latin typeface="Arial" charset="0"/>
                      </a:endParaRPr>
                    </a:p>
                  </a:txBody>
                  <a:tcPr anchor="ctr" horzOverflow="overflow">
                    <a:lnL>
                      <a:noFill/>
                    </a:lnL>
                    <a:lnR>
                      <a:noFill/>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CC00"/>
                          </a:solidFill>
                          <a:effectLst/>
                          <a:latin typeface="Arial" charset="0"/>
                          <a:cs typeface="Times New Roman" pitchFamily="18" charset="0"/>
                        </a:rPr>
                        <a:t>Attributable Risk per woman per year (%)</a:t>
                      </a:r>
                      <a:endParaRPr kumimoji="0" lang="en-US" sz="1600" b="0" i="0" u="none" strike="noStrike" cap="none" normalizeH="0" baseline="0" smtClean="0">
                        <a:ln>
                          <a:noFill/>
                        </a:ln>
                        <a:solidFill>
                          <a:srgbClr val="FFCC00"/>
                        </a:solidFill>
                        <a:effectLst/>
                        <a:latin typeface="Arial" charset="0"/>
                      </a:endParaRPr>
                    </a:p>
                  </a:txBody>
                  <a:tcPr anchor="ctr" horzOverflow="overflow">
                    <a:lnL>
                      <a:noFill/>
                    </a:lnL>
                    <a:lnR>
                      <a:noFill/>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CC00"/>
                          </a:solidFill>
                          <a:effectLst/>
                          <a:latin typeface="Arial" charset="0"/>
                          <a:cs typeface="Times New Roman" pitchFamily="18" charset="0"/>
                        </a:rPr>
                        <a:t>Number Needed to Harm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CC00"/>
                          </a:solidFill>
                          <a:effectLst/>
                          <a:latin typeface="Arial" charset="0"/>
                          <a:cs typeface="Times New Roman" pitchFamily="18" charset="0"/>
                        </a:rPr>
                        <a:t>(per year)</a:t>
                      </a:r>
                      <a:endParaRPr kumimoji="0" lang="en-US" sz="1600" b="0" i="0" u="none" strike="noStrike" cap="none" normalizeH="0" baseline="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w="28575" cap="flat" cmpd="sng" algn="ctr">
                      <a:solidFill>
                        <a:srgbClr val="008000"/>
                      </a:solidFill>
                      <a:prstDash val="solid"/>
                      <a:round/>
                      <a:headEnd type="none" w="med" len="med"/>
                      <a:tailEnd type="none" w="med" len="med"/>
                    </a:lnT>
                    <a:lnB>
                      <a:noFill/>
                    </a:lnB>
                    <a:lnTlToBr>
                      <a:noFill/>
                    </a:lnTlToBr>
                    <a:lnBlToTr>
                      <a:noFill/>
                    </a:lnBlToTr>
                    <a:solidFill>
                      <a:srgbClr val="005A58"/>
                    </a:solidFill>
                  </a:tcPr>
                </a:tc>
              </a:tr>
              <a:tr h="84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Times New Roman" pitchFamily="18" charset="0"/>
                        </a:rPr>
                        <a:t>Heart Disease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Times New Roman" pitchFamily="18" charset="0"/>
                        </a:rPr>
                        <a:t>E+P</a:t>
                      </a:r>
                      <a:endParaRPr kumimoji="0" lang="en-US" sz="1600" b="0" i="0" u="none" strike="noStrike" cap="none" normalizeH="0" baseline="0" dirty="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1.29</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29%</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7</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CC00"/>
                          </a:solidFill>
                          <a:effectLst/>
                          <a:latin typeface="Arial" charset="0"/>
                          <a:cs typeface="Times New Roman" pitchFamily="18" charset="0"/>
                        </a:rPr>
                        <a:t>0.07%</a:t>
                      </a:r>
                      <a:endParaRPr kumimoji="0" lang="en-US" sz="2100" b="1" i="0" u="none" strike="noStrike" cap="none" normalizeH="0" baseline="0" smtClean="0">
                        <a:ln>
                          <a:noFill/>
                        </a:ln>
                        <a:solidFill>
                          <a:srgbClr val="FFCC00"/>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C00"/>
                          </a:solidFill>
                          <a:effectLst/>
                          <a:latin typeface="Arial" charset="0"/>
                          <a:cs typeface="Times New Roman" pitchFamily="18" charset="0"/>
                        </a:rPr>
                        <a:t>1428</a:t>
                      </a:r>
                      <a:endParaRPr kumimoji="0" lang="en-US" sz="3200" b="1" i="0" u="none" strike="noStrike" cap="none" normalizeH="0" baseline="0" dirty="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solidFill>
                      <a:srgbClr val="000066"/>
                    </a:solidFill>
                  </a:tcPr>
                </a:tc>
              </a:tr>
              <a:tr h="690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Stroke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E+P</a:t>
                      </a: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1.41</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41%</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Arial" charset="0"/>
                          <a:cs typeface="Times New Roman" pitchFamily="18" charset="0"/>
                        </a:rPr>
                        <a:t>8</a:t>
                      </a:r>
                      <a:endParaRPr kumimoji="0" lang="en-US" sz="21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CC00"/>
                          </a:solidFill>
                          <a:effectLst/>
                          <a:latin typeface="Arial" charset="0"/>
                          <a:cs typeface="Times New Roman" pitchFamily="18" charset="0"/>
                        </a:rPr>
                        <a:t>0.08%</a:t>
                      </a:r>
                      <a:endParaRPr kumimoji="0" lang="en-US" sz="2100" b="1" i="0" u="none" strike="noStrike" cap="none" normalizeH="0" baseline="0" dirty="0" smtClean="0">
                        <a:ln>
                          <a:noFill/>
                        </a:ln>
                        <a:solidFill>
                          <a:srgbClr val="FFCC00"/>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C00"/>
                          </a:solidFill>
                          <a:effectLst/>
                          <a:latin typeface="Arial" charset="0"/>
                          <a:cs typeface="Times New Roman" pitchFamily="18" charset="0"/>
                        </a:rPr>
                        <a:t>1250</a:t>
                      </a:r>
                      <a:endParaRPr kumimoji="0" lang="en-US" sz="3200" b="1" i="0" u="none" strike="noStrike" cap="none" normalizeH="0" baseline="0" dirty="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solidFill>
                      <a:srgbClr val="000066"/>
                    </a:solidFill>
                  </a:tcPr>
                </a:tc>
              </a:tr>
              <a:tr h="954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VTE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E+P</a:t>
                      </a: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2.13</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113%</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6</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CC00"/>
                          </a:solidFill>
                          <a:effectLst/>
                          <a:latin typeface="Arial" charset="0"/>
                          <a:cs typeface="Times New Roman" pitchFamily="18" charset="0"/>
                        </a:rPr>
                        <a:t>0.06%</a:t>
                      </a:r>
                      <a:endParaRPr kumimoji="0" lang="en-US" sz="2100" b="1" i="0" u="none" strike="noStrike" cap="none" normalizeH="0" baseline="0" dirty="0" smtClean="0">
                        <a:ln>
                          <a:noFill/>
                        </a:ln>
                        <a:solidFill>
                          <a:srgbClr val="FFCC00"/>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C00"/>
                          </a:solidFill>
                          <a:effectLst/>
                          <a:latin typeface="Arial" charset="0"/>
                          <a:cs typeface="Times New Roman" pitchFamily="18" charset="0"/>
                        </a:rPr>
                        <a:t>1667</a:t>
                      </a:r>
                      <a:endParaRPr kumimoji="0" lang="en-US" sz="3200" b="1" i="0" u="none" strike="noStrike" cap="none" normalizeH="0" baseline="0" dirty="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solidFill>
                      <a:srgbClr val="000066"/>
                    </a:solidFill>
                  </a:tcPr>
                </a:tc>
              </a:tr>
              <a:tr h="1100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Invasive Breast Cancer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E+P</a:t>
                      </a: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1.26</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26%</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8</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CC00"/>
                          </a:solidFill>
                          <a:effectLst/>
                          <a:latin typeface="Arial" charset="0"/>
                          <a:cs typeface="Times New Roman" pitchFamily="18" charset="0"/>
                        </a:rPr>
                        <a:t>0.08%</a:t>
                      </a:r>
                      <a:endParaRPr kumimoji="0" lang="en-US" sz="2100" b="1" i="0" u="none" strike="noStrike" cap="none" normalizeH="0" baseline="0" smtClean="0">
                        <a:ln>
                          <a:noFill/>
                        </a:ln>
                        <a:solidFill>
                          <a:srgbClr val="FFCC00"/>
                        </a:solidFill>
                        <a:effectLst/>
                        <a:latin typeface="Arial" charset="0"/>
                      </a:endParaRPr>
                    </a:p>
                  </a:txBody>
                  <a:tcPr anchor="ctr" horzOverflow="overflow">
                    <a:lnL>
                      <a:noFill/>
                    </a:lnL>
                    <a:lnR>
                      <a:noFill/>
                    </a:lnR>
                    <a:lnT>
                      <a:noFill/>
                    </a:lnT>
                    <a:lnB>
                      <a:noFill/>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C00"/>
                          </a:solidFill>
                          <a:effectLst/>
                          <a:latin typeface="Arial" charset="0"/>
                          <a:cs typeface="Times New Roman" pitchFamily="18" charset="0"/>
                        </a:rPr>
                        <a:t>1250</a:t>
                      </a:r>
                      <a:endParaRPr kumimoji="0" lang="en-US" sz="3200" b="1" i="0" u="none" strike="noStrike" cap="none" normalizeH="0" baseline="0" dirty="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a:noFill/>
                    </a:lnT>
                    <a:lnB>
                      <a:noFill/>
                    </a:lnB>
                    <a:lnTlToBr>
                      <a:noFill/>
                    </a:lnTlToBr>
                    <a:lnBlToTr>
                      <a:noFill/>
                    </a:lnBlToTr>
                    <a:solidFill>
                      <a:srgbClr val="000066"/>
                    </a:solidFill>
                  </a:tcPr>
                </a:tc>
              </a:tr>
              <a:tr h="692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Stroke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Times New Roman" pitchFamily="18" charset="0"/>
                        </a:rPr>
                        <a:t>E only</a:t>
                      </a:r>
                      <a:endParaRPr kumimoji="0" lang="en-US" sz="1600" b="0" i="0" u="none" strike="noStrike" cap="none" normalizeH="0" baseline="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a:noFill/>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1.39</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39%</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rial" charset="0"/>
                          <a:cs typeface="Times New Roman" pitchFamily="18" charset="0"/>
                        </a:rPr>
                        <a:t>12</a:t>
                      </a:r>
                      <a:endParaRPr kumimoji="0" lang="en-US" sz="2100" b="1" i="0" u="none" strike="noStrike" cap="none" normalizeH="0" baseline="0" smtClean="0">
                        <a:ln>
                          <a:noFill/>
                        </a:ln>
                        <a:solidFill>
                          <a:schemeClr val="bg1"/>
                        </a:solidFill>
                        <a:effectLst/>
                        <a:latin typeface="Arial" charset="0"/>
                      </a:endParaRPr>
                    </a:p>
                  </a:txBody>
                  <a:tcPr anchor="ctr" horzOverflow="overflow">
                    <a:lnL>
                      <a:noFill/>
                    </a:lnL>
                    <a:lnR>
                      <a:noFill/>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CC00"/>
                          </a:solidFill>
                          <a:effectLst/>
                          <a:latin typeface="Arial" charset="0"/>
                          <a:cs typeface="Times New Roman" pitchFamily="18" charset="0"/>
                        </a:rPr>
                        <a:t>0.12%</a:t>
                      </a:r>
                      <a:endParaRPr kumimoji="0" lang="en-US" sz="2100" b="1" i="0" u="none" strike="noStrike" cap="none" normalizeH="0" baseline="0" smtClean="0">
                        <a:ln>
                          <a:noFill/>
                        </a:ln>
                        <a:solidFill>
                          <a:srgbClr val="FFCC00"/>
                        </a:solidFill>
                        <a:effectLst/>
                        <a:latin typeface="Arial" charset="0"/>
                      </a:endParaRPr>
                    </a:p>
                  </a:txBody>
                  <a:tcPr anchor="ctr" horzOverflow="overflow">
                    <a:lnL>
                      <a:noFill/>
                    </a:lnL>
                    <a:lnR>
                      <a:noFill/>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C00"/>
                          </a:solidFill>
                          <a:effectLst/>
                          <a:latin typeface="Arial" charset="0"/>
                          <a:cs typeface="Times New Roman" pitchFamily="18" charset="0"/>
                        </a:rPr>
                        <a:t>833</a:t>
                      </a:r>
                      <a:endParaRPr kumimoji="0" lang="en-US" sz="3200" b="1" i="0" u="none" strike="noStrike" cap="none" normalizeH="0" baseline="0" dirty="0" smtClean="0">
                        <a:ln>
                          <a:noFill/>
                        </a:ln>
                        <a:solidFill>
                          <a:srgbClr val="FFCC00"/>
                        </a:solidFill>
                        <a:effectLst/>
                        <a:latin typeface="Arial" charset="0"/>
                      </a:endParaRPr>
                    </a:p>
                  </a:txBody>
                  <a:tcPr anchor="ctr" horzOverflow="overflow">
                    <a:lnL>
                      <a:noFill/>
                    </a:lnL>
                    <a:lnR w="9525" cap="flat" cmpd="sng" algn="ctr">
                      <a:solidFill>
                        <a:srgbClr val="000000"/>
                      </a:solidFill>
                      <a:prstDash val="solid"/>
                      <a:round/>
                      <a:headEnd type="none" w="med" len="med"/>
                      <a:tailEnd type="none" w="med" len="med"/>
                    </a:lnR>
                    <a:lnT>
                      <a:noFill/>
                    </a:lnT>
                    <a:lnB w="28575" cap="flat" cmpd="sng" algn="ctr">
                      <a:solidFill>
                        <a:srgbClr val="008000"/>
                      </a:solidFill>
                      <a:prstDash val="solid"/>
                      <a:round/>
                      <a:headEnd type="none" w="med" len="med"/>
                      <a:tailEnd type="none" w="med" len="med"/>
                    </a:lnB>
                    <a:lnTlToBr>
                      <a:noFill/>
                    </a:lnTlToBr>
                    <a:lnBlToTr>
                      <a:noFill/>
                    </a:lnBlToTr>
                    <a:solidFill>
                      <a:srgbClr val="000066"/>
                    </a:solidFill>
                  </a:tcPr>
                </a:tc>
              </a:tr>
            </a:tbl>
          </a:graphicData>
        </a:graphic>
      </p:graphicFrame>
      <p:sp>
        <p:nvSpPr>
          <p:cNvPr id="68662" name="Rectangle 54"/>
          <p:cNvSpPr>
            <a:spLocks noChangeArrowheads="1"/>
          </p:cNvSpPr>
          <p:nvPr/>
        </p:nvSpPr>
        <p:spPr bwMode="auto">
          <a:xfrm>
            <a:off x="5486400" y="6400800"/>
            <a:ext cx="3348038" cy="274638"/>
          </a:xfrm>
          <a:prstGeom prst="rect">
            <a:avLst/>
          </a:prstGeom>
          <a:noFill/>
          <a:ln w="9525">
            <a:noFill/>
            <a:miter lim="800000"/>
            <a:headEnd/>
            <a:tailEnd/>
          </a:ln>
          <a:effectLst/>
        </p:spPr>
        <p:txBody>
          <a:bodyPr wrap="none">
            <a:spAutoFit/>
          </a:bodyPr>
          <a:lstStyle/>
          <a:p>
            <a:pPr algn="l">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Kauffman R, et al.  J Womens Health 2005; 14(7): 592-4</a:t>
            </a:r>
            <a:r>
              <a:rPr lang="en-US" sz="1200">
                <a:solidFill>
                  <a:srgbClr val="E0B06A"/>
                </a:solidFill>
                <a:effectLst>
                  <a:outerShdw blurRad="38100" dist="38100" dir="2700000" algn="tl">
                    <a:srgbClr val="000000"/>
                  </a:outerShdw>
                </a:effectLst>
                <a:latin typeface="Arial Narrow"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152400" y="274638"/>
            <a:ext cx="8839200" cy="1143000"/>
          </a:xfrm>
        </p:spPr>
        <p:txBody>
          <a:bodyPr/>
          <a:lstStyle/>
          <a:p>
            <a:pPr eaLnBrk="1" hangingPunct="1">
              <a:defRPr/>
            </a:pPr>
            <a:r>
              <a:rPr lang="en-US" sz="2800" b="1" dirty="0" smtClean="0">
                <a:solidFill>
                  <a:schemeClr val="bg1"/>
                </a:solidFill>
                <a:effectLst>
                  <a:outerShdw blurRad="38100" dist="38100" dir="2700000" algn="tl">
                    <a:srgbClr val="000000"/>
                  </a:outerShdw>
                </a:effectLst>
              </a:rPr>
              <a:t>Persistent Pulmonary Hypertension in Infants Exposed to SSRI Antidepressants after 20 Weeks</a:t>
            </a:r>
          </a:p>
        </p:txBody>
      </p:sp>
      <p:sp>
        <p:nvSpPr>
          <p:cNvPr id="212995" name="Rectangle 3"/>
          <p:cNvSpPr>
            <a:spLocks noGrp="1" noChangeArrowheads="1"/>
          </p:cNvSpPr>
          <p:nvPr>
            <p:ph type="body" idx="4294967295"/>
          </p:nvPr>
        </p:nvSpPr>
        <p:spPr>
          <a:xfrm>
            <a:off x="762000" y="1676400"/>
            <a:ext cx="7543800" cy="2286000"/>
          </a:xfrm>
        </p:spPr>
        <p:txBody>
          <a:bodyPr/>
          <a:lstStyle/>
          <a:p>
            <a:pPr defTabSz="912813" eaLnBrk="1" hangingPunct="1">
              <a:defRPr/>
            </a:pPr>
            <a:r>
              <a:rPr lang="en-US" sz="2800" dirty="0" smtClean="0">
                <a:solidFill>
                  <a:schemeClr val="bg1"/>
                </a:solidFill>
                <a:effectLst>
                  <a:outerShdw blurRad="38100" dist="38100" dir="2700000" algn="tl">
                    <a:srgbClr val="000000"/>
                  </a:outerShdw>
                </a:effectLst>
              </a:rPr>
              <a:t>Case-control study</a:t>
            </a:r>
          </a:p>
          <a:p>
            <a:pPr defTabSz="912813" eaLnBrk="1" hangingPunct="1">
              <a:defRPr/>
            </a:pPr>
            <a:r>
              <a:rPr lang="en-US" sz="2800" dirty="0" smtClean="0">
                <a:solidFill>
                  <a:schemeClr val="bg1"/>
                </a:solidFill>
                <a:effectLst>
                  <a:outerShdw blurRad="38100" dist="38100" dir="2700000" algn="tl">
                    <a:srgbClr val="000000"/>
                  </a:outerShdw>
                </a:effectLst>
              </a:rPr>
              <a:t>Adjusted OR 6.1 (2.2-16.8), </a:t>
            </a:r>
            <a:r>
              <a:rPr lang="en-US" sz="2800" i="1" dirty="0" smtClean="0">
                <a:solidFill>
                  <a:schemeClr val="bg1"/>
                </a:solidFill>
                <a:effectLst>
                  <a:outerShdw blurRad="38100" dist="38100" dir="2700000" algn="tl">
                    <a:srgbClr val="000000"/>
                  </a:outerShdw>
                </a:effectLst>
              </a:rPr>
              <a:t>p</a:t>
            </a:r>
            <a:r>
              <a:rPr lang="en-US" sz="2800" dirty="0" smtClean="0">
                <a:solidFill>
                  <a:schemeClr val="bg1"/>
                </a:solidFill>
                <a:effectLst>
                  <a:outerShdw blurRad="38100" dist="38100" dir="2700000" algn="tl">
                    <a:srgbClr val="000000"/>
                  </a:outerShdw>
                </a:effectLst>
              </a:rPr>
              <a:t> = 0.001</a:t>
            </a:r>
          </a:p>
          <a:p>
            <a:pPr defTabSz="912813" eaLnBrk="1" hangingPunct="1">
              <a:defRPr/>
            </a:pPr>
            <a:r>
              <a:rPr lang="en-US" sz="5400" b="1" dirty="0" smtClean="0">
                <a:solidFill>
                  <a:srgbClr val="FFC000"/>
                </a:solidFill>
                <a:effectLst>
                  <a:outerShdw blurRad="38100" dist="38100" dir="2700000" algn="tl">
                    <a:srgbClr val="000000"/>
                  </a:outerShdw>
                </a:effectLst>
              </a:rPr>
              <a:t>NNH = 167</a:t>
            </a:r>
            <a:endParaRPr lang="en-US" sz="2800" b="1" dirty="0" smtClean="0">
              <a:solidFill>
                <a:schemeClr val="folHlink"/>
              </a:solidFill>
              <a:effectLst>
                <a:outerShdw blurRad="38100" dist="38100" dir="2700000" algn="tl">
                  <a:srgbClr val="000000"/>
                </a:outerShdw>
              </a:effectLst>
            </a:endParaRPr>
          </a:p>
          <a:p>
            <a:pPr defTabSz="912813" eaLnBrk="1" hangingPunct="1">
              <a:defRPr/>
            </a:pPr>
            <a:r>
              <a:rPr lang="en-US" sz="2800" b="1" i="1" dirty="0" smtClean="0">
                <a:solidFill>
                  <a:schemeClr val="bg1"/>
                </a:solidFill>
                <a:effectLst>
                  <a:outerShdw blurRad="38100" dist="38100" dir="2700000" algn="tl">
                    <a:srgbClr val="000000"/>
                  </a:outerShdw>
                </a:effectLst>
              </a:rPr>
              <a:t>What the authors didn’t discuss…</a:t>
            </a:r>
          </a:p>
          <a:p>
            <a:pPr lvl="1" defTabSz="912813" eaLnBrk="1" hangingPunct="1">
              <a:defRPr/>
            </a:pPr>
            <a:r>
              <a:rPr lang="en-US" sz="2400" dirty="0" smtClean="0">
                <a:solidFill>
                  <a:schemeClr val="bg1"/>
                </a:solidFill>
                <a:effectLst>
                  <a:outerShdw blurRad="38100" dist="38100" dir="2700000" algn="tl">
                    <a:srgbClr val="000000"/>
                  </a:outerShdw>
                </a:effectLst>
              </a:rPr>
              <a:t>Risk of serious suicidal ideation 1-1.5%</a:t>
            </a:r>
          </a:p>
          <a:p>
            <a:pPr lvl="1" defTabSz="912813" eaLnBrk="1" hangingPunct="1">
              <a:defRPr/>
            </a:pPr>
            <a:r>
              <a:rPr lang="en-US" sz="2400" dirty="0" smtClean="0">
                <a:solidFill>
                  <a:schemeClr val="bg1"/>
                </a:solidFill>
                <a:effectLst>
                  <a:outerShdw blurRad="38100" dist="38100" dir="2700000" algn="tl">
                    <a:srgbClr val="000000"/>
                  </a:outerShdw>
                </a:effectLst>
              </a:rPr>
              <a:t>Untreated maternal depression associated with fetal, neonatal, and childhood complications</a:t>
            </a:r>
          </a:p>
          <a:p>
            <a:pPr defTabSz="912813" eaLnBrk="1" hangingPunct="1">
              <a:buFontTx/>
              <a:buNone/>
              <a:defRPr/>
            </a:pPr>
            <a:endParaRPr lang="en-US" sz="4800" b="1" dirty="0" smtClean="0">
              <a:solidFill>
                <a:schemeClr val="bg1"/>
              </a:solidFill>
              <a:effectLst>
                <a:outerShdw blurRad="38100" dist="38100" dir="2700000" algn="tl">
                  <a:srgbClr val="000000"/>
                </a:outerShdw>
              </a:effectLst>
            </a:endParaRPr>
          </a:p>
        </p:txBody>
      </p:sp>
      <p:sp>
        <p:nvSpPr>
          <p:cNvPr id="28676" name="Rectangle 6"/>
          <p:cNvSpPr>
            <a:spLocks noChangeArrowheads="1"/>
          </p:cNvSpPr>
          <p:nvPr/>
        </p:nvSpPr>
        <p:spPr bwMode="auto">
          <a:xfrm>
            <a:off x="5257800" y="6096000"/>
            <a:ext cx="3470275" cy="646113"/>
          </a:xfrm>
          <a:prstGeom prst="rect">
            <a:avLst/>
          </a:prstGeom>
          <a:noFill/>
          <a:ln w="9525">
            <a:noFill/>
            <a:miter lim="800000"/>
            <a:headEnd/>
            <a:tailEnd/>
          </a:ln>
        </p:spPr>
        <p:txBody>
          <a:bodyPr wrap="none">
            <a:spAutoFit/>
          </a:bodyPr>
          <a:lstStyle/>
          <a:p>
            <a:pPr algn="l" defTabSz="912813">
              <a:spcBef>
                <a:spcPct val="0"/>
              </a:spcBef>
              <a:buFontTx/>
              <a:buNone/>
            </a:pPr>
            <a:r>
              <a:rPr lang="en-US" sz="1200">
                <a:solidFill>
                  <a:schemeClr val="bg1"/>
                </a:solidFill>
                <a:latin typeface="Arial Narrow" pitchFamily="34" charset="0"/>
              </a:rPr>
              <a:t>Chambers C, et al.  N Engl J Med 2006; 354; 579-87</a:t>
            </a:r>
          </a:p>
          <a:p>
            <a:pPr algn="l" defTabSz="912813">
              <a:spcBef>
                <a:spcPct val="0"/>
              </a:spcBef>
              <a:buFontTx/>
              <a:buNone/>
            </a:pPr>
            <a:r>
              <a:rPr lang="en-US" sz="1200">
                <a:solidFill>
                  <a:schemeClr val="bg1"/>
                </a:solidFill>
                <a:latin typeface="Arial Narrow" pitchFamily="34" charset="0"/>
              </a:rPr>
              <a:t>Lindahl V, et al.  Arch Womens Ment Health 2005; 8: 77-87</a:t>
            </a:r>
          </a:p>
          <a:p>
            <a:pPr algn="l" defTabSz="912813">
              <a:spcBef>
                <a:spcPct val="0"/>
              </a:spcBef>
              <a:buFontTx/>
              <a:buNone/>
            </a:pPr>
            <a:r>
              <a:rPr lang="en-US" sz="1200">
                <a:solidFill>
                  <a:schemeClr val="bg1"/>
                </a:solidFill>
                <a:latin typeface="Arial Narrow" pitchFamily="34" charset="0"/>
              </a:rPr>
              <a:t>[NNH calculated by Kauffman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9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9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2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0" y="152400"/>
            <a:ext cx="9144000" cy="1143000"/>
          </a:xfrm>
        </p:spPr>
        <p:txBody>
          <a:bodyPr/>
          <a:lstStyle/>
          <a:p>
            <a:pPr eaLnBrk="1" hangingPunct="1">
              <a:defRPr/>
            </a:pPr>
            <a:r>
              <a:rPr lang="en-US" sz="2800" dirty="0" smtClean="0">
                <a:solidFill>
                  <a:schemeClr val="bg1"/>
                </a:solidFill>
                <a:effectLst>
                  <a:outerShdw blurRad="38100" dist="38100" dir="2700000" algn="tl">
                    <a:srgbClr val="000000"/>
                  </a:outerShdw>
                </a:effectLst>
              </a:rPr>
              <a:t>NNH Calculated from the 2005 COX-2 Inhibitor Papers</a:t>
            </a:r>
          </a:p>
        </p:txBody>
      </p:sp>
      <p:graphicFrame>
        <p:nvGraphicFramePr>
          <p:cNvPr id="292992" name="Group 128"/>
          <p:cNvGraphicFramePr>
            <a:graphicFrameLocks noGrp="1"/>
          </p:cNvGraphicFramePr>
          <p:nvPr>
            <p:ph idx="4294967295"/>
          </p:nvPr>
        </p:nvGraphicFramePr>
        <p:xfrm>
          <a:off x="381000" y="1219200"/>
          <a:ext cx="8229600" cy="4637532"/>
        </p:xfrm>
        <a:graphic>
          <a:graphicData uri="http://schemas.openxmlformats.org/drawingml/2006/table">
            <a:tbl>
              <a:tblPr/>
              <a:tblGrid>
                <a:gridCol w="1303338"/>
                <a:gridCol w="2400300"/>
                <a:gridCol w="1630362"/>
                <a:gridCol w="1730375"/>
                <a:gridCol w="1165225"/>
              </a:tblGrid>
              <a:tr h="75406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Trial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1</a:t>
                      </a: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rPr>
                        <a:t>° Study </a:t>
                      </a: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Endpoint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Drug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outerShdw blurRad="38100" dist="38100" dir="2700000" algn="tl">
                              <a:srgbClr val="000000"/>
                            </a:outerShdw>
                          </a:effectLst>
                          <a:latin typeface="Arial" charset="0"/>
                        </a:rPr>
                        <a:t>Hazard Ratio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00"/>
                          </a:solidFill>
                          <a:effectLst>
                            <a:outerShdw blurRad="38100" dist="38100" dir="2700000" algn="tl">
                              <a:srgbClr val="000000"/>
                            </a:outerShdw>
                          </a:effectLst>
                          <a:latin typeface="Arial" charset="0"/>
                        </a:rPr>
                        <a:t>NNH</a:t>
                      </a:r>
                      <a:r>
                        <a:rPr kumimoji="0" lang="en-US" sz="2000" b="1" i="0" u="none" strike="noStrike" cap="none" normalizeH="0" baseline="0" dirty="0" smtClean="0">
                          <a:ln>
                            <a:noFill/>
                          </a:ln>
                          <a:solidFill>
                            <a:srgbClr val="FFFF00"/>
                          </a:solidFill>
                          <a:effectLst>
                            <a:outerShdw blurRad="38100" dist="38100" dir="2700000" algn="tl">
                              <a:srgbClr val="000000"/>
                            </a:outerShdw>
                          </a:effectLst>
                          <a:latin typeface="Arial" charset="0"/>
                        </a:rPr>
                        <a:t> </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Arial" charset="0"/>
                        </a:rPr>
                        <a:t>per year for CV Events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r>
              <a:tr h="774700">
                <a:tc row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Adenoma Prevention with Celecoxib (APC)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row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Prevention of colorectal carcinoma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Celecoxib</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200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Arial" charset="0"/>
                        </a:rPr>
                        <a:t>1.5 (0.8-2.8)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row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rPr>
                        <a:t>254</a:t>
                      </a:r>
                      <a:endPar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774700">
                <a:tc vMerge="1">
                  <a:txBody>
                    <a:bodyPr/>
                    <a:lstStyle/>
                    <a:p>
                      <a:endParaRPr lang="en-US"/>
                    </a:p>
                  </a:txBody>
                  <a:tcPr/>
                </a:tc>
                <a:tc vMerge="1">
                  <a:txBody>
                    <a:bodyPr/>
                    <a:lstStyle/>
                    <a:p>
                      <a:endParaRPr 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Celecoxib </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400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Arial" charset="0"/>
                        </a:rPr>
                        <a:t>1.9 (1.0-3.3)</a:t>
                      </a:r>
                      <a:r>
                        <a:rPr kumimoji="0" lang="en-US" sz="1800" b="1" i="0" u="none" strike="noStrike" cap="none" normalizeH="0" baseline="30000" smtClean="0">
                          <a:ln>
                            <a:noFill/>
                          </a:ln>
                          <a:solidFill>
                            <a:schemeClr val="bg1"/>
                          </a:solidFill>
                          <a:effectLst>
                            <a:outerShdw blurRad="38100" dist="38100" dir="2700000" algn="tl">
                              <a:srgbClr val="000000"/>
                            </a:outerShdw>
                          </a:effectLst>
                          <a:latin typeface="Arial"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vMerge="1">
                  <a:txBody>
                    <a:bodyPr/>
                    <a:lstStyle/>
                    <a:p>
                      <a:endParaRPr lang="en-US"/>
                    </a:p>
                  </a:txBody>
                  <a:tcPr/>
                </a:tc>
              </a:tr>
              <a:tr h="124142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CABG Study Trial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rPr>
                        <a:t>≥ 1 adverse event </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rPr>
                        <a:t>(CV, renal, GI, or wound) after CV surgery</a:t>
                      </a:r>
                      <a:endPar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Parecoxib 40 mg, then Valdecoxib</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20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Arial" charset="0"/>
                        </a:rPr>
                        <a:t>1.9 (1.1-3.2)*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rPr>
                        <a:t>118</a:t>
                      </a:r>
                      <a:endPar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9810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APPROVe</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Substudy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Prevention of recurrent colorectal polyps </a:t>
                      </a:r>
                      <a:endPar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Rofecoxib</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charset="0"/>
                        </a:rPr>
                        <a:t>25 mg qd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Arial" charset="0"/>
                        </a:rPr>
                        <a:t>1.92 (1.19-3.11)*</a:t>
                      </a:r>
                    </a:p>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outerShdw blurRad="38100" dist="38100" dir="2700000" algn="tl">
                              <a:srgbClr val="000000"/>
                            </a:outerShdw>
                          </a:effectLst>
                          <a:latin typeface="Arial Narrow" pitchFamily="34" charset="0"/>
                          <a:cs typeface="Arial" charset="0"/>
                        </a:rPr>
                        <a:t>[As Treated]</a:t>
                      </a:r>
                      <a:endParaRPr kumimoji="0" lang="en-US" sz="1800" b="1" i="0" u="none" strike="noStrike" cap="none" normalizeH="0" baseline="0" smtClean="0">
                        <a:ln>
                          <a:noFill/>
                        </a:ln>
                        <a:solidFill>
                          <a:schemeClr val="bg1"/>
                        </a:solidFill>
                        <a:effectLst>
                          <a:outerShdw blurRad="38100" dist="38100" dir="2700000" algn="tl">
                            <a:srgbClr val="000000"/>
                          </a:outerShdw>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rPr>
                        <a:t>129</a:t>
                      </a:r>
                      <a:endParaRPr kumimoji="0" lang="en-US" sz="3600" b="1"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
        <p:nvSpPr>
          <p:cNvPr id="30758" name="Rectangle 3"/>
          <p:cNvSpPr>
            <a:spLocks noChangeArrowheads="1"/>
          </p:cNvSpPr>
          <p:nvPr/>
        </p:nvSpPr>
        <p:spPr bwMode="auto">
          <a:xfrm>
            <a:off x="5943600" y="6045200"/>
            <a:ext cx="3200400" cy="806450"/>
          </a:xfrm>
          <a:prstGeom prst="rect">
            <a:avLst/>
          </a:prstGeom>
          <a:noFill/>
          <a:ln w="9525">
            <a:noFill/>
            <a:miter lim="800000"/>
            <a:headEnd/>
            <a:tailEnd/>
          </a:ln>
        </p:spPr>
        <p:txBody>
          <a:bodyPr>
            <a:spAutoFit/>
          </a:bodyPr>
          <a:lstStyle/>
          <a:p>
            <a:pPr algn="l" defTabSz="912813" eaLnBrk="0" hangingPunct="0">
              <a:lnSpc>
                <a:spcPct val="60000"/>
              </a:lnSpc>
              <a:spcBef>
                <a:spcPct val="50000"/>
              </a:spcBef>
              <a:buFontTx/>
              <a:buNone/>
            </a:pPr>
            <a:r>
              <a:rPr lang="en-US" sz="1200">
                <a:solidFill>
                  <a:srgbClr val="FFFFFF"/>
                </a:solidFill>
                <a:latin typeface="Arial Narrow" pitchFamily="34" charset="0"/>
              </a:rPr>
              <a:t>Soloman SD, et al.  N Engl J Med 2005; 352: 1071</a:t>
            </a:r>
          </a:p>
          <a:p>
            <a:pPr algn="l" defTabSz="912813" eaLnBrk="0" hangingPunct="0">
              <a:lnSpc>
                <a:spcPct val="60000"/>
              </a:lnSpc>
              <a:spcBef>
                <a:spcPct val="50000"/>
              </a:spcBef>
              <a:buFontTx/>
              <a:buNone/>
            </a:pPr>
            <a:r>
              <a:rPr lang="en-US" sz="1200">
                <a:solidFill>
                  <a:srgbClr val="FFFFFF"/>
                </a:solidFill>
                <a:latin typeface="Arial Narrow" pitchFamily="34" charset="0"/>
              </a:rPr>
              <a:t>Nussmeier N, et al.  N Engl J Med 2005; 352: 1081</a:t>
            </a:r>
          </a:p>
          <a:p>
            <a:pPr algn="l" defTabSz="912813" eaLnBrk="0" hangingPunct="0">
              <a:lnSpc>
                <a:spcPct val="60000"/>
              </a:lnSpc>
              <a:spcBef>
                <a:spcPct val="50000"/>
              </a:spcBef>
              <a:buFontTx/>
              <a:buNone/>
            </a:pPr>
            <a:r>
              <a:rPr lang="en-US" sz="1200">
                <a:solidFill>
                  <a:srgbClr val="FFFFFF"/>
                </a:solidFill>
                <a:latin typeface="Arial Narrow" pitchFamily="34" charset="0"/>
              </a:rPr>
              <a:t>Bresalier RS, et al.  N Engl J Med 2005; 352: 1092</a:t>
            </a:r>
          </a:p>
          <a:p>
            <a:pPr algn="l" defTabSz="912813" eaLnBrk="0" hangingPunct="0">
              <a:lnSpc>
                <a:spcPct val="60000"/>
              </a:lnSpc>
              <a:spcBef>
                <a:spcPct val="50000"/>
              </a:spcBef>
              <a:buFontTx/>
              <a:buNone/>
            </a:pPr>
            <a:r>
              <a:rPr lang="en-US" sz="1200">
                <a:solidFill>
                  <a:srgbClr val="FFFFFF"/>
                </a:solidFill>
                <a:latin typeface="Arial Narrow" pitchFamily="34" charset="0"/>
              </a:rPr>
              <a:t>[NNH calculation by Kauffman]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defRPr/>
            </a:pPr>
            <a:r>
              <a:rPr lang="en-US" dirty="0" err="1" smtClean="0">
                <a:solidFill>
                  <a:schemeClr val="bg1"/>
                </a:solidFill>
                <a:effectLst>
                  <a:outerShdw blurRad="38100" dist="38100" dir="2700000" algn="tl">
                    <a:srgbClr val="000000"/>
                  </a:outerShdw>
                </a:effectLst>
              </a:rPr>
              <a:t>Bisphosphonates</a:t>
            </a:r>
            <a:r>
              <a:rPr lang="en-US" dirty="0" smtClean="0">
                <a:solidFill>
                  <a:schemeClr val="bg1"/>
                </a:solidFill>
                <a:effectLst>
                  <a:outerShdw blurRad="38100" dist="38100" dir="2700000" algn="tl">
                    <a:srgbClr val="000000"/>
                  </a:outerShdw>
                </a:effectLst>
              </a:rPr>
              <a:t> and ONJ</a:t>
            </a:r>
          </a:p>
        </p:txBody>
      </p:sp>
      <p:sp>
        <p:nvSpPr>
          <p:cNvPr id="34819" name="Text Box 3"/>
          <p:cNvSpPr txBox="1">
            <a:spLocks noChangeArrowheads="1"/>
          </p:cNvSpPr>
          <p:nvPr/>
        </p:nvSpPr>
        <p:spPr bwMode="auto">
          <a:xfrm>
            <a:off x="3962400" y="6461919"/>
            <a:ext cx="50292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r" defTabSz="912813">
              <a:spcBef>
                <a:spcPct val="50000"/>
              </a:spcBef>
              <a:buFontTx/>
              <a:buNone/>
            </a:pPr>
            <a:r>
              <a:rPr lang="en-US" sz="1200" dirty="0" err="1">
                <a:solidFill>
                  <a:schemeClr val="bg1"/>
                </a:solidFill>
                <a:latin typeface="Arial Narrow" pitchFamily="34" charset="0"/>
              </a:rPr>
              <a:t>Cartson</a:t>
            </a:r>
            <a:r>
              <a:rPr lang="en-US" sz="1200" dirty="0">
                <a:solidFill>
                  <a:schemeClr val="bg1"/>
                </a:solidFill>
                <a:latin typeface="Arial Narrow" pitchFamily="34" charset="0"/>
              </a:rPr>
              <a:t> VM, et al.  JADA 2008; 139(1): 23-30 </a:t>
            </a:r>
          </a:p>
        </p:txBody>
      </p:sp>
      <p:graphicFrame>
        <p:nvGraphicFramePr>
          <p:cNvPr id="233517" name="Group 45"/>
          <p:cNvGraphicFramePr>
            <a:graphicFrameLocks noGrp="1"/>
          </p:cNvGraphicFramePr>
          <p:nvPr>
            <p:ph type="tbl" idx="1"/>
          </p:nvPr>
        </p:nvGraphicFramePr>
        <p:xfrm>
          <a:off x="228600" y="1524000"/>
          <a:ext cx="8686800" cy="3947986"/>
        </p:xfrm>
        <a:graphic>
          <a:graphicData uri="http://schemas.openxmlformats.org/drawingml/2006/table">
            <a:tbl>
              <a:tblPr/>
              <a:tblGrid>
                <a:gridCol w="2730500"/>
                <a:gridCol w="1631950"/>
                <a:gridCol w="2181225"/>
                <a:gridCol w="2143125"/>
              </a:tblGrid>
              <a:tr h="533400">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Outcomes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Mode of Administration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hMerge="1">
                  <a:txBody>
                    <a:bodyPr/>
                    <a:lstStyle/>
                    <a:p>
                      <a:endParaRPr lang="en-US"/>
                    </a:p>
                  </a:txBody>
                  <a:tcPr/>
                </a:tc>
                <a:tc hMerge="1">
                  <a:txBody>
                    <a:bodyPr/>
                    <a:lstStyle/>
                    <a:p>
                      <a:endParaRPr lang="en-US"/>
                    </a:p>
                  </a:txBody>
                  <a:tcPr/>
                </a:tc>
              </a:tr>
              <a:tr h="533400">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None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Intravenous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Oral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r>
              <a:tr h="685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outerShdw blurRad="38100" dist="38100" dir="2700000" algn="tl">
                            <a:srgbClr val="000000"/>
                          </a:outerShdw>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(95% CI)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OR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(95% CI)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r>
              <a:tr h="1089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ONJ with Osteoporosis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4.01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(2.06-7.78)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0.65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(0.54-0.79)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1103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ONJ with Cancer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4.47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(3.19-6.27)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1.18</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(0.81-1.72)</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defRPr/>
            </a:pPr>
            <a:r>
              <a:rPr lang="en-US" dirty="0" err="1" smtClean="0">
                <a:solidFill>
                  <a:schemeClr val="bg1"/>
                </a:solidFill>
                <a:effectLst>
                  <a:outerShdw blurRad="38100" dist="38100" dir="2700000" algn="tl">
                    <a:srgbClr val="000000"/>
                  </a:outerShdw>
                </a:effectLst>
              </a:rPr>
              <a:t>Bisphosphonates</a:t>
            </a:r>
            <a:r>
              <a:rPr lang="en-US" dirty="0" smtClean="0">
                <a:solidFill>
                  <a:schemeClr val="bg1"/>
                </a:solidFill>
                <a:effectLst>
                  <a:outerShdw blurRad="38100" dist="38100" dir="2700000" algn="tl">
                    <a:srgbClr val="000000"/>
                  </a:outerShdw>
                </a:effectLst>
              </a:rPr>
              <a:t> and ONJ</a:t>
            </a:r>
          </a:p>
        </p:txBody>
      </p:sp>
      <p:sp>
        <p:nvSpPr>
          <p:cNvPr id="35843" name="Text Box 4"/>
          <p:cNvSpPr txBox="1">
            <a:spLocks noChangeArrowheads="1"/>
          </p:cNvSpPr>
          <p:nvPr/>
        </p:nvSpPr>
        <p:spPr bwMode="auto">
          <a:xfrm>
            <a:off x="6096000" y="6330114"/>
            <a:ext cx="3048000" cy="476250"/>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lnSpc>
                <a:spcPct val="80000"/>
              </a:lnSpc>
              <a:spcBef>
                <a:spcPct val="50000"/>
              </a:spcBef>
              <a:buFontTx/>
              <a:buNone/>
            </a:pPr>
            <a:r>
              <a:rPr lang="en-US" sz="1200" dirty="0" err="1">
                <a:solidFill>
                  <a:schemeClr val="bg1"/>
                </a:solidFill>
                <a:latin typeface="Arial Narrow" pitchFamily="34" charset="0"/>
              </a:rPr>
              <a:t>Cartson</a:t>
            </a:r>
            <a:r>
              <a:rPr lang="en-US" sz="1200" dirty="0">
                <a:solidFill>
                  <a:schemeClr val="bg1"/>
                </a:solidFill>
                <a:latin typeface="Arial Narrow" pitchFamily="34" charset="0"/>
              </a:rPr>
              <a:t> VM, et al.  JADA 2008; 139(1): 23-30  </a:t>
            </a:r>
          </a:p>
          <a:p>
            <a:pPr algn="l" defTabSz="912813">
              <a:lnSpc>
                <a:spcPct val="80000"/>
              </a:lnSpc>
              <a:spcBef>
                <a:spcPct val="50000"/>
              </a:spcBef>
              <a:buFontTx/>
              <a:buNone/>
            </a:pPr>
            <a:r>
              <a:rPr lang="en-US" sz="1200" dirty="0">
                <a:solidFill>
                  <a:schemeClr val="bg1"/>
                </a:solidFill>
                <a:latin typeface="Arial Narrow" pitchFamily="34" charset="0"/>
              </a:rPr>
              <a:t>[NNH/NNT calculation by Kauffman]</a:t>
            </a:r>
          </a:p>
        </p:txBody>
      </p:sp>
      <p:graphicFrame>
        <p:nvGraphicFramePr>
          <p:cNvPr id="26666" name="Group 42"/>
          <p:cNvGraphicFramePr>
            <a:graphicFrameLocks noGrp="1"/>
          </p:cNvGraphicFramePr>
          <p:nvPr/>
        </p:nvGraphicFramePr>
        <p:xfrm>
          <a:off x="1524000" y="1524000"/>
          <a:ext cx="6553200" cy="3944938"/>
        </p:xfrm>
        <a:graphic>
          <a:graphicData uri="http://schemas.openxmlformats.org/drawingml/2006/table">
            <a:tbl>
              <a:tblPr/>
              <a:tblGrid>
                <a:gridCol w="2509736"/>
                <a:gridCol w="2039161"/>
                <a:gridCol w="2004303"/>
              </a:tblGrid>
              <a:tr h="533400">
                <a:tc rowSpan="2">
                  <a:txBody>
                    <a:bodyPr/>
                    <a:lstStyle/>
                    <a:p>
                      <a:pPr marL="0" marR="0" lvl="0" indent="0" algn="l"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Outcomes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gridSpan="2">
                  <a:txBody>
                    <a:bodyPr/>
                    <a:lstStyle/>
                    <a:p>
                      <a:pPr marL="0" marR="0" lvl="0" indent="0" algn="l"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outerShdw>
                          </a:effectLst>
                          <a:latin typeface="Arial" charset="0"/>
                        </a:rPr>
                        <a:t>Mode of Administration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hMerge="1">
                  <a:txBody>
                    <a:bodyPr/>
                    <a:lstStyle/>
                    <a:p>
                      <a:endParaRPr lang="en-US"/>
                    </a:p>
                  </a:txBody>
                  <a:tcPr/>
                </a:tc>
              </a:tr>
              <a:tr h="533400">
                <a:tc vMerge="1">
                  <a:txBody>
                    <a:bodyPr/>
                    <a:lstStyle/>
                    <a:p>
                      <a:endParaRPr lang="en-US"/>
                    </a:p>
                  </a:txBody>
                  <a:tcPr/>
                </a:tc>
                <a:tc>
                  <a:txBody>
                    <a:bodyPr/>
                    <a:lstStyle/>
                    <a:p>
                      <a:pPr marL="0" marR="0" lvl="0" indent="0" algn="l"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Intravenous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l"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Oral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r>
              <a:tr h="685800">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outerShdw blurRad="38100" dist="38100" dir="2700000" algn="tl">
                            <a:srgbClr val="000000"/>
                          </a:outerShdw>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NNH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Narrow" pitchFamily="34" charset="0"/>
                        </a:rPr>
                        <a:t>NNH/NNT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r>
              <a:tr h="1089025">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ONJ with Osteoporosis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FF00"/>
                          </a:solidFill>
                          <a:effectLst>
                            <a:outerShdw blurRad="38100" dist="38100" dir="2700000" algn="tl">
                              <a:srgbClr val="000000"/>
                            </a:outerShdw>
                          </a:effectLst>
                          <a:latin typeface="+mj-lt"/>
                        </a:rPr>
                        <a:t>258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FF00"/>
                          </a:solidFill>
                          <a:effectLst>
                            <a:outerShdw blurRad="38100" dist="38100" dir="2700000" algn="tl">
                              <a:srgbClr val="000000"/>
                            </a:outerShdw>
                          </a:effectLst>
                          <a:latin typeface="+mj-lt"/>
                        </a:rPr>
                        <a:t>2325 </a:t>
                      </a:r>
                      <a:r>
                        <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mj-lt"/>
                        </a:rPr>
                        <a:t>(NNT)</a:t>
                      </a:r>
                      <a:endPar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mj-lt"/>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1103313">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outerShdw blurRad="38100" dist="38100" dir="2700000" algn="tl">
                              <a:srgbClr val="000000"/>
                            </a:outerShdw>
                          </a:effectLst>
                          <a:latin typeface="Arial" charset="0"/>
                        </a:rPr>
                        <a:t>ONJ with Cancer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FF00"/>
                          </a:solidFill>
                          <a:effectLst>
                            <a:outerShdw blurRad="38100" dist="38100" dir="2700000" algn="tl">
                              <a:srgbClr val="000000"/>
                            </a:outerShdw>
                          </a:effectLst>
                          <a:latin typeface="+mj-lt"/>
                        </a:rPr>
                        <a:t>227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2813"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FFFF00"/>
                          </a:solidFill>
                          <a:effectLst>
                            <a:outerShdw blurRad="38100" dist="38100" dir="2700000" algn="tl">
                              <a:srgbClr val="000000"/>
                            </a:outerShdw>
                          </a:effectLst>
                          <a:latin typeface="+mj-lt"/>
                        </a:rPr>
                        <a:t>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mj-lt"/>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pPr algn="l"/>
            <a:r>
              <a:rPr lang="en-US" dirty="0" smtClean="0">
                <a:solidFill>
                  <a:schemeClr val="bg1"/>
                </a:solidFill>
                <a:effectLst>
                  <a:outerShdw blurRad="38100" dist="38100" dir="2700000" algn="tl">
                    <a:srgbClr val="000000">
                      <a:alpha val="43137"/>
                    </a:srgbClr>
                  </a:outerShdw>
                </a:effectLst>
                <a:latin typeface="Palatino Linotype" pitchFamily="18" charset="0"/>
              </a:rPr>
              <a:t>III.  Use of Inappropriate Statistical Models or Violating Statistical Principles</a:t>
            </a:r>
            <a:endParaRPr lang="en-US"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4" name="&quot;No&quot; Symbol 3"/>
          <p:cNvSpPr/>
          <p:nvPr/>
        </p:nvSpPr>
        <p:spPr bwMode="auto">
          <a:xfrm>
            <a:off x="3962400" y="3505200"/>
            <a:ext cx="2895600" cy="2819400"/>
          </a:xfrm>
          <a:prstGeom prst="noSmoking">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5" name="TextBox 4"/>
          <p:cNvSpPr txBox="1"/>
          <p:nvPr/>
        </p:nvSpPr>
        <p:spPr>
          <a:xfrm>
            <a:off x="5029200" y="5486400"/>
            <a:ext cx="3886200" cy="1200329"/>
          </a:xfrm>
          <a:prstGeom prst="rect">
            <a:avLst/>
          </a:prstGeom>
          <a:noFill/>
        </p:spPr>
        <p:txBody>
          <a:bodyPr wrap="square" rtlCol="0">
            <a:spAutoFit/>
          </a:bodyPr>
          <a:lstStyle/>
          <a:p>
            <a:pPr algn="l">
              <a:buNone/>
            </a:pPr>
            <a:r>
              <a:rPr lang="en-US" sz="2400" i="1" dirty="0" smtClean="0">
                <a:solidFill>
                  <a:schemeClr val="bg1"/>
                </a:solidFill>
                <a:effectLst>
                  <a:outerShdw blurRad="38100" dist="38100" dir="2700000" algn="tl">
                    <a:srgbClr val="000000">
                      <a:alpha val="43137"/>
                    </a:srgbClr>
                  </a:outerShdw>
                </a:effectLst>
                <a:latin typeface="Palatino" pitchFamily="18" charset="0"/>
              </a:rPr>
              <a:t>Three-fourths of the stuff in medical journals is crap</a:t>
            </a:r>
          </a:p>
          <a:p>
            <a:pPr algn="r">
              <a:buNone/>
            </a:pPr>
            <a:r>
              <a:rPr lang="en-US" sz="1800" i="1" dirty="0" smtClean="0">
                <a:solidFill>
                  <a:schemeClr val="bg1"/>
                </a:solidFill>
                <a:effectLst>
                  <a:outerShdw blurRad="38100" dist="38100" dir="2700000" algn="tl">
                    <a:srgbClr val="000000">
                      <a:alpha val="43137"/>
                    </a:srgbClr>
                  </a:outerShdw>
                </a:effectLst>
                <a:latin typeface="Palatino" pitchFamily="18" charset="0"/>
              </a:rPr>
              <a:t>Jack Pritchard, MD</a:t>
            </a:r>
            <a:endParaRPr lang="en-US" sz="18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Violation of Statistical Principles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905000"/>
            <a:ext cx="8229600" cy="3352800"/>
          </a:xfrm>
        </p:spPr>
        <p:txBody>
          <a:bodyPr/>
          <a:lstStyle/>
          <a:p>
            <a:r>
              <a:rPr lang="en-US" dirty="0" smtClean="0">
                <a:solidFill>
                  <a:schemeClr val="bg1"/>
                </a:solidFill>
              </a:rPr>
              <a:t>Wrong statistical test applied</a:t>
            </a:r>
          </a:p>
          <a:p>
            <a:r>
              <a:rPr lang="en-US" dirty="0" smtClean="0">
                <a:solidFill>
                  <a:schemeClr val="bg1"/>
                </a:solidFill>
              </a:rPr>
              <a:t>Misinterpretation of results</a:t>
            </a:r>
          </a:p>
          <a:p>
            <a:r>
              <a:rPr lang="en-US" dirty="0" smtClean="0">
                <a:solidFill>
                  <a:schemeClr val="bg1"/>
                </a:solidFill>
              </a:rPr>
              <a:t>Multiple statistical tests on same data</a:t>
            </a:r>
          </a:p>
          <a:p>
            <a:r>
              <a:rPr lang="en-US" dirty="0" smtClean="0">
                <a:solidFill>
                  <a:schemeClr val="bg1"/>
                </a:solidFill>
              </a:rPr>
              <a:t>Discarding unfavorable data</a:t>
            </a:r>
          </a:p>
          <a:p>
            <a:r>
              <a:rPr lang="en-US" dirty="0" smtClean="0">
                <a:solidFill>
                  <a:schemeClr val="bg1"/>
                </a:solidFill>
              </a:rPr>
              <a:t>Data manipulation</a:t>
            </a:r>
          </a:p>
          <a:p>
            <a:r>
              <a:rPr lang="en-US" dirty="0" smtClean="0">
                <a:solidFill>
                  <a:schemeClr val="bg1"/>
                </a:solidFill>
              </a:rPr>
              <a:t>…and more!</a:t>
            </a:r>
          </a:p>
          <a:p>
            <a:pPr lvl="1">
              <a:buNone/>
            </a:pP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75427al"/>
          <p:cNvPicPr>
            <a:picLocks noGrp="1" noChangeAspect="1" noChangeArrowheads="1"/>
          </p:cNvPicPr>
          <p:nvPr>
            <p:ph sz="half" idx="2"/>
          </p:nvPr>
        </p:nvPicPr>
        <p:blipFill>
          <a:blip r:embed="rId3" cstate="print"/>
          <a:srcRect/>
          <a:stretch>
            <a:fillRect/>
          </a:stretch>
        </p:blipFill>
        <p:spPr>
          <a:xfrm>
            <a:off x="6324600" y="990600"/>
            <a:ext cx="2257425" cy="2590800"/>
          </a:xfrm>
        </p:spPr>
      </p:pic>
      <p:sp>
        <p:nvSpPr>
          <p:cNvPr id="149506" name="Rectangle 2"/>
          <p:cNvSpPr>
            <a:spLocks noGrp="1" noChangeArrowheads="1"/>
          </p:cNvSpPr>
          <p:nvPr>
            <p:ph type="title"/>
          </p:nvPr>
        </p:nvSpPr>
        <p:spPr>
          <a:xfrm>
            <a:off x="457200" y="762000"/>
            <a:ext cx="8229600" cy="1143000"/>
          </a:xfrm>
        </p:spPr>
        <p:txBody>
          <a:bodyPr/>
          <a:lstStyle/>
          <a:p>
            <a:pPr algn="l">
              <a:defRPr/>
            </a:pPr>
            <a:r>
              <a:rPr lang="en-US" sz="3600" dirty="0" smtClean="0">
                <a:solidFill>
                  <a:schemeClr val="bg1"/>
                </a:solidFill>
                <a:effectLst>
                  <a:outerShdw blurRad="38100" dist="38100" dir="2700000" algn="tl">
                    <a:srgbClr val="000000"/>
                  </a:outerShdw>
                </a:effectLst>
              </a:rPr>
              <a:t>Epidemiologic Enigmas Continue to Make Headlines</a:t>
            </a:r>
            <a:br>
              <a:rPr lang="en-US" sz="3600" dirty="0" smtClean="0">
                <a:solidFill>
                  <a:schemeClr val="bg1"/>
                </a:solidFill>
                <a:effectLst>
                  <a:outerShdw blurRad="38100" dist="38100" dir="2700000" algn="tl">
                    <a:srgbClr val="000000"/>
                  </a:outerShdw>
                </a:effectLst>
              </a:rPr>
            </a:br>
            <a:r>
              <a:rPr lang="en-US" sz="3600" dirty="0" smtClean="0">
                <a:solidFill>
                  <a:schemeClr val="bg1"/>
                </a:solidFill>
                <a:effectLst>
                  <a:outerShdw blurRad="38100" dist="38100" dir="2700000" algn="tl">
                    <a:srgbClr val="000000"/>
                  </a:outerShdw>
                </a:effectLst>
              </a:rPr>
              <a:t/>
            </a:r>
            <a:br>
              <a:rPr lang="en-US" sz="3600" dirty="0" smtClean="0">
                <a:solidFill>
                  <a:schemeClr val="bg1"/>
                </a:solidFill>
                <a:effectLst>
                  <a:outerShdw blurRad="38100" dist="38100" dir="2700000" algn="tl">
                    <a:srgbClr val="000000"/>
                  </a:outerShdw>
                </a:effectLst>
              </a:rPr>
            </a:br>
            <a:r>
              <a:rPr lang="en-US" sz="2400" i="1" dirty="0" smtClean="0">
                <a:solidFill>
                  <a:schemeClr val="bg1"/>
                </a:solidFill>
                <a:effectLst>
                  <a:outerShdw blurRad="38100" dist="38100" dir="2700000" algn="tl">
                    <a:srgbClr val="000000"/>
                  </a:outerShdw>
                </a:effectLst>
                <a:latin typeface="Palatino Linotype" pitchFamily="18" charset="0"/>
              </a:rPr>
              <a:t>…and the physician’s life difficult</a:t>
            </a:r>
          </a:p>
        </p:txBody>
      </p:sp>
      <p:sp>
        <p:nvSpPr>
          <p:cNvPr id="149507" name="Rectangle 3"/>
          <p:cNvSpPr>
            <a:spLocks noGrp="1" noChangeArrowheads="1"/>
          </p:cNvSpPr>
          <p:nvPr>
            <p:ph type="body" sz="half" idx="1"/>
          </p:nvPr>
        </p:nvSpPr>
        <p:spPr>
          <a:xfrm>
            <a:off x="304800" y="2514600"/>
            <a:ext cx="7848600" cy="3505200"/>
          </a:xfrm>
        </p:spPr>
        <p:txBody>
          <a:bodyPr/>
          <a:lstStyle/>
          <a:p>
            <a:pPr>
              <a:defRPr/>
            </a:pPr>
            <a:r>
              <a:rPr lang="en-US" sz="2200" dirty="0" smtClean="0">
                <a:solidFill>
                  <a:schemeClr val="bg1"/>
                </a:solidFill>
                <a:effectLst>
                  <a:outerShdw blurRad="38100" dist="38100" dir="2700000" algn="tl">
                    <a:srgbClr val="000000"/>
                  </a:outerShdw>
                </a:effectLst>
              </a:rPr>
              <a:t>IUD’s and infertility</a:t>
            </a:r>
          </a:p>
          <a:p>
            <a:pPr>
              <a:defRPr/>
            </a:pPr>
            <a:r>
              <a:rPr lang="en-US" sz="2200" dirty="0" smtClean="0">
                <a:solidFill>
                  <a:schemeClr val="bg1"/>
                </a:solidFill>
                <a:effectLst>
                  <a:outerShdw blurRad="38100" dist="38100" dir="2700000" algn="tl">
                    <a:srgbClr val="000000"/>
                  </a:outerShdw>
                </a:effectLst>
              </a:rPr>
              <a:t>SSRI’s and adverse pregnancy outcomes</a:t>
            </a:r>
          </a:p>
          <a:p>
            <a:pPr>
              <a:defRPr/>
            </a:pPr>
            <a:r>
              <a:rPr lang="en-US" sz="2200" dirty="0" smtClean="0">
                <a:solidFill>
                  <a:schemeClr val="bg1"/>
                </a:solidFill>
                <a:effectLst>
                  <a:outerShdw blurRad="38100" dist="38100" dir="2700000" algn="tl">
                    <a:srgbClr val="000000"/>
                  </a:outerShdw>
                </a:effectLst>
              </a:rPr>
              <a:t>Postmenopausal HRT and you-name-it</a:t>
            </a:r>
          </a:p>
          <a:p>
            <a:pPr>
              <a:defRPr/>
            </a:pPr>
            <a:r>
              <a:rPr lang="en-US" sz="2200" dirty="0" smtClean="0">
                <a:solidFill>
                  <a:schemeClr val="bg1"/>
                </a:solidFill>
                <a:effectLst>
                  <a:outerShdw blurRad="38100" dist="38100" dir="2700000" algn="tl">
                    <a:srgbClr val="000000"/>
                  </a:outerShdw>
                </a:effectLst>
              </a:rPr>
              <a:t>Bisphosphonates and osteonecrosis of the jaw, </a:t>
            </a:r>
            <a:r>
              <a:rPr lang="en-US" sz="2200" dirty="0" err="1" smtClean="0">
                <a:solidFill>
                  <a:schemeClr val="bg1"/>
                </a:solidFill>
                <a:effectLst>
                  <a:outerShdw blurRad="38100" dist="38100" dir="2700000" algn="tl">
                    <a:srgbClr val="000000"/>
                  </a:outerShdw>
                </a:effectLst>
              </a:rPr>
              <a:t>subtrochanteric</a:t>
            </a:r>
            <a:r>
              <a:rPr lang="en-US" sz="2200" dirty="0" smtClean="0">
                <a:solidFill>
                  <a:schemeClr val="bg1"/>
                </a:solidFill>
                <a:effectLst>
                  <a:outerShdw blurRad="38100" dist="38100" dir="2700000" algn="tl">
                    <a:srgbClr val="000000"/>
                  </a:outerShdw>
                </a:effectLst>
              </a:rPr>
              <a:t> fractures, and cancer</a:t>
            </a:r>
          </a:p>
          <a:p>
            <a:pPr>
              <a:defRPr/>
            </a:pPr>
            <a:r>
              <a:rPr lang="en-US" sz="2200" dirty="0" smtClean="0">
                <a:solidFill>
                  <a:schemeClr val="bg1"/>
                </a:solidFill>
                <a:effectLst>
                  <a:outerShdw blurRad="38100" dist="38100" dir="2700000" algn="tl">
                    <a:srgbClr val="000000"/>
                  </a:outerShdw>
                </a:effectLst>
              </a:rPr>
              <a:t>Elective abortion and breast cancer</a:t>
            </a:r>
          </a:p>
          <a:p>
            <a:pPr>
              <a:defRPr/>
            </a:pPr>
            <a:r>
              <a:rPr lang="en-US" sz="2200" dirty="0" smtClean="0">
                <a:solidFill>
                  <a:schemeClr val="bg1"/>
                </a:solidFill>
                <a:effectLst>
                  <a:outerShdw blurRad="38100" dist="38100" dir="2700000" algn="tl">
                    <a:srgbClr val="000000"/>
                  </a:outerShdw>
                </a:effectLst>
              </a:rPr>
              <a:t>Silicone breast implants and collagen vascular diseases</a:t>
            </a:r>
          </a:p>
          <a:p>
            <a:pPr>
              <a:defRPr/>
            </a:pPr>
            <a:r>
              <a:rPr lang="en-US" sz="2200" dirty="0" smtClean="0">
                <a:solidFill>
                  <a:schemeClr val="bg1"/>
                </a:solidFill>
                <a:effectLst>
                  <a:outerShdw blurRad="38100" dist="38100" dir="2700000" algn="tl">
                    <a:srgbClr val="000000"/>
                  </a:outerShdw>
                </a:effectLst>
              </a:rPr>
              <a:t>COX-2 inhibitors/NSAIDs and myocardial events</a:t>
            </a:r>
          </a:p>
          <a:p>
            <a:pPr>
              <a:defRPr/>
            </a:pPr>
            <a:r>
              <a:rPr lang="en-US" sz="2200" dirty="0" smtClean="0">
                <a:solidFill>
                  <a:schemeClr val="bg1"/>
                </a:solidFill>
                <a:effectLst>
                  <a:outerShdw blurRad="38100" dist="38100" dir="2700000" algn="tl">
                    <a:srgbClr val="000000"/>
                  </a:outerShdw>
                </a:effectLst>
              </a:rPr>
              <a:t>Childhood vaccinations and autism</a:t>
            </a:r>
          </a:p>
          <a:p>
            <a:pPr>
              <a:defRPr/>
            </a:pPr>
            <a:r>
              <a:rPr lang="en-US" sz="2200" i="1" dirty="0" err="1" smtClean="0">
                <a:solidFill>
                  <a:schemeClr val="bg1"/>
                </a:solidFill>
                <a:effectLst>
                  <a:outerShdw blurRad="38100" dist="38100" dir="2700000" algn="tl">
                    <a:srgbClr val="000000"/>
                  </a:outerShdw>
                </a:effectLst>
              </a:rPr>
              <a:t>DepoProvera</a:t>
            </a:r>
            <a:r>
              <a:rPr lang="en-US" sz="2200" dirty="0" smtClean="0">
                <a:solidFill>
                  <a:schemeClr val="bg1"/>
                </a:solidFill>
                <a:effectLst>
                  <a:outerShdw blurRad="38100" dist="38100" dir="2700000" algn="tl">
                    <a:srgbClr val="000000"/>
                  </a:outerShdw>
                </a:effectLst>
              </a:rPr>
              <a:t> and fractures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5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5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50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600200"/>
          <a:ext cx="8686799" cy="3460160"/>
        </p:xfrm>
        <a:graphic>
          <a:graphicData uri="http://schemas.openxmlformats.org/drawingml/2006/table">
            <a:tbl>
              <a:tblPr firstRow="1" bandRow="1">
                <a:tableStyleId>{37CE84F3-28C3-443E-9E96-99CF82512B78}</a:tableStyleId>
              </a:tblPr>
              <a:tblGrid>
                <a:gridCol w="914400"/>
                <a:gridCol w="1295400"/>
                <a:gridCol w="1447800"/>
                <a:gridCol w="1306286"/>
                <a:gridCol w="1240971"/>
                <a:gridCol w="1240971"/>
                <a:gridCol w="1240971"/>
              </a:tblGrid>
              <a:tr h="1080680">
                <a:tc>
                  <a:txBody>
                    <a:bodyPr/>
                    <a:lstStyle/>
                    <a:p>
                      <a:endParaRPr lang="en-US" dirty="0"/>
                    </a:p>
                  </a:txBody>
                  <a:tcPr/>
                </a:tc>
                <a:tc>
                  <a:txBody>
                    <a:bodyPr/>
                    <a:lstStyle/>
                    <a:p>
                      <a:pPr algn="ctr"/>
                      <a:r>
                        <a:rPr lang="en-US" sz="1800" dirty="0" smtClean="0">
                          <a:effectLst>
                            <a:outerShdw blurRad="38100" dist="38100" dir="2700000" algn="tl">
                              <a:srgbClr val="000000">
                                <a:alpha val="43137"/>
                              </a:srgbClr>
                            </a:outerShdw>
                          </a:effectLst>
                        </a:rPr>
                        <a:t>Control</a:t>
                      </a:r>
                      <a:endParaRPr lang="en-US" sz="1800" b="1" dirty="0">
                        <a:solidFill>
                          <a:schemeClr val="tx1"/>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800" dirty="0" smtClean="0">
                          <a:effectLst>
                            <a:outerShdw blurRad="38100" dist="38100" dir="2700000" algn="tl">
                              <a:srgbClr val="000000">
                                <a:alpha val="43137"/>
                              </a:srgbClr>
                            </a:outerShdw>
                          </a:effectLst>
                        </a:rPr>
                        <a:t>HA + PCO</a:t>
                      </a:r>
                      <a:endParaRPr lang="en-US" sz="1800" b="1" dirty="0">
                        <a:solidFill>
                          <a:schemeClr val="tx1"/>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800" baseline="0" dirty="0" smtClean="0">
                          <a:effectLst>
                            <a:outerShdw blurRad="38100" dist="38100" dir="2700000" algn="tl">
                              <a:srgbClr val="000000">
                                <a:alpha val="43137"/>
                              </a:srgbClr>
                            </a:outerShdw>
                          </a:effectLst>
                        </a:rPr>
                        <a:t>OD + PCO</a:t>
                      </a:r>
                      <a:endParaRPr lang="en-US" sz="1800" b="1" dirty="0">
                        <a:solidFill>
                          <a:schemeClr val="tx1"/>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800" dirty="0" smtClean="0">
                          <a:effectLst>
                            <a:outerShdw blurRad="38100" dist="38100" dir="2700000" algn="tl">
                              <a:srgbClr val="000000">
                                <a:alpha val="43137"/>
                              </a:srgbClr>
                            </a:outerShdw>
                          </a:effectLst>
                        </a:rPr>
                        <a:t>HA + OD</a:t>
                      </a:r>
                      <a:endParaRPr lang="en-US" sz="1800" b="1" dirty="0">
                        <a:solidFill>
                          <a:schemeClr val="tx1"/>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800" dirty="0" smtClean="0">
                          <a:effectLst>
                            <a:outerShdw blurRad="38100" dist="38100" dir="2700000" algn="tl">
                              <a:srgbClr val="000000">
                                <a:alpha val="43137"/>
                              </a:srgbClr>
                            </a:outerShdw>
                          </a:effectLst>
                        </a:rPr>
                        <a:t>HA</a:t>
                      </a:r>
                      <a:r>
                        <a:rPr lang="en-US" sz="1800" baseline="0" dirty="0" smtClean="0">
                          <a:effectLst>
                            <a:outerShdw blurRad="38100" dist="38100" dir="2700000" algn="tl">
                              <a:srgbClr val="000000">
                                <a:alpha val="43137"/>
                              </a:srgbClr>
                            </a:outerShdw>
                          </a:effectLst>
                        </a:rPr>
                        <a:t> + OD + PCO</a:t>
                      </a:r>
                      <a:endParaRPr lang="en-US" sz="1800" b="1" dirty="0">
                        <a:solidFill>
                          <a:schemeClr val="tx1"/>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2400" i="1" dirty="0" smtClean="0">
                          <a:effectLst>
                            <a:outerShdw blurRad="38100" dist="38100" dir="2700000" algn="tl">
                              <a:srgbClr val="000000">
                                <a:alpha val="43137"/>
                              </a:srgbClr>
                            </a:outerShdw>
                          </a:effectLst>
                        </a:rPr>
                        <a:t>p</a:t>
                      </a:r>
                      <a:endParaRPr lang="en-US" sz="2400" b="1" i="1" dirty="0">
                        <a:solidFill>
                          <a:schemeClr val="bg1"/>
                        </a:solidFill>
                        <a:effectLst>
                          <a:outerShdw blurRad="38100" dist="38100" dir="2700000" algn="tl">
                            <a:srgbClr val="000000">
                              <a:alpha val="43137"/>
                            </a:srgbClr>
                          </a:outerShdw>
                        </a:effectLst>
                        <a:latin typeface="Arial Narrow" pitchFamily="34" charset="0"/>
                      </a:endParaRPr>
                    </a:p>
                  </a:txBody>
                  <a:tcPr anchor="ctr"/>
                </a:tc>
              </a:tr>
              <a:tr h="793160">
                <a:tc>
                  <a:txBody>
                    <a:bodyPr/>
                    <a:lstStyle/>
                    <a:p>
                      <a:r>
                        <a:rPr lang="en-US" dirty="0" smtClean="0"/>
                        <a:t>N=</a:t>
                      </a:r>
                      <a:endParaRPr lang="en-US" dirty="0"/>
                    </a:p>
                  </a:txBody>
                  <a:tcPr anchor="ctr"/>
                </a:tc>
                <a:tc>
                  <a:txBody>
                    <a:bodyPr/>
                    <a:lstStyle/>
                    <a:p>
                      <a:pPr algn="ctr"/>
                      <a:r>
                        <a:rPr lang="en-US" dirty="0" smtClean="0"/>
                        <a:t>25</a:t>
                      </a:r>
                      <a:endParaRPr lang="en-US" dirty="0">
                        <a:solidFill>
                          <a:schemeClr val="tx1"/>
                        </a:solidFill>
                      </a:endParaRPr>
                    </a:p>
                  </a:txBody>
                  <a:tcPr anchor="ctr"/>
                </a:tc>
                <a:tc>
                  <a:txBody>
                    <a:bodyPr/>
                    <a:lstStyle/>
                    <a:p>
                      <a:pPr algn="ctr"/>
                      <a:r>
                        <a:rPr lang="en-US" dirty="0" smtClean="0"/>
                        <a:t>47</a:t>
                      </a:r>
                      <a:endParaRPr lang="en-US" dirty="0">
                        <a:solidFill>
                          <a:schemeClr val="tx1"/>
                        </a:solidFill>
                      </a:endParaRPr>
                    </a:p>
                  </a:txBody>
                  <a:tcPr anchor="ctr"/>
                </a:tc>
                <a:tc>
                  <a:txBody>
                    <a:bodyPr/>
                    <a:lstStyle/>
                    <a:p>
                      <a:pPr algn="ctr"/>
                      <a:r>
                        <a:rPr lang="en-US" dirty="0" smtClean="0"/>
                        <a:t>45</a:t>
                      </a:r>
                      <a:endParaRPr lang="en-US" dirty="0">
                        <a:solidFill>
                          <a:schemeClr val="tx1"/>
                        </a:solidFill>
                      </a:endParaRPr>
                    </a:p>
                  </a:txBody>
                  <a:tcPr anchor="ctr"/>
                </a:tc>
                <a:tc>
                  <a:txBody>
                    <a:bodyPr/>
                    <a:lstStyle/>
                    <a:p>
                      <a:pPr algn="ctr"/>
                      <a:r>
                        <a:rPr lang="en-US" dirty="0" smtClean="0"/>
                        <a:t>46</a:t>
                      </a:r>
                      <a:endParaRPr lang="en-US" dirty="0">
                        <a:solidFill>
                          <a:schemeClr val="tx1"/>
                        </a:solidFill>
                      </a:endParaRPr>
                    </a:p>
                  </a:txBody>
                  <a:tcPr anchor="ctr"/>
                </a:tc>
                <a:tc>
                  <a:txBody>
                    <a:bodyPr/>
                    <a:lstStyle/>
                    <a:p>
                      <a:pPr algn="ctr"/>
                      <a:r>
                        <a:rPr lang="en-US" dirty="0" smtClean="0"/>
                        <a:t>59</a:t>
                      </a:r>
                      <a:endParaRPr lang="en-US" dirty="0">
                        <a:solidFill>
                          <a:schemeClr val="tx1"/>
                        </a:solidFill>
                      </a:endParaRPr>
                    </a:p>
                  </a:txBody>
                  <a:tcPr anchor="ctr"/>
                </a:tc>
                <a:tc>
                  <a:txBody>
                    <a:bodyPr/>
                    <a:lstStyle/>
                    <a:p>
                      <a:pPr algn="ctr"/>
                      <a:endParaRPr lang="en-US" dirty="0">
                        <a:solidFill>
                          <a:schemeClr val="tx1"/>
                        </a:solidFill>
                      </a:endParaRPr>
                    </a:p>
                  </a:txBody>
                  <a:tcPr anchor="ctr"/>
                </a:tc>
              </a:tr>
              <a:tr h="793160">
                <a:tc>
                  <a:txBody>
                    <a:bodyPr/>
                    <a:lstStyle/>
                    <a:p>
                      <a:r>
                        <a:rPr lang="en-US" sz="1600" dirty="0" smtClean="0"/>
                        <a:t>HDL-</a:t>
                      </a:r>
                      <a:r>
                        <a:rPr lang="en-US" sz="1600" dirty="0" err="1" smtClean="0"/>
                        <a:t>Chol</a:t>
                      </a:r>
                      <a:r>
                        <a:rPr lang="en-US" sz="1600" dirty="0" smtClean="0"/>
                        <a:t> </a:t>
                      </a:r>
                      <a:r>
                        <a:rPr lang="en-US" sz="1200" dirty="0" smtClean="0"/>
                        <a:t>(mg/</a:t>
                      </a:r>
                      <a:r>
                        <a:rPr lang="en-US" sz="1200" dirty="0" err="1" smtClean="0"/>
                        <a:t>dL</a:t>
                      </a:r>
                      <a:r>
                        <a:rPr lang="en-US" sz="1200" dirty="0" smtClean="0"/>
                        <a:t>)</a:t>
                      </a:r>
                      <a:endParaRPr lang="en-US" sz="1600" dirty="0"/>
                    </a:p>
                  </a:txBody>
                  <a:tcPr anchor="ctr"/>
                </a:tc>
                <a:tc>
                  <a:txBody>
                    <a:bodyPr/>
                    <a:lstStyle/>
                    <a:p>
                      <a:pPr algn="ctr"/>
                      <a:r>
                        <a:rPr lang="en-US" sz="1400" dirty="0" smtClean="0"/>
                        <a:t>60.3 ± 12.5</a:t>
                      </a:r>
                      <a:endParaRPr lang="en-US" sz="1400" b="1" dirty="0">
                        <a:solidFill>
                          <a:schemeClr val="tx1"/>
                        </a:solidFill>
                      </a:endParaRPr>
                    </a:p>
                  </a:txBody>
                  <a:tcPr anchor="ctr"/>
                </a:tc>
                <a:tc>
                  <a:txBody>
                    <a:bodyPr/>
                    <a:lstStyle/>
                    <a:p>
                      <a:pPr algn="ctr"/>
                      <a:r>
                        <a:rPr lang="en-US" sz="1400" dirty="0" smtClean="0"/>
                        <a:t>65.3 ± 11.9</a:t>
                      </a:r>
                      <a:endParaRPr lang="en-US" sz="1400" b="1" dirty="0">
                        <a:solidFill>
                          <a:schemeClr val="tx1"/>
                        </a:solidFill>
                      </a:endParaRPr>
                    </a:p>
                  </a:txBody>
                  <a:tcPr anchor="ctr"/>
                </a:tc>
                <a:tc>
                  <a:txBody>
                    <a:bodyPr/>
                    <a:lstStyle/>
                    <a:p>
                      <a:pPr algn="ctr"/>
                      <a:r>
                        <a:rPr lang="en-US" sz="1400" dirty="0" smtClean="0"/>
                        <a:t>72.8 ± 15.5</a:t>
                      </a:r>
                      <a:r>
                        <a:rPr lang="en-US" sz="2400" dirty="0" smtClean="0"/>
                        <a:t>*</a:t>
                      </a:r>
                      <a:endParaRPr lang="en-US" sz="1800" b="1" dirty="0">
                        <a:solidFill>
                          <a:schemeClr val="tx1"/>
                        </a:solidFill>
                      </a:endParaRPr>
                    </a:p>
                  </a:txBody>
                  <a:tcPr anchor="ctr"/>
                </a:tc>
                <a:tc>
                  <a:txBody>
                    <a:bodyPr/>
                    <a:lstStyle/>
                    <a:p>
                      <a:pPr algn="ctr"/>
                      <a:r>
                        <a:rPr lang="en-US" sz="1400" dirty="0" smtClean="0"/>
                        <a:t>66.5 ± 14.8</a:t>
                      </a:r>
                      <a:endParaRPr lang="en-US" sz="1400" b="1" dirty="0">
                        <a:solidFill>
                          <a:schemeClr val="tx1"/>
                        </a:solidFill>
                      </a:endParaRPr>
                    </a:p>
                  </a:txBody>
                  <a:tcPr anchor="ctr"/>
                </a:tc>
                <a:tc>
                  <a:txBody>
                    <a:bodyPr/>
                    <a:lstStyle/>
                    <a:p>
                      <a:pPr algn="ctr"/>
                      <a:r>
                        <a:rPr lang="en-US" sz="1400" dirty="0" smtClean="0"/>
                        <a:t>63.8 ± 17.4</a:t>
                      </a:r>
                      <a:endParaRPr lang="en-US" sz="1400" b="1" dirty="0">
                        <a:solidFill>
                          <a:schemeClr val="tx1"/>
                        </a:solidFill>
                      </a:endParaRPr>
                    </a:p>
                  </a:txBody>
                  <a:tcPr anchor="ctr"/>
                </a:tc>
                <a:tc>
                  <a:txBody>
                    <a:bodyPr/>
                    <a:lstStyle/>
                    <a:p>
                      <a:pPr algn="ctr"/>
                      <a:r>
                        <a:rPr lang="en-US" sz="1800" dirty="0" smtClean="0"/>
                        <a:t>0.02</a:t>
                      </a:r>
                      <a:endParaRPr lang="en-US" sz="1800" b="1" dirty="0">
                        <a:solidFill>
                          <a:schemeClr val="tx1"/>
                        </a:solidFill>
                      </a:endParaRPr>
                    </a:p>
                  </a:txBody>
                  <a:tcPr anchor="ctr"/>
                </a:tc>
              </a:tr>
              <a:tr h="793160">
                <a:tc>
                  <a:txBody>
                    <a:bodyPr/>
                    <a:lstStyle/>
                    <a:p>
                      <a:r>
                        <a:rPr lang="en-US" sz="1600" dirty="0" smtClean="0"/>
                        <a:t>LDL-</a:t>
                      </a:r>
                      <a:r>
                        <a:rPr lang="en-US" sz="1600" dirty="0" err="1" smtClean="0"/>
                        <a:t>Chol</a:t>
                      </a:r>
                      <a:endParaRPr lang="en-US" sz="1600" dirty="0" smtClean="0"/>
                    </a:p>
                    <a:p>
                      <a:r>
                        <a:rPr lang="en-US" sz="1200" dirty="0" smtClean="0"/>
                        <a:t>(mg/</a:t>
                      </a:r>
                      <a:r>
                        <a:rPr lang="en-US" sz="1200" dirty="0" err="1" smtClean="0"/>
                        <a:t>dL</a:t>
                      </a:r>
                      <a:r>
                        <a:rPr lang="en-US" sz="1200" dirty="0" smtClean="0"/>
                        <a:t>)</a:t>
                      </a:r>
                      <a:endParaRPr lang="en-US" sz="1200" dirty="0"/>
                    </a:p>
                  </a:txBody>
                  <a:tcPr anchor="ctr"/>
                </a:tc>
                <a:tc>
                  <a:txBody>
                    <a:bodyPr/>
                    <a:lstStyle/>
                    <a:p>
                      <a:pPr algn="ctr"/>
                      <a:r>
                        <a:rPr lang="en-US" sz="1400" dirty="0" smtClean="0"/>
                        <a:t>117.5</a:t>
                      </a:r>
                      <a:r>
                        <a:rPr lang="en-US" sz="1400" baseline="0" dirty="0" smtClean="0"/>
                        <a:t> ± 31.5</a:t>
                      </a:r>
                      <a:endParaRPr lang="en-US" sz="1400" b="1" dirty="0">
                        <a:solidFill>
                          <a:schemeClr val="tx1"/>
                        </a:solidFill>
                      </a:endParaRPr>
                    </a:p>
                  </a:txBody>
                  <a:tcPr anchor="ctr"/>
                </a:tc>
                <a:tc>
                  <a:txBody>
                    <a:bodyPr/>
                    <a:lstStyle/>
                    <a:p>
                      <a:pPr algn="ctr"/>
                      <a:r>
                        <a:rPr lang="en-US" sz="1400" dirty="0" smtClean="0"/>
                        <a:t>105.0 ± 22.6</a:t>
                      </a:r>
                      <a:endParaRPr lang="en-US" sz="1400" b="1" dirty="0">
                        <a:solidFill>
                          <a:schemeClr val="tx1"/>
                        </a:solidFill>
                      </a:endParaRPr>
                    </a:p>
                  </a:txBody>
                  <a:tcPr anchor="ctr"/>
                </a:tc>
                <a:tc>
                  <a:txBody>
                    <a:bodyPr/>
                    <a:lstStyle/>
                    <a:p>
                      <a:pPr algn="ctr"/>
                      <a:r>
                        <a:rPr lang="en-US" sz="1400" dirty="0" smtClean="0"/>
                        <a:t>99.0 ± 24.6</a:t>
                      </a:r>
                      <a:r>
                        <a:rPr lang="en-US" sz="2400" dirty="0" smtClean="0"/>
                        <a:t>*</a:t>
                      </a:r>
                      <a:endParaRPr lang="en-US" sz="2400" b="1" dirty="0">
                        <a:solidFill>
                          <a:schemeClr val="tx1"/>
                        </a:solidFill>
                      </a:endParaRPr>
                    </a:p>
                  </a:txBody>
                  <a:tcPr anchor="ctr"/>
                </a:tc>
                <a:tc>
                  <a:txBody>
                    <a:bodyPr/>
                    <a:lstStyle/>
                    <a:p>
                      <a:pPr algn="ctr"/>
                      <a:r>
                        <a:rPr lang="en-US" sz="1400" dirty="0" smtClean="0"/>
                        <a:t>106.5 ± 30.6</a:t>
                      </a:r>
                      <a:endParaRPr lang="en-US" sz="1400" b="1" dirty="0">
                        <a:solidFill>
                          <a:schemeClr val="tx1"/>
                        </a:solidFill>
                      </a:endParaRPr>
                    </a:p>
                  </a:txBody>
                  <a:tcPr anchor="ctr"/>
                </a:tc>
                <a:tc>
                  <a:txBody>
                    <a:bodyPr/>
                    <a:lstStyle/>
                    <a:p>
                      <a:pPr algn="ctr"/>
                      <a:r>
                        <a:rPr lang="en-US" sz="1400" dirty="0" smtClean="0"/>
                        <a:t>110.1 ± 30.5</a:t>
                      </a:r>
                      <a:endParaRPr lang="en-US" sz="1400" b="1" dirty="0">
                        <a:solidFill>
                          <a:schemeClr val="tx1"/>
                        </a:solidFill>
                      </a:endParaRPr>
                    </a:p>
                  </a:txBody>
                  <a:tcPr anchor="ctr"/>
                </a:tc>
                <a:tc>
                  <a:txBody>
                    <a:bodyPr/>
                    <a:lstStyle/>
                    <a:p>
                      <a:pPr algn="ctr"/>
                      <a:r>
                        <a:rPr lang="en-US" sz="1800" dirty="0" smtClean="0"/>
                        <a:t>0.20</a:t>
                      </a:r>
                      <a:endParaRPr lang="en-US" sz="1800" b="1" dirty="0">
                        <a:solidFill>
                          <a:schemeClr val="tx1"/>
                        </a:solidFill>
                      </a:endParaRPr>
                    </a:p>
                  </a:txBody>
                  <a:tcPr anchor="ctr"/>
                </a:tc>
              </a:tr>
            </a:tbl>
          </a:graphicData>
        </a:graphic>
      </p:graphicFrame>
      <p:sp>
        <p:nvSpPr>
          <p:cNvPr id="3" name="TextBox 2"/>
          <p:cNvSpPr txBox="1"/>
          <p:nvPr/>
        </p:nvSpPr>
        <p:spPr>
          <a:xfrm>
            <a:off x="762000" y="5181600"/>
            <a:ext cx="7924800" cy="701731"/>
          </a:xfrm>
          <a:prstGeom prst="rect">
            <a:avLst/>
          </a:prstGeom>
          <a:noFill/>
        </p:spPr>
        <p:txBody>
          <a:bodyPr wrap="square" rtlCol="0">
            <a:spAutoFit/>
          </a:bodyPr>
          <a:lstStyle/>
          <a:p>
            <a:pPr algn="l">
              <a:buNone/>
            </a:pPr>
            <a:r>
              <a:rPr lang="en-US" sz="1800" dirty="0" smtClean="0">
                <a:solidFill>
                  <a:schemeClr val="bg1"/>
                </a:solidFill>
                <a:effectLst>
                  <a:outerShdw blurRad="38100" dist="38100" dir="2700000" algn="tl">
                    <a:srgbClr val="000000">
                      <a:alpha val="43137"/>
                    </a:srgbClr>
                  </a:outerShdw>
                </a:effectLst>
                <a:latin typeface="+mj-lt"/>
              </a:rPr>
              <a:t>P-value determined by analysis of variance (ANOVA)</a:t>
            </a:r>
          </a:p>
          <a:p>
            <a:pPr algn="l">
              <a:buNone/>
            </a:pPr>
            <a:r>
              <a:rPr lang="en-US" sz="1800" dirty="0" smtClean="0">
                <a:solidFill>
                  <a:schemeClr val="bg1"/>
                </a:solidFill>
                <a:effectLst>
                  <a:outerShdw blurRad="38100" dist="38100" dir="2700000" algn="tl">
                    <a:srgbClr val="000000">
                      <a:alpha val="43137"/>
                    </a:srgbClr>
                  </a:outerShdw>
                </a:effectLst>
                <a:latin typeface="+mj-lt"/>
              </a:rPr>
              <a:t>* Statistically different (p &lt; 0.05) by </a:t>
            </a:r>
            <a:r>
              <a:rPr lang="en-US" sz="1800" i="1" dirty="0" smtClean="0">
                <a:solidFill>
                  <a:schemeClr val="bg1"/>
                </a:solidFill>
                <a:effectLst>
                  <a:outerShdw blurRad="38100" dist="38100" dir="2700000" algn="tl">
                    <a:srgbClr val="000000">
                      <a:alpha val="43137"/>
                    </a:srgbClr>
                  </a:outerShdw>
                </a:effectLst>
                <a:latin typeface="+mj-lt"/>
              </a:rPr>
              <a:t>post hoc </a:t>
            </a:r>
            <a:r>
              <a:rPr lang="en-US" sz="1800" dirty="0" smtClean="0">
                <a:solidFill>
                  <a:schemeClr val="bg1"/>
                </a:solidFill>
                <a:effectLst>
                  <a:outerShdw blurRad="38100" dist="38100" dir="2700000" algn="tl">
                    <a:srgbClr val="000000">
                      <a:alpha val="43137"/>
                    </a:srgbClr>
                  </a:outerShdw>
                </a:effectLst>
                <a:latin typeface="+mj-lt"/>
              </a:rPr>
              <a:t>Fishers LSD testing</a:t>
            </a:r>
            <a:endParaRPr lang="en-US" sz="1800" dirty="0">
              <a:solidFill>
                <a:schemeClr val="bg1"/>
              </a:solidFill>
              <a:effectLst>
                <a:outerShdw blurRad="38100" dist="38100" dir="2700000" algn="tl">
                  <a:srgbClr val="000000">
                    <a:alpha val="43137"/>
                  </a:srgbClr>
                </a:outerShdw>
              </a:effectLst>
              <a:latin typeface="+mj-lt"/>
            </a:endParaRPr>
          </a:p>
        </p:txBody>
      </p:sp>
      <p:sp>
        <p:nvSpPr>
          <p:cNvPr id="4" name="Title 3"/>
          <p:cNvSpPr>
            <a:spLocks noGrp="1"/>
          </p:cNvSpPr>
          <p:nvPr>
            <p:ph type="title"/>
          </p:nvPr>
        </p:nvSpPr>
        <p:spPr>
          <a:xfrm>
            <a:off x="457200" y="152400"/>
            <a:ext cx="8229600" cy="1143000"/>
          </a:xfrm>
        </p:spPr>
        <p:txBody>
          <a:bodyPr/>
          <a:lstStyle/>
          <a:p>
            <a:r>
              <a:rPr lang="en-US" sz="3600" dirty="0" smtClean="0">
                <a:solidFill>
                  <a:schemeClr val="bg1"/>
                </a:solidFill>
                <a:effectLst>
                  <a:outerShdw blurRad="38100" dist="38100" dir="2700000" algn="tl">
                    <a:srgbClr val="000000">
                      <a:alpha val="43137"/>
                    </a:srgbClr>
                  </a:outerShdw>
                </a:effectLst>
              </a:rPr>
              <a:t>Statistical Stunts</a:t>
            </a:r>
            <a:br>
              <a:rPr lang="en-US" sz="3600" dirty="0" smtClean="0">
                <a:solidFill>
                  <a:schemeClr val="bg1"/>
                </a:solidFill>
                <a:effectLst>
                  <a:outerShdw blurRad="38100" dist="38100" dir="2700000" algn="tl">
                    <a:srgbClr val="000000">
                      <a:alpha val="43137"/>
                    </a:srgbClr>
                  </a:outerShdw>
                </a:effectLst>
              </a:rPr>
            </a:br>
            <a:r>
              <a:rPr lang="en-US" sz="2000" i="1" dirty="0" smtClean="0">
                <a:solidFill>
                  <a:schemeClr val="bg1"/>
                </a:solidFill>
                <a:effectLst>
                  <a:outerShdw blurRad="38100" dist="38100" dir="2700000" algn="tl">
                    <a:srgbClr val="000000">
                      <a:alpha val="43137"/>
                    </a:srgbClr>
                  </a:outerShdw>
                </a:effectLst>
              </a:rPr>
              <a:t>Inappropriate Post Hoc Testing</a:t>
            </a:r>
            <a:endParaRPr lang="en-US" sz="2000" i="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181600" y="6463099"/>
            <a:ext cx="3962400" cy="276999"/>
          </a:xfrm>
          <a:prstGeom prst="rect">
            <a:avLst/>
          </a:prstGeom>
          <a:noFill/>
        </p:spPr>
        <p:txBody>
          <a:bodyPr wrap="square" rtlCol="0">
            <a:spAutoFit/>
          </a:bodyPr>
          <a:lstStyle/>
          <a:p>
            <a:pPr>
              <a:buNone/>
            </a:pPr>
            <a:r>
              <a:rPr lang="en-US" sz="1200" dirty="0" smtClean="0">
                <a:solidFill>
                  <a:schemeClr val="bg1"/>
                </a:solidFill>
                <a:effectLst>
                  <a:outerShdw blurRad="38100" dist="38100" dir="2700000" algn="tl">
                    <a:srgbClr val="000000">
                      <a:alpha val="43137"/>
                    </a:srgbClr>
                  </a:outerShdw>
                </a:effectLst>
                <a:latin typeface="Arial Narrow" pitchFamily="34" charset="0"/>
              </a:rPr>
              <a:t>Authors names withheld; submitted to </a:t>
            </a:r>
            <a:r>
              <a:rPr lang="en-US" sz="1200" i="1" dirty="0" smtClean="0">
                <a:solidFill>
                  <a:schemeClr val="bg1"/>
                </a:solidFill>
                <a:effectLst>
                  <a:outerShdw blurRad="38100" dist="38100" dir="2700000" algn="tl">
                    <a:srgbClr val="000000">
                      <a:alpha val="43137"/>
                    </a:srgbClr>
                  </a:outerShdw>
                </a:effectLst>
                <a:latin typeface="Arial Narrow" pitchFamily="34" charset="0"/>
              </a:rPr>
              <a:t>Fertility &amp; Sterility, 2010 </a:t>
            </a:r>
            <a:endParaRPr lang="en-US" sz="1200" i="1" dirty="0">
              <a:solidFill>
                <a:schemeClr val="bg1"/>
              </a:solidFill>
              <a:effectLst>
                <a:outerShdw blurRad="38100" dist="38100" dir="2700000" algn="tl">
                  <a:srgbClr val="000000">
                    <a:alpha val="43137"/>
                  </a:srgbClr>
                </a:outerShdw>
              </a:effectLst>
              <a:latin typeface="Arial Narrow" pitchFamily="34" charset="0"/>
            </a:endParaRPr>
          </a:p>
        </p:txBody>
      </p:sp>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04" y="5334000"/>
            <a:ext cx="40243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43000"/>
          </a:xfrm>
        </p:spPr>
        <p:txBody>
          <a:bodyPr/>
          <a:lstStyle/>
          <a:p>
            <a:r>
              <a:rPr lang="en-US" sz="3600" dirty="0" smtClean="0">
                <a:solidFill>
                  <a:schemeClr val="bg1"/>
                </a:solidFill>
                <a:effectLst>
                  <a:outerShdw blurRad="38100" dist="38100" dir="2700000" algn="tl">
                    <a:srgbClr val="000000">
                      <a:alpha val="43137"/>
                    </a:srgbClr>
                  </a:outerShdw>
                </a:effectLst>
              </a:rPr>
              <a:t>Statistical Stunts</a:t>
            </a:r>
            <a:r>
              <a:rPr lang="en-US" sz="6000" dirty="0" smtClean="0">
                <a:solidFill>
                  <a:schemeClr val="bg1"/>
                </a:solidFill>
                <a:effectLst>
                  <a:outerShdw blurRad="38100" dist="38100" dir="2700000" algn="tl">
                    <a:srgbClr val="000000">
                      <a:alpha val="43137"/>
                    </a:srgbClr>
                  </a:outerShdw>
                </a:effectLst>
              </a:rPr>
              <a:t/>
            </a:r>
            <a:br>
              <a:rPr lang="en-US" sz="6000" dirty="0" smtClean="0">
                <a:solidFill>
                  <a:schemeClr val="bg1"/>
                </a:solidFill>
                <a:effectLst>
                  <a:outerShdw blurRad="38100" dist="38100" dir="2700000" algn="tl">
                    <a:srgbClr val="000000">
                      <a:alpha val="43137"/>
                    </a:srgbClr>
                  </a:outerShdw>
                </a:effectLst>
              </a:rPr>
            </a:br>
            <a:r>
              <a:rPr lang="en-US" sz="2000" i="1" dirty="0" smtClean="0">
                <a:solidFill>
                  <a:schemeClr val="bg1"/>
                </a:solidFill>
                <a:effectLst>
                  <a:outerShdw blurRad="38100" dist="38100" dir="2700000" algn="tl">
                    <a:srgbClr val="000000">
                      <a:alpha val="43137"/>
                    </a:srgbClr>
                  </a:outerShdw>
                </a:effectLst>
              </a:rPr>
              <a:t>Inappropriate Use of Multiple Student’s t-tests &amp; </a:t>
            </a:r>
            <a:r>
              <a:rPr lang="en-US" sz="2000" i="1" dirty="0" err="1" smtClean="0">
                <a:solidFill>
                  <a:schemeClr val="bg1"/>
                </a:solidFill>
                <a:effectLst>
                  <a:outerShdw blurRad="38100" dist="38100" dir="2700000" algn="tl">
                    <a:srgbClr val="000000">
                      <a:alpha val="43137"/>
                    </a:srgbClr>
                  </a:outerShdw>
                </a:effectLst>
              </a:rPr>
              <a:t>Wilcoxon</a:t>
            </a:r>
            <a:r>
              <a:rPr lang="en-US" sz="2000" i="1" dirty="0" smtClean="0">
                <a:solidFill>
                  <a:schemeClr val="bg1"/>
                </a:solidFill>
                <a:effectLst>
                  <a:outerShdw blurRad="38100" dist="38100" dir="2700000" algn="tl">
                    <a:srgbClr val="000000">
                      <a:alpha val="43137"/>
                    </a:srgbClr>
                  </a:outerShdw>
                </a:effectLst>
              </a:rPr>
              <a:t> Rank Sum Tests</a:t>
            </a:r>
            <a:endParaRPr lang="en-US" dirty="0"/>
          </a:p>
        </p:txBody>
      </p:sp>
      <p:sp>
        <p:nvSpPr>
          <p:cNvPr id="4" name="TextBox 3"/>
          <p:cNvSpPr txBox="1"/>
          <p:nvPr/>
        </p:nvSpPr>
        <p:spPr>
          <a:xfrm>
            <a:off x="5105400" y="6471120"/>
            <a:ext cx="4038600" cy="276999"/>
          </a:xfrm>
          <a:prstGeom prst="rect">
            <a:avLst/>
          </a:prstGeom>
          <a:noFill/>
        </p:spPr>
        <p:txBody>
          <a:bodyPr wrap="square" rtlCol="0">
            <a:spAutoFit/>
          </a:bodyPr>
          <a:lstStyle/>
          <a:p>
            <a:pPr>
              <a:buNone/>
            </a:pPr>
            <a:r>
              <a:rPr lang="en-US" sz="1200" dirty="0" smtClean="0">
                <a:solidFill>
                  <a:schemeClr val="bg1"/>
                </a:solidFill>
                <a:effectLst>
                  <a:outerShdw blurRad="38100" dist="38100" dir="2700000" algn="tl">
                    <a:srgbClr val="000000">
                      <a:alpha val="43137"/>
                    </a:srgbClr>
                  </a:outerShdw>
                </a:effectLst>
                <a:latin typeface="Arial Narrow" pitchFamily="34" charset="0"/>
              </a:rPr>
              <a:t>Author names withheld; submitted to </a:t>
            </a:r>
            <a:r>
              <a:rPr lang="en-US" sz="1200" i="1" dirty="0" smtClean="0">
                <a:solidFill>
                  <a:schemeClr val="bg1"/>
                </a:solidFill>
                <a:effectLst>
                  <a:outerShdw blurRad="38100" dist="38100" dir="2700000" algn="tl">
                    <a:srgbClr val="000000">
                      <a:alpha val="43137"/>
                    </a:srgbClr>
                  </a:outerShdw>
                </a:effectLst>
                <a:latin typeface="Arial Narrow" pitchFamily="34" charset="0"/>
              </a:rPr>
              <a:t>Human Reproduction, 2010 </a:t>
            </a:r>
            <a:endParaRPr lang="en-US" sz="1200" i="1" dirty="0">
              <a:solidFill>
                <a:schemeClr val="bg1"/>
              </a:solidFill>
              <a:effectLst>
                <a:outerShdw blurRad="38100" dist="38100" dir="2700000" algn="tl">
                  <a:srgbClr val="000000">
                    <a:alpha val="43137"/>
                  </a:srgbClr>
                </a:outerShdw>
              </a:effectLst>
              <a:latin typeface="Arial Narrow" pitchFamily="34" charset="0"/>
            </a:endParaRPr>
          </a:p>
        </p:txBody>
      </p:sp>
      <p:graphicFrame>
        <p:nvGraphicFramePr>
          <p:cNvPr id="138242" name="Object 2"/>
          <p:cNvGraphicFramePr>
            <a:graphicFrameLocks noChangeAspect="1"/>
          </p:cNvGraphicFramePr>
          <p:nvPr/>
        </p:nvGraphicFramePr>
        <p:xfrm>
          <a:off x="0" y="1524000"/>
          <a:ext cx="9144000" cy="4096891"/>
        </p:xfrm>
        <a:graphic>
          <a:graphicData uri="http://schemas.openxmlformats.org/presentationml/2006/ole">
            <mc:AlternateContent xmlns:mc="http://schemas.openxmlformats.org/markup-compatibility/2006">
              <mc:Choice xmlns:v="urn:schemas-microsoft-com:vml" Requires="v">
                <p:oleObj spid="_x0000_s138256" name="Document" r:id="rId4" imgW="8875907" imgH="3977238" progId="Word.Document.12">
                  <p:embed/>
                </p:oleObj>
              </mc:Choice>
              <mc:Fallback>
                <p:oleObj name="Document" r:id="rId4" imgW="8875907" imgH="397723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144000" cy="409689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bwMode="auto">
          <a:xfrm>
            <a:off x="0" y="1524000"/>
            <a:ext cx="9144000" cy="403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8" name="Rectangle 7"/>
          <p:cNvSpPr/>
          <p:nvPr/>
        </p:nvSpPr>
        <p:spPr bwMode="auto">
          <a:xfrm>
            <a:off x="2362200" y="4724400"/>
            <a:ext cx="609600" cy="228600"/>
          </a:xfrm>
          <a:prstGeom prst="rect">
            <a:avLst/>
          </a:prstGeom>
          <a:solidFill>
            <a:srgbClr val="FFFF00">
              <a:alpha val="40000"/>
            </a:srgbClr>
          </a:solidFill>
          <a:ln w="9525" cap="flat" cmpd="sng" algn="ctr">
            <a:solidFill>
              <a:srgbClr val="3939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9" name="Rectangle 8"/>
          <p:cNvSpPr/>
          <p:nvPr/>
        </p:nvSpPr>
        <p:spPr bwMode="auto">
          <a:xfrm>
            <a:off x="5181600" y="2590800"/>
            <a:ext cx="3962400" cy="304800"/>
          </a:xfrm>
          <a:prstGeom prst="rect">
            <a:avLst/>
          </a:prstGeom>
          <a:solidFill>
            <a:srgbClr val="FFFF00">
              <a:alpha val="40000"/>
            </a:srgbClr>
          </a:solidFill>
          <a:ln w="9525" cap="flat" cmpd="sng" algn="ctr">
            <a:solidFill>
              <a:srgbClr val="3939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10" name="Rectangle 9"/>
          <p:cNvSpPr/>
          <p:nvPr/>
        </p:nvSpPr>
        <p:spPr bwMode="auto">
          <a:xfrm>
            <a:off x="5105400" y="3352800"/>
            <a:ext cx="4038600" cy="1905000"/>
          </a:xfrm>
          <a:prstGeom prst="rect">
            <a:avLst/>
          </a:prstGeom>
          <a:solidFill>
            <a:srgbClr val="FFFF00">
              <a:alpha val="40000"/>
            </a:srgbClr>
          </a:solidFill>
          <a:ln w="9525" cap="flat" cmpd="sng" algn="ctr">
            <a:solidFill>
              <a:srgbClr val="3939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12" name="TextBox 11"/>
          <p:cNvSpPr txBox="1"/>
          <p:nvPr/>
        </p:nvSpPr>
        <p:spPr>
          <a:xfrm rot="20804607">
            <a:off x="256970" y="5931281"/>
            <a:ext cx="3962400" cy="707886"/>
          </a:xfrm>
          <a:prstGeom prst="rect">
            <a:avLst/>
          </a:prstGeom>
          <a:noFill/>
        </p:spPr>
        <p:txBody>
          <a:bodyPr wrap="square" rtlCol="0">
            <a:spAutoFit/>
          </a:bodyPr>
          <a:lstStyle/>
          <a:p>
            <a:pPr>
              <a:buNone/>
            </a:pPr>
            <a:r>
              <a:rPr lang="en-US" sz="4000" dirty="0" smtClean="0">
                <a:solidFill>
                  <a:schemeClr val="bg1"/>
                </a:solidFill>
                <a:effectLst>
                  <a:outerShdw blurRad="38100" dist="38100" dir="2700000" algn="tl">
                    <a:srgbClr val="000000">
                      <a:alpha val="43137"/>
                    </a:srgbClr>
                  </a:outerShdw>
                </a:effectLst>
                <a:latin typeface="Stencil" pitchFamily="82" charset="0"/>
              </a:rPr>
              <a:t>REJECTED!</a:t>
            </a:r>
            <a:endParaRPr lang="en-US" sz="4000" dirty="0">
              <a:solidFill>
                <a:schemeClr val="bg1"/>
              </a:solidFill>
              <a:effectLst>
                <a:outerShdw blurRad="38100" dist="38100" dir="2700000" algn="tl">
                  <a:srgbClr val="000000">
                    <a:alpha val="43137"/>
                  </a:srgbClr>
                </a:outerShdw>
              </a:effectLst>
              <a:latin typeface="Stencil"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0" name="Text Box 8"/>
          <p:cNvSpPr txBox="1">
            <a:spLocks noChangeArrowheads="1"/>
          </p:cNvSpPr>
          <p:nvPr/>
        </p:nvSpPr>
        <p:spPr bwMode="auto">
          <a:xfrm>
            <a:off x="4114800" y="1905000"/>
            <a:ext cx="5029200" cy="5602288"/>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spcBef>
                <a:spcPct val="50000"/>
              </a:spcBef>
              <a:defRPr/>
            </a:pPr>
            <a:r>
              <a:rPr lang="en-US" sz="2800" dirty="0">
                <a:solidFill>
                  <a:schemeClr val="bg1"/>
                </a:solidFill>
                <a:latin typeface="Arial" charset="0"/>
              </a:rPr>
              <a:t>  “</a:t>
            </a:r>
            <a:r>
              <a:rPr lang="en-US" sz="2400" dirty="0">
                <a:solidFill>
                  <a:schemeClr val="bg1"/>
                </a:solidFill>
                <a:effectLst>
                  <a:outerShdw blurRad="38100" dist="38100" dir="2700000" algn="tl">
                    <a:srgbClr val="000000"/>
                  </a:outerShdw>
                </a:effectLst>
                <a:latin typeface="Arial" charset="0"/>
              </a:rPr>
              <a:t>More breast cancers were diagnosed in women who received E+P compared to placebo”</a:t>
            </a:r>
          </a:p>
          <a:p>
            <a:pPr algn="l">
              <a:spcBef>
                <a:spcPct val="50000"/>
              </a:spcBef>
              <a:defRPr/>
            </a:pPr>
            <a:endParaRPr lang="en-US" sz="2400" dirty="0">
              <a:solidFill>
                <a:schemeClr val="bg1"/>
              </a:solidFill>
              <a:effectLst>
                <a:outerShdw blurRad="38100" dist="38100" dir="2700000" algn="tl">
                  <a:srgbClr val="000000"/>
                </a:outerShdw>
              </a:effectLst>
              <a:latin typeface="Arial" charset="0"/>
            </a:endParaRPr>
          </a:p>
          <a:p>
            <a:pPr algn="l">
              <a:spcBef>
                <a:spcPct val="50000"/>
              </a:spcBef>
              <a:buFontTx/>
              <a:buNone/>
              <a:defRPr/>
            </a:pPr>
            <a:endParaRPr lang="en-US" sz="2400" dirty="0">
              <a:solidFill>
                <a:schemeClr val="bg1"/>
              </a:solidFill>
              <a:effectLst>
                <a:outerShdw blurRad="38100" dist="38100" dir="2700000" algn="tl">
                  <a:srgbClr val="000000"/>
                </a:outerShdw>
              </a:effectLst>
              <a:latin typeface="Arial" charset="0"/>
            </a:endParaRPr>
          </a:p>
          <a:p>
            <a:pPr algn="l">
              <a:spcBef>
                <a:spcPct val="50000"/>
              </a:spcBef>
              <a:defRPr/>
            </a:pPr>
            <a:r>
              <a:rPr lang="en-US" sz="2400" dirty="0">
                <a:solidFill>
                  <a:schemeClr val="bg1"/>
                </a:solidFill>
                <a:effectLst>
                  <a:outerShdw blurRad="38100" dist="38100" dir="2700000" algn="tl">
                    <a:srgbClr val="000000"/>
                  </a:outerShdw>
                </a:effectLst>
                <a:latin typeface="Arial" charset="0"/>
              </a:rPr>
              <a:t>  “All cause mortality was somewhat higher in the E+P group”</a:t>
            </a:r>
          </a:p>
          <a:p>
            <a:pPr algn="l">
              <a:spcBef>
                <a:spcPct val="50000"/>
              </a:spcBef>
              <a:defRPr/>
            </a:pPr>
            <a:endParaRPr lang="en-US" sz="2400" dirty="0">
              <a:solidFill>
                <a:schemeClr val="bg1"/>
              </a:solidFill>
              <a:effectLst>
                <a:outerShdw blurRad="38100" dist="38100" dir="2700000" algn="tl">
                  <a:srgbClr val="000000"/>
                </a:outerShdw>
              </a:effectLst>
              <a:latin typeface="Arial" charset="0"/>
            </a:endParaRPr>
          </a:p>
          <a:p>
            <a:pPr algn="l">
              <a:spcBef>
                <a:spcPct val="50000"/>
              </a:spcBef>
              <a:defRPr/>
            </a:pPr>
            <a:endParaRPr lang="en-US" sz="2400" dirty="0">
              <a:solidFill>
                <a:schemeClr val="bg1"/>
              </a:solidFill>
              <a:effectLst>
                <a:outerShdw blurRad="38100" dist="38100" dir="2700000" algn="tl">
                  <a:srgbClr val="000000"/>
                </a:outerShdw>
              </a:effectLst>
              <a:latin typeface="Arial" charset="0"/>
            </a:endParaRPr>
          </a:p>
          <a:p>
            <a:pPr algn="l">
              <a:spcBef>
                <a:spcPct val="50000"/>
              </a:spcBef>
              <a:defRPr/>
            </a:pPr>
            <a:endParaRPr lang="en-US" sz="2400" dirty="0">
              <a:solidFill>
                <a:schemeClr val="bg1"/>
              </a:solidFill>
              <a:effectLst>
                <a:outerShdw blurRad="38100" dist="38100" dir="2700000" algn="tl">
                  <a:srgbClr val="000000"/>
                </a:outerShdw>
              </a:effectLst>
              <a:latin typeface="Arial" charset="0"/>
            </a:endParaRPr>
          </a:p>
          <a:p>
            <a:pPr algn="l">
              <a:spcBef>
                <a:spcPct val="50000"/>
              </a:spcBef>
              <a:defRPr/>
            </a:pPr>
            <a:endParaRPr lang="en-US" sz="2800" dirty="0">
              <a:latin typeface="Arial" charset="0"/>
            </a:endParaRPr>
          </a:p>
        </p:txBody>
      </p:sp>
      <p:sp>
        <p:nvSpPr>
          <p:cNvPr id="21507" name="Text Box 6"/>
          <p:cNvSpPr txBox="1">
            <a:spLocks noChangeArrowheads="1"/>
          </p:cNvSpPr>
          <p:nvPr/>
        </p:nvSpPr>
        <p:spPr bwMode="auto">
          <a:xfrm>
            <a:off x="5410200" y="6477000"/>
            <a:ext cx="35814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r">
              <a:spcBef>
                <a:spcPct val="50000"/>
              </a:spcBef>
              <a:buFontTx/>
              <a:buNone/>
            </a:pPr>
            <a:r>
              <a:rPr lang="en-US" sz="1200">
                <a:solidFill>
                  <a:schemeClr val="bg1"/>
                </a:solidFill>
                <a:latin typeface="Arial Narrow" pitchFamily="34" charset="0"/>
              </a:rPr>
              <a:t>Heiss G, et al.  JAMA 2008; 299 (9): 1036-45</a:t>
            </a:r>
          </a:p>
        </p:txBody>
      </p:sp>
      <p:sp>
        <p:nvSpPr>
          <p:cNvPr id="161802" name="Rectangle 10"/>
          <p:cNvSpPr>
            <a:spLocks noChangeArrowheads="1"/>
          </p:cNvSpPr>
          <p:nvPr/>
        </p:nvSpPr>
        <p:spPr bwMode="auto">
          <a:xfrm>
            <a:off x="4343400" y="3429000"/>
            <a:ext cx="4495800" cy="533400"/>
          </a:xfrm>
          <a:prstGeom prst="rect">
            <a:avLst/>
          </a:prstGeom>
          <a:solidFill>
            <a:srgbClr val="FFFF99"/>
          </a:solidFill>
          <a:ln w="9525" algn="ctr">
            <a:noFill/>
            <a:miter lim="800000"/>
            <a:headEnd/>
            <a:tailEnd/>
          </a:ln>
          <a:effectLst>
            <a:prstShdw prst="shdw16">
              <a:schemeClr val="bg2">
                <a:alpha val="50000"/>
              </a:schemeClr>
            </a:prstShdw>
          </a:effectLst>
        </p:spPr>
        <p:txBody>
          <a:bodyPr wrap="none" anchor="ctr"/>
          <a:lstStyle/>
          <a:p>
            <a:pPr>
              <a:buFontTx/>
              <a:buNone/>
            </a:pPr>
            <a:r>
              <a:rPr lang="en-US" sz="2800" b="1">
                <a:latin typeface="Arial" charset="0"/>
              </a:rPr>
              <a:t>HR 1.27 (0.91-1.78)</a:t>
            </a:r>
          </a:p>
        </p:txBody>
      </p:sp>
      <p:sp>
        <p:nvSpPr>
          <p:cNvPr id="161803" name="Rectangle 11"/>
          <p:cNvSpPr>
            <a:spLocks noChangeArrowheads="1"/>
          </p:cNvSpPr>
          <p:nvPr/>
        </p:nvSpPr>
        <p:spPr bwMode="auto">
          <a:xfrm>
            <a:off x="4267200" y="5334000"/>
            <a:ext cx="4495800" cy="533400"/>
          </a:xfrm>
          <a:prstGeom prst="rect">
            <a:avLst/>
          </a:prstGeom>
          <a:solidFill>
            <a:srgbClr val="FFFF99"/>
          </a:solidFill>
          <a:ln w="9525" algn="ctr">
            <a:noFill/>
            <a:miter lim="800000"/>
            <a:headEnd/>
            <a:tailEnd/>
          </a:ln>
          <a:effectLst>
            <a:prstShdw prst="shdw16">
              <a:schemeClr val="bg2">
                <a:alpha val="50000"/>
              </a:schemeClr>
            </a:prstShdw>
          </a:effectLst>
        </p:spPr>
        <p:txBody>
          <a:bodyPr wrap="none" anchor="ctr"/>
          <a:lstStyle/>
          <a:p>
            <a:pPr>
              <a:buFontTx/>
              <a:buNone/>
            </a:pPr>
            <a:r>
              <a:rPr lang="en-US" sz="2800">
                <a:latin typeface="Arial" charset="0"/>
              </a:rPr>
              <a:t> </a:t>
            </a:r>
            <a:r>
              <a:rPr lang="en-US" sz="2800" b="1">
                <a:latin typeface="Arial" charset="0"/>
              </a:rPr>
              <a:t>HR 1.15 (0.95-1.39)</a:t>
            </a:r>
          </a:p>
        </p:txBody>
      </p:sp>
      <p:pic>
        <p:nvPicPr>
          <p:cNvPr id="21510" name="Picture 13" descr="JAMA: The Journal Of the American Medical Association.  To Promote the Science and Art of Medicine and the Betterment of the Public Health">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7800" y="914400"/>
            <a:ext cx="1691941" cy="571500"/>
          </a:xfrm>
          <a:prstGeom prst="rect">
            <a:avLst/>
          </a:prstGeom>
          <a:noFill/>
          <a:ln w="9525">
            <a:noFill/>
            <a:miter lim="800000"/>
            <a:headEnd/>
            <a:tailEnd/>
          </a:ln>
        </p:spPr>
      </p:pic>
      <p:pic>
        <p:nvPicPr>
          <p:cNvPr id="21511" name="Picture 15"/>
          <p:cNvPicPr>
            <a:picLocks noChangeAspect="1" noChangeArrowheads="1"/>
          </p:cNvPicPr>
          <p:nvPr/>
        </p:nvPicPr>
        <p:blipFill>
          <a:blip r:embed="rId5" cstate="print"/>
          <a:srcRect/>
          <a:stretch>
            <a:fillRect/>
          </a:stretch>
        </p:blipFill>
        <p:spPr bwMode="auto">
          <a:xfrm>
            <a:off x="381000" y="1981200"/>
            <a:ext cx="3341688" cy="4195763"/>
          </a:xfrm>
          <a:prstGeom prst="rect">
            <a:avLst/>
          </a:prstGeom>
          <a:noFill/>
          <a:ln w="9525" algn="ctr">
            <a:noFill/>
            <a:miter lim="800000"/>
            <a:headEnd/>
            <a:tailEnd/>
          </a:ln>
        </p:spPr>
      </p:pic>
      <p:sp>
        <p:nvSpPr>
          <p:cNvPr id="161808" name="Text Box 16"/>
          <p:cNvSpPr txBox="1">
            <a:spLocks noChangeArrowheads="1"/>
          </p:cNvSpPr>
          <p:nvPr/>
        </p:nvSpPr>
        <p:spPr bwMode="auto">
          <a:xfrm>
            <a:off x="1295400" y="152400"/>
            <a:ext cx="6858000" cy="1292662"/>
          </a:xfrm>
          <a:prstGeom prst="rect">
            <a:avLst/>
          </a:prstGeom>
          <a:noFill/>
          <a:ln w="9525" algn="ctr">
            <a:noFill/>
            <a:miter lim="800000"/>
            <a:headEnd/>
            <a:tailEnd/>
          </a:ln>
          <a:effectLst>
            <a:prstShdw prst="shdw16">
              <a:schemeClr val="bg2">
                <a:alpha val="50000"/>
              </a:schemeClr>
            </a:prstShdw>
          </a:effectLst>
        </p:spPr>
        <p:txBody>
          <a:bodyPr>
            <a:spAutoFit/>
          </a:bodyPr>
          <a:lstStyle/>
          <a:p>
            <a:pPr>
              <a:spcBef>
                <a:spcPct val="50000"/>
              </a:spcBef>
              <a:buFontTx/>
              <a:buNone/>
              <a:defRPr/>
            </a:pPr>
            <a:r>
              <a:rPr lang="en-US" sz="3600" dirty="0" smtClean="0">
                <a:solidFill>
                  <a:schemeClr val="bg1"/>
                </a:solidFill>
                <a:effectLst>
                  <a:outerShdw blurRad="38100" dist="38100" dir="2700000" algn="tl">
                    <a:srgbClr val="000000"/>
                  </a:outerShdw>
                </a:effectLst>
                <a:latin typeface="Arial" charset="0"/>
              </a:rPr>
              <a:t>Misinterpretation of Results</a:t>
            </a:r>
          </a:p>
          <a:p>
            <a:pPr>
              <a:spcBef>
                <a:spcPct val="50000"/>
              </a:spcBef>
              <a:buFontTx/>
              <a:buNone/>
              <a:defRPr/>
            </a:pPr>
            <a:r>
              <a:rPr lang="en-US" sz="2800" dirty="0" smtClean="0">
                <a:solidFill>
                  <a:schemeClr val="bg1"/>
                </a:solidFill>
                <a:effectLst>
                  <a:outerShdw blurRad="38100" dist="38100" dir="2700000" algn="tl">
                    <a:srgbClr val="000000"/>
                  </a:outerShdw>
                </a:effectLst>
                <a:latin typeface="Arial" charset="0"/>
              </a:rPr>
              <a:t>Who’s </a:t>
            </a:r>
            <a:r>
              <a:rPr lang="en-US" sz="2800" dirty="0">
                <a:solidFill>
                  <a:schemeClr val="bg1"/>
                </a:solidFill>
                <a:effectLst>
                  <a:outerShdw blurRad="38100" dist="38100" dir="2700000" algn="tl">
                    <a:srgbClr val="000000"/>
                  </a:outerShdw>
                </a:effectLst>
                <a:latin typeface="Arial" charset="0"/>
              </a:rPr>
              <a:t>Minding the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animBg="1"/>
      <p:bldP spid="1618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Stop the Presses!</a:t>
            </a:r>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solidFill>
                  <a:schemeClr val="bg1"/>
                </a:solidFill>
                <a:effectLst>
                  <a:outerShdw blurRad="38100" dist="38100" dir="2700000" algn="tl">
                    <a:srgbClr val="000000">
                      <a:alpha val="43137"/>
                    </a:srgbClr>
                  </a:outerShdw>
                </a:effectLst>
              </a:rPr>
              <a:t>“</a:t>
            </a:r>
            <a:r>
              <a:rPr lang="en-US" sz="2800" dirty="0" smtClean="0">
                <a:solidFill>
                  <a:schemeClr val="bg1"/>
                </a:solidFill>
                <a:effectLst>
                  <a:outerShdw blurRad="38100" dist="38100" dir="2700000" algn="tl">
                    <a:srgbClr val="000000">
                      <a:alpha val="43137"/>
                    </a:srgbClr>
                  </a:outerShdw>
                </a:effectLst>
              </a:rPr>
              <a:t>In this representative sample of RCTs in 2006 with statistically non-significant primary outcomes, the reporting and interpretation of findings was frequently inconsistent with results”</a:t>
            </a:r>
          </a:p>
          <a:p>
            <a:r>
              <a:rPr lang="en-US" sz="2800" dirty="0" smtClean="0">
                <a:solidFill>
                  <a:schemeClr val="bg1"/>
                </a:solidFill>
                <a:effectLst>
                  <a:outerShdw blurRad="38100" dist="38100" dir="2700000" algn="tl">
                    <a:srgbClr val="000000">
                      <a:alpha val="43137"/>
                    </a:srgbClr>
                  </a:outerShdw>
                </a:effectLst>
              </a:rPr>
              <a:t>There is a “need for more vigilance by peer reviewers and editors to reduce use of these questionable strategies which can distort the interpretation of research findings.”</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0" y="6439084"/>
            <a:ext cx="4267200" cy="276999"/>
          </a:xfrm>
          <a:prstGeom prst="rect">
            <a:avLst/>
          </a:prstGeom>
          <a:noFill/>
        </p:spPr>
        <p:txBody>
          <a:bodyPr wrap="square" rtlCol="0">
            <a:spAutoFit/>
          </a:bodyPr>
          <a:lstStyle/>
          <a:p>
            <a:pPr algn="r">
              <a:buNone/>
            </a:pPr>
            <a:r>
              <a:rPr lang="en-US" sz="1200" dirty="0" err="1" smtClean="0">
                <a:solidFill>
                  <a:schemeClr val="bg1"/>
                </a:solidFill>
                <a:effectLst>
                  <a:outerShdw blurRad="38100" dist="38100" dir="2700000" algn="tl">
                    <a:srgbClr val="000000">
                      <a:alpha val="43137"/>
                    </a:srgbClr>
                  </a:outerShdw>
                </a:effectLst>
                <a:latin typeface="Arial Narrow" pitchFamily="34" charset="0"/>
              </a:rPr>
              <a:t>Boutron</a:t>
            </a:r>
            <a:r>
              <a:rPr lang="en-US" sz="1200" dirty="0" smtClean="0">
                <a:solidFill>
                  <a:schemeClr val="bg1"/>
                </a:solidFill>
                <a:effectLst>
                  <a:outerShdw blurRad="38100" dist="38100" dir="2700000" algn="tl">
                    <a:srgbClr val="000000">
                      <a:alpha val="43137"/>
                    </a:srgbClr>
                  </a:outerShdw>
                </a:effectLst>
                <a:latin typeface="Arial Narrow" pitchFamily="34" charset="0"/>
              </a:rPr>
              <a:t> I, et al.  JAMA 2010; 303(20): 2058-64</a:t>
            </a:r>
            <a:r>
              <a:rPr lang="en-US" sz="1200" dirty="0" smtClean="0">
                <a:latin typeface="Arial Narrow" pitchFamily="34" charset="0"/>
              </a:rPr>
              <a:t> </a:t>
            </a:r>
            <a:endParaRPr lang="en-US" sz="1200" dirty="0">
              <a:latin typeface="Arial Narrow" pitchFamily="34" charset="0"/>
            </a:endParaRPr>
          </a:p>
        </p:txBody>
      </p:sp>
      <p:pic>
        <p:nvPicPr>
          <p:cNvPr id="139266" name="Picture 2" descr="http://cmbi.bjmu.edu.cn/news/0102/news-Opportunities%20in%20Medical%20Science%20in%20the%2021st%20Century.files/jama_cover.jpg"/>
          <p:cNvPicPr>
            <a:picLocks noChangeAspect="1" noChangeArrowheads="1"/>
          </p:cNvPicPr>
          <p:nvPr/>
        </p:nvPicPr>
        <p:blipFill>
          <a:blip r:embed="rId3" cstate="print"/>
          <a:srcRect/>
          <a:stretch>
            <a:fillRect/>
          </a:stretch>
        </p:blipFill>
        <p:spPr bwMode="auto">
          <a:xfrm>
            <a:off x="685800" y="5334000"/>
            <a:ext cx="914400" cy="12435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l" defTabSz="912813">
              <a:defRPr/>
            </a:pPr>
            <a:r>
              <a:rPr lang="en-US" sz="4800" dirty="0" smtClean="0">
                <a:solidFill>
                  <a:schemeClr val="bg1"/>
                </a:solidFill>
                <a:effectLst>
                  <a:outerShdw blurRad="38100" dist="38100" dir="2700000" algn="tl">
                    <a:srgbClr val="000000"/>
                  </a:outerShdw>
                </a:effectLst>
                <a:latin typeface="Palatino Linotype" pitchFamily="18" charset="0"/>
              </a:rPr>
              <a:t>IV.  Correlation Does Not Prove Causation</a:t>
            </a:r>
          </a:p>
        </p:txBody>
      </p:sp>
      <p:sp>
        <p:nvSpPr>
          <p:cNvPr id="36867" name="TextBox 2"/>
          <p:cNvSpPr txBox="1">
            <a:spLocks noChangeArrowheads="1"/>
          </p:cNvSpPr>
          <p:nvPr/>
        </p:nvSpPr>
        <p:spPr bwMode="auto">
          <a:xfrm>
            <a:off x="2743200" y="2743200"/>
            <a:ext cx="4191000" cy="1570038"/>
          </a:xfrm>
          <a:prstGeom prst="rect">
            <a:avLst/>
          </a:prstGeom>
          <a:noFill/>
          <a:ln w="9525">
            <a:noFill/>
            <a:miter lim="800000"/>
            <a:headEnd/>
            <a:tailEnd/>
          </a:ln>
        </p:spPr>
        <p:txBody>
          <a:bodyPr>
            <a:spAutoFit/>
          </a:bodyPr>
          <a:lstStyle/>
          <a:p>
            <a:pPr>
              <a:buFontTx/>
              <a:buNone/>
            </a:pPr>
            <a:r>
              <a:rPr lang="en-US" sz="9600" i="1" dirty="0">
                <a:solidFill>
                  <a:srgbClr val="0303A9"/>
                </a:solidFill>
              </a:rPr>
              <a:t>x ≠ y</a:t>
            </a:r>
          </a:p>
        </p:txBody>
      </p:sp>
      <p:sp>
        <p:nvSpPr>
          <p:cNvPr id="4" name="TextBox 3"/>
          <p:cNvSpPr txBox="1"/>
          <p:nvPr/>
        </p:nvSpPr>
        <p:spPr>
          <a:xfrm>
            <a:off x="4495800" y="5715000"/>
            <a:ext cx="4343400" cy="978729"/>
          </a:xfrm>
          <a:prstGeom prst="rect">
            <a:avLst/>
          </a:prstGeom>
          <a:noFill/>
        </p:spPr>
        <p:txBody>
          <a:bodyPr wrap="square" rtlCol="0">
            <a:spAutoFit/>
          </a:bodyPr>
          <a:lstStyle/>
          <a:p>
            <a:pPr algn="l">
              <a:buNone/>
            </a:pPr>
            <a:r>
              <a:rPr lang="en-US" sz="1800" i="1" dirty="0" smtClean="0">
                <a:solidFill>
                  <a:schemeClr val="bg1"/>
                </a:solidFill>
                <a:latin typeface="Palatino" pitchFamily="18" charset="0"/>
              </a:rPr>
              <a:t>In my journal, anyone can make a fool of himself.</a:t>
            </a:r>
          </a:p>
          <a:p>
            <a:pPr algn="r">
              <a:buNone/>
            </a:pPr>
            <a:r>
              <a:rPr lang="en-US" sz="1600" i="1" dirty="0" smtClean="0">
                <a:solidFill>
                  <a:schemeClr val="bg1"/>
                </a:solidFill>
                <a:latin typeface="Palatino" pitchFamily="18" charset="0"/>
              </a:rPr>
              <a:t>Rudolph Virchow</a:t>
            </a:r>
            <a:endParaRPr lang="en-US" sz="1600" i="1" dirty="0">
              <a:solidFill>
                <a:schemeClr val="bg1"/>
              </a:solidFill>
              <a:latin typeface="Palatino"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ext Box 4"/>
          <p:cNvSpPr txBox="1">
            <a:spLocks noChangeArrowheads="1"/>
          </p:cNvSpPr>
          <p:nvPr/>
        </p:nvSpPr>
        <p:spPr bwMode="auto">
          <a:xfrm>
            <a:off x="0" y="609600"/>
            <a:ext cx="9144000" cy="701675"/>
          </a:xfrm>
          <a:prstGeom prst="rect">
            <a:avLst/>
          </a:prstGeom>
          <a:noFill/>
          <a:ln w="9525">
            <a:noFill/>
            <a:miter lim="800000"/>
            <a:headEnd/>
            <a:tailEnd/>
          </a:ln>
          <a:effectLst/>
        </p:spPr>
        <p:txBody>
          <a:bodyPr>
            <a:spAutoFit/>
          </a:bodyPr>
          <a:lstStyle/>
          <a:p>
            <a:pPr>
              <a:spcBef>
                <a:spcPct val="50000"/>
              </a:spcBef>
              <a:buFontTx/>
              <a:buNone/>
              <a:defRPr/>
            </a:pPr>
            <a:r>
              <a:rPr lang="en-US" sz="4000">
                <a:solidFill>
                  <a:schemeClr val="bg1"/>
                </a:solidFill>
                <a:effectLst>
                  <a:outerShdw blurRad="38100" dist="38100" dir="2700000" algn="tl">
                    <a:srgbClr val="000000"/>
                  </a:outerShdw>
                </a:effectLst>
                <a:latin typeface="Arial" charset="0"/>
              </a:rPr>
              <a:t>Correlation </a:t>
            </a:r>
            <a:r>
              <a:rPr lang="en-US" sz="4000">
                <a:solidFill>
                  <a:schemeClr val="bg1"/>
                </a:solidFill>
                <a:effectLst>
                  <a:outerShdw blurRad="38100" dist="38100" dir="2700000" algn="tl">
                    <a:srgbClr val="000000"/>
                  </a:outerShdw>
                </a:effectLst>
                <a:latin typeface="Arial" charset="0"/>
                <a:cs typeface="Arial" charset="0"/>
              </a:rPr>
              <a:t>Does Not Imply</a:t>
            </a:r>
            <a:r>
              <a:rPr lang="en-US" sz="4000">
                <a:solidFill>
                  <a:schemeClr val="bg1"/>
                </a:solidFill>
                <a:effectLst>
                  <a:outerShdw blurRad="38100" dist="38100" dir="2700000" algn="tl">
                    <a:srgbClr val="000000"/>
                  </a:outerShdw>
                </a:effectLst>
                <a:latin typeface="Arial" charset="0"/>
              </a:rPr>
              <a:t> Causation</a:t>
            </a:r>
          </a:p>
        </p:txBody>
      </p:sp>
      <p:sp>
        <p:nvSpPr>
          <p:cNvPr id="220165" name="Rectangle 5"/>
          <p:cNvSpPr>
            <a:spLocks noChangeArrowheads="1"/>
          </p:cNvSpPr>
          <p:nvPr/>
        </p:nvSpPr>
        <p:spPr bwMode="auto">
          <a:xfrm>
            <a:off x="152400" y="1981200"/>
            <a:ext cx="8686800" cy="2286000"/>
          </a:xfrm>
          <a:prstGeom prst="rect">
            <a:avLst/>
          </a:prstGeom>
          <a:solidFill>
            <a:srgbClr val="032F17"/>
          </a:solidFill>
          <a:ln w="38100" cmpd="dbl">
            <a:solidFill>
              <a:schemeClr val="tx1"/>
            </a:solidFill>
            <a:miter lim="800000"/>
            <a:headEnd/>
            <a:tailEnd/>
          </a:ln>
          <a:effectLst>
            <a:prstShdw prst="shdw16">
              <a:schemeClr val="bg2">
                <a:alpha val="50000"/>
              </a:schemeClr>
            </a:prstShdw>
          </a:effectLst>
        </p:spPr>
        <p:txBody>
          <a:bodyPr wrap="none" anchor="ctr"/>
          <a:lstStyle/>
          <a:p>
            <a:pPr>
              <a:spcBef>
                <a:spcPct val="0"/>
              </a:spcBef>
              <a:buFontTx/>
              <a:buNone/>
              <a:defRPr/>
            </a:pPr>
            <a:r>
              <a:rPr lang="en-US" sz="3600" dirty="0">
                <a:solidFill>
                  <a:schemeClr val="bg1"/>
                </a:solidFill>
                <a:effectLst>
                  <a:outerShdw blurRad="38100" dist="38100" dir="2700000" algn="tl">
                    <a:srgbClr val="000000">
                      <a:alpha val="43137"/>
                    </a:srgbClr>
                  </a:outerShdw>
                </a:effectLst>
                <a:latin typeface="Arial Narrow" pitchFamily="34" charset="0"/>
              </a:rPr>
              <a:t>Diet Coke is more often consumed by obese people</a:t>
            </a:r>
          </a:p>
          <a:p>
            <a:pPr>
              <a:spcBef>
                <a:spcPct val="0"/>
              </a:spcBef>
              <a:buFontTx/>
              <a:buNone/>
              <a:defRPr/>
            </a:pPr>
            <a:endParaRPr lang="en-US" sz="3600" dirty="0">
              <a:solidFill>
                <a:schemeClr val="bg1"/>
              </a:solidFill>
              <a:effectLst>
                <a:outerShdw blurRad="38100" dist="38100" dir="2700000" algn="tl">
                  <a:srgbClr val="000000">
                    <a:alpha val="43137"/>
                  </a:srgbClr>
                </a:outerShdw>
              </a:effectLst>
              <a:latin typeface="Arial Narrow" pitchFamily="34" charset="0"/>
            </a:endParaRPr>
          </a:p>
          <a:p>
            <a:pPr>
              <a:spcBef>
                <a:spcPct val="0"/>
              </a:spcBef>
              <a:buFontTx/>
              <a:buNone/>
              <a:defRPr/>
            </a:pPr>
            <a:r>
              <a:rPr lang="en-US" sz="3600" dirty="0">
                <a:solidFill>
                  <a:schemeClr val="bg1"/>
                </a:solidFill>
                <a:effectLst>
                  <a:outerShdw blurRad="38100" dist="38100" dir="2700000" algn="tl">
                    <a:srgbClr val="000000">
                      <a:alpha val="43137"/>
                    </a:srgbClr>
                  </a:outerShdw>
                </a:effectLst>
                <a:latin typeface="Arial Narrow" pitchFamily="34" charset="0"/>
              </a:rPr>
              <a:t>Therefore, Diet Coke causes obesity</a:t>
            </a:r>
          </a:p>
        </p:txBody>
      </p:sp>
      <p:pic>
        <p:nvPicPr>
          <p:cNvPr id="37892" name="Picture 7" descr="diet_20cok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4038600"/>
            <a:ext cx="1524000" cy="2286000"/>
          </a:xfrm>
          <a:prstGeom prst="rect">
            <a:avLst/>
          </a:prstGeom>
          <a:noFill/>
          <a:ln w="9525">
            <a:noFill/>
            <a:miter lim="800000"/>
            <a:headEnd/>
            <a:tailEnd/>
          </a:ln>
        </p:spPr>
      </p:pic>
      <p:sp>
        <p:nvSpPr>
          <p:cNvPr id="37893" name="Text Box 8"/>
          <p:cNvSpPr txBox="1">
            <a:spLocks noChangeArrowheads="1"/>
          </p:cNvSpPr>
          <p:nvPr/>
        </p:nvSpPr>
        <p:spPr bwMode="auto">
          <a:xfrm>
            <a:off x="152400" y="1676400"/>
            <a:ext cx="2057400" cy="274638"/>
          </a:xfrm>
          <a:prstGeom prst="rect">
            <a:avLst/>
          </a:prstGeom>
          <a:noFill/>
          <a:ln w="9525">
            <a:noFill/>
            <a:miter lim="800000"/>
            <a:headEnd/>
            <a:tailEnd/>
          </a:ln>
        </p:spPr>
        <p:txBody>
          <a:bodyPr>
            <a:spAutoFit/>
          </a:bodyPr>
          <a:lstStyle/>
          <a:p>
            <a:pPr algn="l" defTabSz="912813">
              <a:spcBef>
                <a:spcPct val="50000"/>
              </a:spcBef>
              <a:buFontTx/>
              <a:buNone/>
            </a:pPr>
            <a:r>
              <a:rPr lang="en-US" sz="1200">
                <a:solidFill>
                  <a:srgbClr val="71D787"/>
                </a:solidFill>
                <a:latin typeface="Arial" charset="0"/>
              </a:rPr>
              <a:t>Example 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8" name="Rectangle 4"/>
          <p:cNvSpPr>
            <a:spLocks noChangeArrowheads="1"/>
          </p:cNvSpPr>
          <p:nvPr/>
        </p:nvSpPr>
        <p:spPr bwMode="auto">
          <a:xfrm>
            <a:off x="304800" y="2286000"/>
            <a:ext cx="8382000" cy="2819400"/>
          </a:xfrm>
          <a:prstGeom prst="rect">
            <a:avLst/>
          </a:prstGeom>
          <a:solidFill>
            <a:srgbClr val="032F17"/>
          </a:solidFill>
          <a:ln w="57150" cmpd="thinThick">
            <a:solidFill>
              <a:schemeClr val="tx1"/>
            </a:solidFill>
            <a:miter lim="800000"/>
            <a:headEnd/>
            <a:tailEnd/>
          </a:ln>
          <a:effectLst/>
        </p:spPr>
        <p:txBody>
          <a:bodyPr wrap="none" anchor="ctr"/>
          <a:lstStyle/>
          <a:p>
            <a:pPr>
              <a:spcBef>
                <a:spcPct val="0"/>
              </a:spcBef>
              <a:buFontTx/>
              <a:buNone/>
              <a:defRPr/>
            </a:pPr>
            <a:r>
              <a:rPr lang="en-US" dirty="0">
                <a:solidFill>
                  <a:schemeClr val="bg1"/>
                </a:solidFill>
                <a:effectLst>
                  <a:outerShdw blurRad="38100" dist="38100" dir="2700000" algn="tl">
                    <a:srgbClr val="000000"/>
                  </a:outerShdw>
                </a:effectLst>
                <a:latin typeface="Arial Narrow" pitchFamily="34" charset="0"/>
              </a:rPr>
              <a:t>Postmenopausal hot flashes are associated</a:t>
            </a:r>
          </a:p>
          <a:p>
            <a:pPr>
              <a:spcBef>
                <a:spcPct val="0"/>
              </a:spcBef>
              <a:buFontTx/>
              <a:buNone/>
              <a:defRPr/>
            </a:pPr>
            <a:r>
              <a:rPr lang="en-US" dirty="0">
                <a:solidFill>
                  <a:schemeClr val="bg1"/>
                </a:solidFill>
                <a:effectLst>
                  <a:outerShdw blurRad="38100" dist="38100" dir="2700000" algn="tl">
                    <a:srgbClr val="000000"/>
                  </a:outerShdw>
                </a:effectLst>
                <a:latin typeface="Arial Narrow" pitchFamily="34" charset="0"/>
              </a:rPr>
              <a:t> with elevated FSH levels </a:t>
            </a:r>
            <a:r>
              <a:rPr lang="en-US" sz="2400" i="1" dirty="0">
                <a:solidFill>
                  <a:schemeClr val="bg1"/>
                </a:solidFill>
                <a:effectLst>
                  <a:outerShdw blurRad="38100" dist="38100" dir="2700000" algn="tl">
                    <a:srgbClr val="000000"/>
                  </a:outerShdw>
                </a:effectLst>
                <a:latin typeface="Arial Narrow" pitchFamily="34" charset="0"/>
              </a:rPr>
              <a:t>(p &lt; 0.0001)</a:t>
            </a:r>
          </a:p>
          <a:p>
            <a:pPr>
              <a:spcBef>
                <a:spcPct val="0"/>
              </a:spcBef>
              <a:buFontTx/>
              <a:buNone/>
              <a:defRPr/>
            </a:pPr>
            <a:endParaRPr lang="en-US" sz="2400" i="1" dirty="0">
              <a:solidFill>
                <a:schemeClr val="bg1"/>
              </a:solidFill>
              <a:effectLst>
                <a:outerShdw blurRad="38100" dist="38100" dir="2700000" algn="tl">
                  <a:srgbClr val="000000"/>
                </a:outerShdw>
              </a:effectLst>
              <a:latin typeface="Arial Narrow" pitchFamily="34" charset="0"/>
            </a:endParaRPr>
          </a:p>
          <a:p>
            <a:pPr>
              <a:spcBef>
                <a:spcPct val="0"/>
              </a:spcBef>
              <a:buFontTx/>
              <a:buNone/>
              <a:defRPr/>
            </a:pPr>
            <a:r>
              <a:rPr lang="en-US" dirty="0">
                <a:solidFill>
                  <a:schemeClr val="bg1"/>
                </a:solidFill>
                <a:effectLst>
                  <a:outerShdw blurRad="38100" dist="38100" dir="2700000" algn="tl">
                    <a:srgbClr val="000000"/>
                  </a:outerShdw>
                </a:effectLst>
                <a:latin typeface="Arial Narrow" pitchFamily="34" charset="0"/>
              </a:rPr>
              <a:t>Therefore, high FSH levels cause hot flashes</a:t>
            </a:r>
          </a:p>
        </p:txBody>
      </p:sp>
      <p:pic>
        <p:nvPicPr>
          <p:cNvPr id="38915" name="Picture 6" descr="hotflash-71586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381000"/>
            <a:ext cx="1543050" cy="2362200"/>
          </a:xfrm>
          <a:prstGeom prst="rect">
            <a:avLst/>
          </a:prstGeom>
          <a:noFill/>
          <a:ln w="9525">
            <a:noFill/>
            <a:miter lim="800000"/>
            <a:headEnd/>
            <a:tailEnd/>
          </a:ln>
        </p:spPr>
      </p:pic>
      <p:sp>
        <p:nvSpPr>
          <p:cNvPr id="38916" name="Rectangle 7"/>
          <p:cNvSpPr>
            <a:spLocks noChangeArrowheads="1"/>
          </p:cNvSpPr>
          <p:nvPr/>
        </p:nvSpPr>
        <p:spPr bwMode="auto">
          <a:xfrm>
            <a:off x="2743200" y="2057400"/>
            <a:ext cx="901700" cy="274638"/>
          </a:xfrm>
          <a:prstGeom prst="rect">
            <a:avLst/>
          </a:prstGeom>
          <a:noFill/>
          <a:ln w="9525">
            <a:noFill/>
            <a:miter lim="800000"/>
            <a:headEnd/>
            <a:tailEnd/>
          </a:ln>
        </p:spPr>
        <p:txBody>
          <a:bodyPr wrap="none">
            <a:spAutoFit/>
          </a:bodyPr>
          <a:lstStyle/>
          <a:p>
            <a:pPr algn="l" defTabSz="912813">
              <a:spcBef>
                <a:spcPct val="50000"/>
              </a:spcBef>
              <a:buFontTx/>
              <a:buNone/>
            </a:pPr>
            <a:r>
              <a:rPr lang="en-US" sz="1200">
                <a:solidFill>
                  <a:schemeClr val="accent1"/>
                </a:solidFill>
                <a:latin typeface="Arial" charset="0"/>
              </a:rPr>
              <a:t>Example 2</a:t>
            </a:r>
          </a:p>
        </p:txBody>
      </p:sp>
      <p:sp>
        <p:nvSpPr>
          <p:cNvPr id="35847" name="Text Box 7"/>
          <p:cNvSpPr txBox="1">
            <a:spLocks noChangeArrowheads="1"/>
          </p:cNvSpPr>
          <p:nvPr/>
        </p:nvSpPr>
        <p:spPr bwMode="auto">
          <a:xfrm>
            <a:off x="457200" y="5257800"/>
            <a:ext cx="8229600" cy="457200"/>
          </a:xfrm>
          <a:prstGeom prst="rect">
            <a:avLst/>
          </a:prstGeom>
          <a:noFill/>
          <a:ln w="9525" algn="ctr">
            <a:noFill/>
            <a:miter lim="800000"/>
            <a:headEnd/>
            <a:tailEnd/>
          </a:ln>
          <a:effectLst>
            <a:prstShdw prst="shdw16">
              <a:schemeClr val="bg2">
                <a:alpha val="50000"/>
              </a:schemeClr>
            </a:prstShdw>
          </a:effectLst>
        </p:spPr>
        <p:txBody>
          <a:bodyPr>
            <a:spAutoFit/>
          </a:bodyPr>
          <a:lstStyle/>
          <a:p>
            <a:pPr>
              <a:spcBef>
                <a:spcPct val="50000"/>
              </a:spcBef>
              <a:buFontTx/>
              <a:buNone/>
              <a:defRPr/>
            </a:pPr>
            <a:r>
              <a:rPr lang="en-US" sz="2400" i="1">
                <a:solidFill>
                  <a:schemeClr val="bg1"/>
                </a:solidFill>
                <a:effectLst>
                  <a:outerShdw blurRad="38100" dist="38100" dir="2700000" algn="tl">
                    <a:srgbClr val="000000"/>
                  </a:outerShdw>
                </a:effectLst>
              </a:rPr>
              <a:t>Consider: GnRH analogs do not suppress flashes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sz="3600" dirty="0" smtClean="0">
                <a:solidFill>
                  <a:schemeClr val="bg1"/>
                </a:solidFill>
                <a:effectLst>
                  <a:outerShdw blurRad="38100" dist="38100" dir="2700000" algn="tl">
                    <a:srgbClr val="000000"/>
                  </a:outerShdw>
                </a:effectLst>
              </a:rPr>
              <a:t>Elective Abortion and Breast Cancer</a:t>
            </a:r>
          </a:p>
        </p:txBody>
      </p:sp>
      <p:pic>
        <p:nvPicPr>
          <p:cNvPr id="39939" name="Picture 3"/>
          <p:cNvPicPr>
            <a:picLocks noChangeAspect="1" noChangeArrowheads="1"/>
          </p:cNvPicPr>
          <p:nvPr/>
        </p:nvPicPr>
        <p:blipFill>
          <a:blip r:embed="rId3" cstate="print"/>
          <a:srcRect b="17857"/>
          <a:stretch>
            <a:fillRect/>
          </a:stretch>
        </p:blipFill>
        <p:spPr bwMode="auto">
          <a:xfrm>
            <a:off x="1524000" y="1295400"/>
            <a:ext cx="6172200" cy="3505200"/>
          </a:xfrm>
          <a:prstGeom prst="rect">
            <a:avLst/>
          </a:prstGeom>
          <a:noFill/>
          <a:ln w="57150" algn="ctr">
            <a:solidFill>
              <a:srgbClr val="CC0000"/>
            </a:solidFill>
            <a:miter lim="800000"/>
            <a:headEnd/>
            <a:tailEnd/>
          </a:ln>
        </p:spPr>
      </p:pic>
      <p:sp>
        <p:nvSpPr>
          <p:cNvPr id="154628" name="Text Box 4"/>
          <p:cNvSpPr txBox="1">
            <a:spLocks noChangeArrowheads="1"/>
          </p:cNvSpPr>
          <p:nvPr/>
        </p:nvSpPr>
        <p:spPr bwMode="auto">
          <a:xfrm>
            <a:off x="6096000" y="6583363"/>
            <a:ext cx="3048000" cy="274637"/>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spcBef>
                <a:spcPct val="50000"/>
              </a:spcBef>
              <a:buFontTx/>
              <a:buNone/>
              <a:defRPr/>
            </a:pPr>
            <a:r>
              <a:rPr lang="en-US" sz="1200" dirty="0">
                <a:solidFill>
                  <a:schemeClr val="bg1"/>
                </a:solidFill>
                <a:effectLst>
                  <a:outerShdw blurRad="38100" dist="38100" dir="2700000" algn="tl">
                    <a:srgbClr val="000000"/>
                  </a:outerShdw>
                </a:effectLst>
                <a:latin typeface="Arial Narrow" pitchFamily="34" charset="0"/>
              </a:rPr>
              <a:t>Carroll PS.  J Am Phys </a:t>
            </a:r>
            <a:r>
              <a:rPr lang="en-US" sz="1200" dirty="0" err="1">
                <a:solidFill>
                  <a:schemeClr val="bg1"/>
                </a:solidFill>
                <a:effectLst>
                  <a:outerShdw blurRad="38100" dist="38100" dir="2700000" algn="tl">
                    <a:srgbClr val="000000"/>
                  </a:outerShdw>
                </a:effectLst>
                <a:latin typeface="Arial Narrow" pitchFamily="34" charset="0"/>
              </a:rPr>
              <a:t>Surg</a:t>
            </a:r>
            <a:r>
              <a:rPr lang="en-US" sz="1200" dirty="0">
                <a:solidFill>
                  <a:schemeClr val="bg1"/>
                </a:solidFill>
                <a:effectLst>
                  <a:outerShdw blurRad="38100" dist="38100" dir="2700000" algn="tl">
                    <a:srgbClr val="000000"/>
                  </a:outerShdw>
                </a:effectLst>
                <a:latin typeface="Arial Narrow" pitchFamily="34" charset="0"/>
              </a:rPr>
              <a:t> 2007; 12(3): 72-78</a:t>
            </a:r>
          </a:p>
        </p:txBody>
      </p:sp>
      <p:sp>
        <p:nvSpPr>
          <p:cNvPr id="39942" name="Text Box 6"/>
          <p:cNvSpPr txBox="1">
            <a:spLocks noChangeArrowheads="1"/>
          </p:cNvSpPr>
          <p:nvPr/>
        </p:nvSpPr>
        <p:spPr bwMode="auto">
          <a:xfrm>
            <a:off x="533400" y="5105400"/>
            <a:ext cx="8305800" cy="1200150"/>
          </a:xfrm>
          <a:prstGeom prst="rect">
            <a:avLst/>
          </a:prstGeom>
          <a:solidFill>
            <a:srgbClr val="053D05"/>
          </a:solidFill>
          <a:ln w="9525" algn="ctr">
            <a:solidFill>
              <a:schemeClr val="tx1"/>
            </a:solidFill>
            <a:miter lim="800000"/>
            <a:headEnd/>
            <a:tailEnd/>
          </a:ln>
          <a:effectLst/>
        </p:spPr>
        <p:txBody>
          <a:bodyPr>
            <a:spAutoFit/>
          </a:bodyPr>
          <a:lstStyle/>
          <a:p>
            <a:pPr>
              <a:spcBef>
                <a:spcPct val="50000"/>
              </a:spcBef>
              <a:buFontTx/>
              <a:buNone/>
              <a:defRPr/>
            </a:pPr>
            <a:r>
              <a:rPr lang="en-US" sz="3600" i="1">
                <a:solidFill>
                  <a:schemeClr val="bg1"/>
                </a:solidFill>
                <a:effectLst>
                  <a:outerShdw blurRad="38100" dist="38100" dir="2700000" algn="tl">
                    <a:srgbClr val="000000"/>
                  </a:outerShdw>
                </a:effectLst>
                <a:latin typeface="Palatino Linotype" pitchFamily="18" charset="0"/>
              </a:rPr>
              <a:t>Case-control and cohort designs cannot demonstrate causality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Correlation ≠ Causation</a:t>
            </a:r>
            <a:endParaRPr lang="en-US" dirty="0">
              <a:solidFill>
                <a:schemeClr val="bg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81000" y="2286001"/>
          <a:ext cx="8229600" cy="2799836"/>
        </p:xfrm>
        <a:graphic>
          <a:graphicData uri="http://schemas.openxmlformats.org/drawingml/2006/table">
            <a:tbl>
              <a:tblPr firstRow="1" bandRow="1">
                <a:tableStyleId>{18603FDC-E32A-4AB5-989C-0864C3EAD2B8}</a:tableStyleId>
              </a:tblPr>
              <a:tblGrid>
                <a:gridCol w="3200400"/>
                <a:gridCol w="3048000"/>
                <a:gridCol w="1981200"/>
              </a:tblGrid>
              <a:tr h="305665">
                <a:tc>
                  <a:txBody>
                    <a:bodyPr/>
                    <a:lstStyle/>
                    <a:p>
                      <a:pPr algn="ctr"/>
                      <a:r>
                        <a:rPr lang="en-US" dirty="0" smtClean="0"/>
                        <a:t>Exposure</a:t>
                      </a:r>
                      <a:endParaRPr lang="en-US" dirty="0"/>
                    </a:p>
                  </a:txBody>
                  <a:tcPr/>
                </a:tc>
                <a:tc>
                  <a:txBody>
                    <a:bodyPr/>
                    <a:lstStyle/>
                    <a:p>
                      <a:pPr algn="ctr"/>
                      <a:r>
                        <a:rPr lang="en-US" dirty="0" smtClean="0"/>
                        <a:t>Disease</a:t>
                      </a:r>
                      <a:endParaRPr lang="en-US" dirty="0"/>
                    </a:p>
                  </a:txBody>
                  <a:tcPr anchor="ctr"/>
                </a:tc>
                <a:tc>
                  <a:txBody>
                    <a:bodyPr/>
                    <a:lstStyle/>
                    <a:p>
                      <a:pPr algn="ctr"/>
                      <a:r>
                        <a:rPr lang="en-US" dirty="0" smtClean="0"/>
                        <a:t>Risk</a:t>
                      </a:r>
                      <a:r>
                        <a:rPr lang="en-US" baseline="0" dirty="0" smtClean="0"/>
                        <a:t> Ratio</a:t>
                      </a:r>
                      <a:endParaRPr lang="en-US" dirty="0"/>
                    </a:p>
                  </a:txBody>
                  <a:tcPr anchor="ctr"/>
                </a:tc>
              </a:tr>
              <a:tr h="305665">
                <a:tc>
                  <a:txBody>
                    <a:bodyPr/>
                    <a:lstStyle/>
                    <a:p>
                      <a:r>
                        <a:rPr lang="en-US" sz="2400" dirty="0" smtClean="0">
                          <a:effectLst>
                            <a:outerShdw blurRad="38100" dist="38100" dir="2700000" algn="tl">
                              <a:srgbClr val="000000">
                                <a:alpha val="43137"/>
                              </a:srgbClr>
                            </a:outerShdw>
                          </a:effectLst>
                        </a:rPr>
                        <a:t>Yogurt</a:t>
                      </a:r>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Breast</a:t>
                      </a:r>
                      <a:r>
                        <a:rPr lang="en-US" sz="2400" baseline="0" dirty="0" smtClean="0">
                          <a:effectLst>
                            <a:outerShdw blurRad="38100" dist="38100" dir="2700000" algn="tl">
                              <a:srgbClr val="000000">
                                <a:alpha val="43137"/>
                              </a:srgbClr>
                            </a:outerShdw>
                          </a:effectLst>
                        </a:rPr>
                        <a:t> Cancer</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2.0</a:t>
                      </a:r>
                      <a:endParaRPr lang="en-US" sz="2400" dirty="0">
                        <a:effectLst>
                          <a:outerShdw blurRad="38100" dist="38100" dir="2700000" algn="tl">
                            <a:srgbClr val="000000">
                              <a:alpha val="43137"/>
                            </a:srgbClr>
                          </a:outerShdw>
                        </a:effectLst>
                      </a:endParaRPr>
                    </a:p>
                  </a:txBody>
                  <a:tcPr/>
                </a:tc>
              </a:tr>
              <a:tr h="305665">
                <a:tc>
                  <a:txBody>
                    <a:bodyPr/>
                    <a:lstStyle/>
                    <a:p>
                      <a:r>
                        <a:rPr lang="en-US" sz="2400" dirty="0" smtClean="0">
                          <a:effectLst>
                            <a:outerShdw blurRad="38100" dist="38100" dir="2700000" algn="tl">
                              <a:srgbClr val="000000">
                                <a:alpha val="43137"/>
                              </a:srgbClr>
                            </a:outerShdw>
                          </a:effectLst>
                        </a:rPr>
                        <a:t>Weekly Douching</a:t>
                      </a:r>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Cervical Cancer</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4.0</a:t>
                      </a:r>
                      <a:endParaRPr lang="en-US" sz="2400" dirty="0">
                        <a:effectLst>
                          <a:outerShdw blurRad="38100" dist="38100" dir="2700000" algn="tl">
                            <a:srgbClr val="000000">
                              <a:alpha val="43137"/>
                            </a:srgbClr>
                          </a:outerShdw>
                        </a:effectLst>
                      </a:endParaRPr>
                    </a:p>
                  </a:txBody>
                  <a:tcPr/>
                </a:tc>
              </a:tr>
              <a:tr h="305665">
                <a:tc>
                  <a:txBody>
                    <a:bodyPr/>
                    <a:lstStyle/>
                    <a:p>
                      <a:r>
                        <a:rPr lang="en-US" sz="2400" dirty="0" smtClean="0">
                          <a:effectLst>
                            <a:outerShdw blurRad="38100" dist="38100" dir="2700000" algn="tl">
                              <a:srgbClr val="000000">
                                <a:alpha val="43137"/>
                              </a:srgbClr>
                            </a:outerShdw>
                          </a:effectLst>
                        </a:rPr>
                        <a:t>Workplace Stress</a:t>
                      </a:r>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Colorectal</a:t>
                      </a:r>
                      <a:r>
                        <a:rPr lang="en-US" sz="2400" baseline="0" dirty="0" smtClean="0">
                          <a:effectLst>
                            <a:outerShdw blurRad="38100" dist="38100" dir="2700000" algn="tl">
                              <a:srgbClr val="000000">
                                <a:alpha val="43137"/>
                              </a:srgbClr>
                            </a:outerShdw>
                          </a:effectLst>
                        </a:rPr>
                        <a:t> Cancer</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5.5</a:t>
                      </a:r>
                      <a:endParaRPr lang="en-US" sz="2400" dirty="0">
                        <a:effectLst>
                          <a:outerShdw blurRad="38100" dist="38100" dir="2700000" algn="tl">
                            <a:srgbClr val="000000">
                              <a:alpha val="43137"/>
                            </a:srgbClr>
                          </a:outerShdw>
                        </a:effectLst>
                      </a:endParaRPr>
                    </a:p>
                  </a:txBody>
                  <a:tcPr/>
                </a:tc>
              </a:tr>
              <a:tr h="305665">
                <a:tc>
                  <a:txBody>
                    <a:bodyPr/>
                    <a:lstStyle/>
                    <a:p>
                      <a:r>
                        <a:rPr lang="en-US" sz="2400" dirty="0" smtClean="0">
                          <a:effectLst>
                            <a:outerShdw blurRad="38100" dist="38100" dir="2700000" algn="tl">
                              <a:srgbClr val="000000">
                                <a:alpha val="43137"/>
                              </a:srgbClr>
                            </a:outerShdw>
                          </a:effectLst>
                        </a:rPr>
                        <a:t>Vasectomy</a:t>
                      </a:r>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Prostate</a:t>
                      </a:r>
                      <a:r>
                        <a:rPr lang="en-US" sz="2400" baseline="0" dirty="0" smtClean="0">
                          <a:effectLst>
                            <a:outerShdw blurRad="38100" dist="38100" dir="2700000" algn="tl">
                              <a:srgbClr val="000000">
                                <a:alpha val="43137"/>
                              </a:srgbClr>
                            </a:outerShdw>
                          </a:effectLst>
                        </a:rPr>
                        <a:t> Cancer</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1.6</a:t>
                      </a:r>
                    </a:p>
                  </a:txBody>
                  <a:tcPr/>
                </a:tc>
              </a:tr>
              <a:tr h="605276">
                <a:tc>
                  <a:txBody>
                    <a:bodyPr/>
                    <a:lstStyle/>
                    <a:p>
                      <a:r>
                        <a:rPr lang="en-US" sz="2400" dirty="0" smtClean="0">
                          <a:effectLst>
                            <a:outerShdw blurRad="38100" dist="38100" dir="2700000" algn="tl">
                              <a:srgbClr val="000000">
                                <a:alpha val="43137"/>
                              </a:srgbClr>
                            </a:outerShdw>
                          </a:effectLst>
                        </a:rPr>
                        <a:t>Prenatal Vitamins</a:t>
                      </a:r>
                      <a:endParaRPr lang="en-US" sz="2400" dirty="0">
                        <a:effectLst>
                          <a:outerShdw blurRad="38100" dist="38100" dir="2700000" algn="tl">
                            <a:srgbClr val="000000">
                              <a:alpha val="43137"/>
                            </a:srgbClr>
                          </a:outerShdw>
                        </a:effectLst>
                      </a:endParaRPr>
                    </a:p>
                  </a:txBody>
                  <a:tcPr/>
                </a:tc>
                <a:tc>
                  <a:txBody>
                    <a:bodyPr/>
                    <a:lstStyle/>
                    <a:p>
                      <a:r>
                        <a:rPr lang="en-US" sz="2400" dirty="0" smtClean="0">
                          <a:effectLst>
                            <a:outerShdw blurRad="38100" dist="38100" dir="2700000" algn="tl">
                              <a:srgbClr val="000000">
                                <a:alpha val="43137"/>
                              </a:srgbClr>
                            </a:outerShdw>
                          </a:effectLst>
                        </a:rPr>
                        <a:t>Preterm Labor </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3.4</a:t>
                      </a:r>
                      <a:endParaRPr lang="en-US" sz="2400" dirty="0">
                        <a:effectLst>
                          <a:outerShdw blurRad="38100" dist="38100" dir="2700000" algn="tl">
                            <a:srgbClr val="000000">
                              <a:alpha val="43137"/>
                            </a:srgbClr>
                          </a:outerShdw>
                        </a:effectLst>
                      </a:endParaRPr>
                    </a:p>
                  </a:txBody>
                  <a:tcPr/>
                </a:tc>
              </a:tr>
            </a:tbl>
          </a:graphicData>
        </a:graphic>
      </p:graphicFrame>
      <p:sp>
        <p:nvSpPr>
          <p:cNvPr id="5" name="Rectangle 4"/>
          <p:cNvSpPr/>
          <p:nvPr/>
        </p:nvSpPr>
        <p:spPr>
          <a:xfrm>
            <a:off x="6248400" y="6248400"/>
            <a:ext cx="2895600" cy="461665"/>
          </a:xfrm>
          <a:prstGeom prst="rect">
            <a:avLst/>
          </a:prstGeom>
        </p:spPr>
        <p:txBody>
          <a:bodyPr wrap="square">
            <a:spAutoFit/>
          </a:bodyPr>
          <a:lstStyle/>
          <a:p>
            <a:pPr lvl="0" algn="l" defTabSz="912813" eaLnBrk="0" hangingPunct="0">
              <a:spcBef>
                <a:spcPts val="0"/>
              </a:spcBef>
              <a:buNone/>
              <a:defRPr/>
            </a:pPr>
            <a:r>
              <a:rPr lang="en-US" sz="1200" dirty="0" err="1" smtClean="0">
                <a:solidFill>
                  <a:srgbClr val="FFFFFF"/>
                </a:solidFill>
                <a:effectLst>
                  <a:outerShdw blurRad="38100" dist="38100" dir="2700000" algn="tl">
                    <a:srgbClr val="000000"/>
                  </a:outerShdw>
                </a:effectLst>
                <a:latin typeface="Arial Narrow" pitchFamily="34" charset="0"/>
              </a:rPr>
              <a:t>Taubes</a:t>
            </a:r>
            <a:r>
              <a:rPr lang="en-US" sz="1200" dirty="0" smtClean="0">
                <a:solidFill>
                  <a:srgbClr val="FFFFFF"/>
                </a:solidFill>
                <a:effectLst>
                  <a:outerShdw blurRad="38100" dist="38100" dir="2700000" algn="tl">
                    <a:srgbClr val="000000"/>
                  </a:outerShdw>
                </a:effectLst>
                <a:latin typeface="Arial Narrow" pitchFamily="34" charset="0"/>
              </a:rPr>
              <a:t> G.  Science 1995; 269: 165</a:t>
            </a:r>
          </a:p>
          <a:p>
            <a:pPr lvl="0" algn="l" defTabSz="912813" eaLnBrk="0" hangingPunct="0">
              <a:spcBef>
                <a:spcPts val="0"/>
              </a:spcBef>
              <a:buNone/>
              <a:defRPr/>
            </a:pPr>
            <a:r>
              <a:rPr lang="en-US" sz="1200" dirty="0" err="1" smtClean="0">
                <a:solidFill>
                  <a:srgbClr val="FFFFFF"/>
                </a:solidFill>
                <a:effectLst>
                  <a:outerShdw blurRad="38100" dist="38100" dir="2700000" algn="tl">
                    <a:srgbClr val="000000"/>
                  </a:outerShdw>
                </a:effectLst>
                <a:latin typeface="Arial Narrow" pitchFamily="34" charset="0"/>
              </a:rPr>
              <a:t>Alwan</a:t>
            </a:r>
            <a:r>
              <a:rPr lang="en-US" sz="1200" dirty="0" smtClean="0">
                <a:solidFill>
                  <a:srgbClr val="FFFFFF"/>
                </a:solidFill>
                <a:effectLst>
                  <a:outerShdw blurRad="38100" dist="38100" dir="2700000" algn="tl">
                    <a:srgbClr val="000000"/>
                  </a:outerShdw>
                </a:effectLst>
                <a:latin typeface="Arial Narrow" pitchFamily="34" charset="0"/>
              </a:rPr>
              <a:t> NA, et al.  BJOG  2010; </a:t>
            </a:r>
            <a:endParaRPr lang="en-US" sz="1200" dirty="0">
              <a:solidFill>
                <a:srgbClr val="FFFFFF"/>
              </a:solidFill>
              <a:effectLst>
                <a:outerShdw blurRad="38100" dist="38100" dir="2700000" algn="tl">
                  <a:srgbClr val="00000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229600" cy="1143000"/>
          </a:xfrm>
        </p:spPr>
        <p:txBody>
          <a:bodyPr/>
          <a:lstStyle/>
          <a:p>
            <a:pPr algn="l">
              <a:defRPr/>
            </a:pPr>
            <a:r>
              <a:rPr lang="en-US" dirty="0" smtClean="0">
                <a:solidFill>
                  <a:schemeClr val="bg1"/>
                </a:solidFill>
                <a:effectLst>
                  <a:outerShdw blurRad="38100" dist="38100" dir="2700000" algn="tl">
                    <a:srgbClr val="000000">
                      <a:alpha val="43137"/>
                    </a:srgbClr>
                  </a:outerShdw>
                </a:effectLst>
                <a:latin typeface="Palatino Linotype" pitchFamily="18" charset="0"/>
              </a:rPr>
              <a:t>V.  Data Dredging and Secondary Endpoint Studies</a:t>
            </a:r>
            <a:endParaRPr lang="en-US" dirty="0">
              <a:solidFill>
                <a:schemeClr val="bg1"/>
              </a:solidFill>
              <a:effectLst>
                <a:outerShdw blurRad="38100" dist="38100" dir="2700000" algn="tl">
                  <a:srgbClr val="000000">
                    <a:alpha val="43137"/>
                  </a:srgbClr>
                </a:outerShdw>
              </a:effectLst>
              <a:latin typeface="Palatino Linotype" pitchFamily="18" charset="0"/>
            </a:endParaRPr>
          </a:p>
        </p:txBody>
      </p:sp>
      <p:pic>
        <p:nvPicPr>
          <p:cNvPr id="41987" name="Picture 18" descr="168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0" y="838200"/>
            <a:ext cx="3371850" cy="2297113"/>
          </a:xfrm>
          <a:prstGeom prst="rect">
            <a:avLst/>
          </a:prstGeom>
          <a:noFill/>
          <a:ln w="9525">
            <a:noFill/>
            <a:miter lim="800000"/>
            <a:headEnd/>
            <a:tailEnd/>
          </a:ln>
        </p:spPr>
      </p:pic>
      <p:sp>
        <p:nvSpPr>
          <p:cNvPr id="5" name="TextBox 4"/>
          <p:cNvSpPr txBox="1"/>
          <p:nvPr/>
        </p:nvSpPr>
        <p:spPr>
          <a:xfrm>
            <a:off x="5715000" y="5638800"/>
            <a:ext cx="3124200" cy="904863"/>
          </a:xfrm>
          <a:prstGeom prst="rect">
            <a:avLst/>
          </a:prstGeom>
          <a:noFill/>
        </p:spPr>
        <p:txBody>
          <a:bodyPr wrap="square" rtlCol="0">
            <a:spAutoFit/>
          </a:bodyPr>
          <a:lstStyle/>
          <a:p>
            <a:pPr algn="l">
              <a:buNone/>
            </a:pPr>
            <a:r>
              <a:rPr lang="en-US" sz="1800" i="1" dirty="0" smtClean="0">
                <a:solidFill>
                  <a:schemeClr val="bg1"/>
                </a:solidFill>
                <a:effectLst>
                  <a:outerShdw blurRad="38100" dist="38100" dir="2700000" algn="tl">
                    <a:srgbClr val="000000">
                      <a:alpha val="43137"/>
                    </a:srgbClr>
                  </a:outerShdw>
                </a:effectLst>
                <a:latin typeface="Palatino" pitchFamily="18" charset="0"/>
              </a:rPr>
              <a:t>When you come to a fork in the road, take it.</a:t>
            </a:r>
          </a:p>
          <a:p>
            <a:pPr algn="r">
              <a:buNone/>
            </a:pPr>
            <a:r>
              <a:rPr lang="en-US" sz="1400" i="1" dirty="0" smtClean="0">
                <a:solidFill>
                  <a:schemeClr val="bg1"/>
                </a:solidFill>
                <a:effectLst>
                  <a:outerShdw blurRad="38100" dist="38100" dir="2700000" algn="tl">
                    <a:srgbClr val="000000">
                      <a:alpha val="43137"/>
                    </a:srgbClr>
                  </a:outerShdw>
                </a:effectLst>
                <a:latin typeface="Palatino" pitchFamily="18" charset="0"/>
              </a:rPr>
              <a:t>Yogi Berra</a:t>
            </a:r>
            <a:endParaRPr lang="en-US" sz="14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srcRect/>
          <a:stretch>
            <a:fillRect/>
          </a:stretch>
        </p:blipFill>
        <p:spPr bwMode="auto">
          <a:xfrm>
            <a:off x="228600" y="1752600"/>
            <a:ext cx="8763000" cy="2659721"/>
          </a:xfrm>
          <a:prstGeom prst="rect">
            <a:avLst/>
          </a:prstGeom>
          <a:noFill/>
          <a:ln w="9525">
            <a:noFill/>
            <a:miter lim="800000"/>
            <a:headEnd/>
            <a:tailEnd/>
          </a:ln>
        </p:spPr>
      </p:pic>
      <p:sp>
        <p:nvSpPr>
          <p:cNvPr id="3" name="TextBox 2"/>
          <p:cNvSpPr txBox="1"/>
          <p:nvPr/>
        </p:nvSpPr>
        <p:spPr>
          <a:xfrm>
            <a:off x="4038600" y="6545832"/>
            <a:ext cx="4953000" cy="276999"/>
          </a:xfrm>
          <a:prstGeom prst="rect">
            <a:avLst/>
          </a:prstGeom>
          <a:noFill/>
        </p:spPr>
        <p:txBody>
          <a:bodyPr wrap="square" rtlCol="0">
            <a:spAutoFit/>
          </a:bodyPr>
          <a:lstStyle/>
          <a:p>
            <a:pPr algn="r">
              <a:buNone/>
            </a:pPr>
            <a:r>
              <a:rPr lang="en-US" sz="1200" dirty="0" smtClean="0">
                <a:solidFill>
                  <a:schemeClr val="bg1"/>
                </a:solidFill>
                <a:effectLst>
                  <a:outerShdw blurRad="38100" dist="38100" dir="2700000" algn="tl">
                    <a:srgbClr val="000000">
                      <a:alpha val="43137"/>
                    </a:srgbClr>
                  </a:outerShdw>
                </a:effectLst>
                <a:latin typeface="Arial Narrow" pitchFamily="34" charset="0"/>
              </a:rPr>
              <a:t>Amarillo Globe News, September 5, 2010</a:t>
            </a:r>
            <a:endParaRPr lang="en-US" sz="1200"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000000"/>
                  </a:outerShdw>
                </a:effectLst>
              </a:rPr>
              <a:t>Data Dredging</a:t>
            </a:r>
            <a:br>
              <a:rPr lang="en-US" dirty="0" smtClean="0">
                <a:solidFill>
                  <a:schemeClr val="bg1"/>
                </a:solidFill>
                <a:effectLst>
                  <a:outerShdw blurRad="38100" dist="38100" dir="2700000" algn="tl">
                    <a:srgbClr val="000000"/>
                  </a:outerShdw>
                </a:effectLst>
              </a:rPr>
            </a:br>
            <a:r>
              <a:rPr lang="en-US" sz="1600" dirty="0" smtClean="0">
                <a:solidFill>
                  <a:schemeClr val="bg1"/>
                </a:solidFill>
                <a:effectLst>
                  <a:outerShdw blurRad="38100" dist="38100" dir="2700000" algn="tl">
                    <a:srgbClr val="000000"/>
                  </a:outerShdw>
                </a:effectLst>
              </a:rPr>
              <a:t>and Secondary Endpoint Studies</a:t>
            </a:r>
            <a:endParaRPr lang="en-US" dirty="0" smtClean="0">
              <a:solidFill>
                <a:schemeClr val="bg1"/>
              </a:solidFill>
              <a:effectLst>
                <a:outerShdw blurRad="38100" dist="38100" dir="2700000" algn="tl">
                  <a:srgbClr val="000000"/>
                </a:outerShdw>
              </a:effectLst>
            </a:endParaRPr>
          </a:p>
        </p:txBody>
      </p:sp>
      <p:sp>
        <p:nvSpPr>
          <p:cNvPr id="239619" name="Rectangle 3"/>
          <p:cNvSpPr>
            <a:spLocks noGrp="1" noChangeArrowheads="1"/>
          </p:cNvSpPr>
          <p:nvPr>
            <p:ph type="body" idx="1"/>
          </p:nvPr>
        </p:nvSpPr>
        <p:spPr>
          <a:xfrm>
            <a:off x="457200" y="1600200"/>
            <a:ext cx="8458200" cy="4525963"/>
          </a:xfrm>
        </p:spPr>
        <p:txBody>
          <a:bodyPr/>
          <a:lstStyle/>
          <a:p>
            <a:pPr marL="342900" indent="-342900" eaLnBrk="1" hangingPunct="1">
              <a:defRPr/>
            </a:pPr>
            <a:r>
              <a:rPr lang="en-US" sz="2400" dirty="0" smtClean="0">
                <a:solidFill>
                  <a:schemeClr val="bg1"/>
                </a:solidFill>
                <a:effectLst>
                  <a:outerShdw blurRad="38100" dist="38100" dir="2700000" algn="tl">
                    <a:srgbClr val="000000"/>
                  </a:outerShdw>
                </a:effectLst>
              </a:rPr>
              <a:t>Inappropriate search for “statistically significant” relationships in large quantities of data</a:t>
            </a:r>
          </a:p>
          <a:p>
            <a:pPr marL="342900" indent="-342900" eaLnBrk="1" hangingPunct="1">
              <a:defRPr/>
            </a:pPr>
            <a:r>
              <a:rPr lang="en-US" sz="2400" dirty="0" smtClean="0">
                <a:solidFill>
                  <a:schemeClr val="bg1"/>
                </a:solidFill>
                <a:effectLst>
                  <a:outerShdw blurRad="38100" dist="38100" dir="2700000" algn="tl">
                    <a:srgbClr val="000000"/>
                  </a:outerShdw>
                </a:effectLst>
              </a:rPr>
              <a:t>Usually </a:t>
            </a:r>
            <a:r>
              <a:rPr lang="en-US" sz="2400" u="sng" dirty="0" smtClean="0">
                <a:solidFill>
                  <a:srgbClr val="FFFF00"/>
                </a:solidFill>
              </a:rPr>
              <a:t>secondary endpoint studies</a:t>
            </a:r>
            <a:r>
              <a:rPr lang="en-US" sz="2400" b="1" dirty="0" smtClean="0">
                <a:solidFill>
                  <a:srgbClr val="FFFF99"/>
                </a:solidFill>
              </a:rPr>
              <a:t> </a:t>
            </a:r>
            <a:r>
              <a:rPr lang="en-US" sz="2400" dirty="0" smtClean="0">
                <a:solidFill>
                  <a:schemeClr val="bg1"/>
                </a:solidFill>
              </a:rPr>
              <a:t>or</a:t>
            </a:r>
            <a:r>
              <a:rPr lang="en-US" sz="2400" b="1" dirty="0" smtClean="0">
                <a:solidFill>
                  <a:srgbClr val="FFFF99"/>
                </a:solidFill>
              </a:rPr>
              <a:t> </a:t>
            </a:r>
            <a:r>
              <a:rPr lang="en-US" sz="2400" u="sng" dirty="0" smtClean="0">
                <a:solidFill>
                  <a:srgbClr val="FFFF00"/>
                </a:solidFill>
              </a:rPr>
              <a:t>subgroup analyses</a:t>
            </a:r>
          </a:p>
          <a:p>
            <a:pPr marL="742950" lvl="1" indent="-285750" eaLnBrk="1" hangingPunct="1">
              <a:defRPr/>
            </a:pPr>
            <a:r>
              <a:rPr lang="en-US" sz="2000" dirty="0" smtClean="0">
                <a:solidFill>
                  <a:schemeClr val="bg1"/>
                </a:solidFill>
                <a:effectLst>
                  <a:outerShdw blurRad="38100" dist="38100" dir="2700000" algn="tl">
                    <a:srgbClr val="000000"/>
                  </a:outerShdw>
                </a:effectLst>
              </a:rPr>
              <a:t>Analyses not specified before the trial and planned after unblinding of study.   Beware of  </a:t>
            </a:r>
            <a:r>
              <a:rPr lang="en-US" sz="2000" i="1" dirty="0" smtClean="0">
                <a:solidFill>
                  <a:schemeClr val="bg1"/>
                </a:solidFill>
                <a:effectLst>
                  <a:outerShdw blurRad="38100" dist="38100" dir="2700000" algn="tl">
                    <a:srgbClr val="000000"/>
                  </a:outerShdw>
                </a:effectLst>
              </a:rPr>
              <a:t>post hoc </a:t>
            </a:r>
            <a:r>
              <a:rPr lang="en-US" sz="2000" dirty="0" smtClean="0">
                <a:solidFill>
                  <a:schemeClr val="bg1"/>
                </a:solidFill>
                <a:effectLst>
                  <a:outerShdw blurRad="38100" dist="38100" dir="2700000" algn="tl">
                    <a:srgbClr val="000000"/>
                  </a:outerShdw>
                </a:effectLst>
              </a:rPr>
              <a:t>analyses!</a:t>
            </a:r>
          </a:p>
          <a:p>
            <a:pPr marL="742950" lvl="1" indent="-285750" eaLnBrk="1" hangingPunct="1">
              <a:defRPr/>
            </a:pPr>
            <a:r>
              <a:rPr lang="en-US" sz="2000" dirty="0" smtClean="0">
                <a:solidFill>
                  <a:schemeClr val="bg1"/>
                </a:solidFill>
                <a:effectLst>
                  <a:outerShdw blurRad="38100" dist="38100" dir="2700000" algn="tl">
                    <a:srgbClr val="000000"/>
                  </a:outerShdw>
                </a:effectLst>
              </a:rPr>
              <a:t>Introduction of bias may be substantial!</a:t>
            </a:r>
          </a:p>
          <a:p>
            <a:pPr marL="742950" lvl="1" indent="-285750" eaLnBrk="1" hangingPunct="1">
              <a:defRPr/>
            </a:pPr>
            <a:endParaRPr lang="en-US" sz="2000" dirty="0" smtClean="0">
              <a:solidFill>
                <a:schemeClr val="bg1"/>
              </a:solidFill>
              <a:effectLst>
                <a:outerShdw blurRad="38100" dist="38100" dir="2700000" algn="tl">
                  <a:srgbClr val="000000"/>
                </a:outerShdw>
              </a:effectLst>
            </a:endParaRPr>
          </a:p>
          <a:p>
            <a:pPr marL="742950" lvl="1" indent="-285750" eaLnBrk="1" hangingPunct="1">
              <a:buFontTx/>
              <a:buNone/>
              <a:defRPr/>
            </a:pPr>
            <a:endParaRPr lang="en-US" sz="2400" dirty="0" smtClean="0">
              <a:solidFill>
                <a:schemeClr val="bg1"/>
              </a:solidFill>
              <a:effectLst>
                <a:outerShdw blurRad="38100" dist="38100" dir="2700000" algn="tl">
                  <a:srgbClr val="000000"/>
                </a:outerShdw>
              </a:effectLst>
            </a:endParaRPr>
          </a:p>
        </p:txBody>
      </p:sp>
      <p:sp>
        <p:nvSpPr>
          <p:cNvPr id="43012" name="Text Box 12"/>
          <p:cNvSpPr txBox="1">
            <a:spLocks noChangeArrowheads="1"/>
          </p:cNvSpPr>
          <p:nvPr/>
        </p:nvSpPr>
        <p:spPr bwMode="auto">
          <a:xfrm>
            <a:off x="6019800" y="5943600"/>
            <a:ext cx="3124200" cy="1055688"/>
          </a:xfrm>
          <a:prstGeom prst="rect">
            <a:avLst/>
          </a:prstGeom>
          <a:noFill/>
          <a:ln w="9525">
            <a:noFill/>
            <a:miter lim="800000"/>
            <a:headEnd/>
            <a:tailEnd/>
          </a:ln>
        </p:spPr>
        <p:txBody>
          <a:bodyPr>
            <a:spAutoFit/>
          </a:bodyPr>
          <a:lstStyle/>
          <a:p>
            <a:pPr algn="l" defTabSz="912813">
              <a:lnSpc>
                <a:spcPct val="65000"/>
              </a:lnSpc>
              <a:spcBef>
                <a:spcPct val="50000"/>
              </a:spcBef>
              <a:buFontTx/>
              <a:buNone/>
            </a:pPr>
            <a:r>
              <a:rPr lang="en-US" sz="1200">
                <a:solidFill>
                  <a:schemeClr val="bg1"/>
                </a:solidFill>
                <a:latin typeface="Arial Narrow" pitchFamily="34" charset="0"/>
              </a:rPr>
              <a:t>Lord SJ, et al.  Med J Aust 2004; 181: 452-4</a:t>
            </a:r>
          </a:p>
          <a:p>
            <a:pPr algn="l" defTabSz="912813">
              <a:lnSpc>
                <a:spcPct val="65000"/>
              </a:lnSpc>
              <a:spcBef>
                <a:spcPct val="50000"/>
              </a:spcBef>
              <a:buFontTx/>
              <a:buNone/>
            </a:pPr>
            <a:r>
              <a:rPr lang="en-US" sz="1200">
                <a:solidFill>
                  <a:schemeClr val="bg1"/>
                </a:solidFill>
                <a:latin typeface="Arial Narrow" pitchFamily="34" charset="0"/>
              </a:rPr>
              <a:t>Altman DG.  J Clin Epidemiol 1996; 51: 351-3</a:t>
            </a:r>
          </a:p>
          <a:p>
            <a:pPr algn="l" defTabSz="912813">
              <a:lnSpc>
                <a:spcPct val="65000"/>
              </a:lnSpc>
              <a:spcBef>
                <a:spcPct val="50000"/>
              </a:spcBef>
              <a:buFontTx/>
              <a:buNone/>
            </a:pPr>
            <a:r>
              <a:rPr lang="en-US" sz="1200">
                <a:solidFill>
                  <a:schemeClr val="bg1"/>
                </a:solidFill>
                <a:latin typeface="Arial Narrow" pitchFamily="34" charset="0"/>
              </a:rPr>
              <a:t>Smith DG, et al.  BMJ 2002; 325: 1437-8</a:t>
            </a:r>
          </a:p>
          <a:p>
            <a:pPr algn="l" defTabSz="912813">
              <a:lnSpc>
                <a:spcPct val="65000"/>
              </a:lnSpc>
              <a:spcBef>
                <a:spcPct val="50000"/>
              </a:spcBef>
              <a:buFontTx/>
              <a:buNone/>
            </a:pPr>
            <a:r>
              <a:rPr lang="en-US" sz="1200">
                <a:solidFill>
                  <a:schemeClr val="bg1"/>
                </a:solidFill>
                <a:latin typeface="Arial Narrow" pitchFamily="34" charset="0"/>
              </a:rPr>
              <a:t>Sacks FM, et al.  Am J Hypertens 2003; 16: 614-6</a:t>
            </a:r>
          </a:p>
          <a:p>
            <a:pPr algn="l" defTabSz="912813">
              <a:lnSpc>
                <a:spcPct val="65000"/>
              </a:lnSpc>
              <a:spcBef>
                <a:spcPct val="50000"/>
              </a:spcBef>
              <a:buFontTx/>
              <a:buNone/>
            </a:pPr>
            <a:endParaRPr lang="en-US" sz="1200">
              <a:solidFill>
                <a:schemeClr val="bg1"/>
              </a:solidFill>
              <a:latin typeface="Arial Narrow" pitchFamily="34" charset="0"/>
            </a:endParaRPr>
          </a:p>
        </p:txBody>
      </p:sp>
      <p:pic>
        <p:nvPicPr>
          <p:cNvPr id="43013" name="Picture 16"/>
          <p:cNvPicPr>
            <a:picLocks noChangeAspect="1" noChangeArrowheads="1"/>
          </p:cNvPicPr>
          <p:nvPr/>
        </p:nvPicPr>
        <p:blipFill>
          <a:blip r:embed="rId3" cstate="print"/>
          <a:srcRect t="22284"/>
          <a:stretch>
            <a:fillRect/>
          </a:stretch>
        </p:blipFill>
        <p:spPr bwMode="auto">
          <a:xfrm>
            <a:off x="685800" y="4267200"/>
            <a:ext cx="6400800" cy="1414463"/>
          </a:xfrm>
          <a:prstGeom prst="rect">
            <a:avLst/>
          </a:prstGeom>
          <a:noFill/>
          <a:ln w="28575">
            <a:solidFill>
              <a:schemeClr val="tx1"/>
            </a:solidFill>
            <a:miter lim="800000"/>
            <a:headEnd/>
            <a:tailEnd/>
          </a:ln>
        </p:spPr>
      </p:pic>
      <p:sp>
        <p:nvSpPr>
          <p:cNvPr id="239631" name="AutoShape 15" descr="Stationery"/>
          <p:cNvSpPr>
            <a:spLocks noChangeArrowheads="1"/>
          </p:cNvSpPr>
          <p:nvPr/>
        </p:nvSpPr>
        <p:spPr bwMode="auto">
          <a:xfrm>
            <a:off x="6400800" y="3657600"/>
            <a:ext cx="2514600" cy="1219200"/>
          </a:xfrm>
          <a:prstGeom prst="verticalScroll">
            <a:avLst>
              <a:gd name="adj" fmla="val 12500"/>
            </a:avLst>
          </a:prstGeom>
          <a:blipFill dpi="0" rotWithShape="1">
            <a:blip r:embed="rId4" cstate="print"/>
            <a:srcRect/>
            <a:tile tx="0" ty="0" sx="100000" sy="100000" flip="none" algn="tl"/>
          </a:blipFill>
          <a:ln w="9525">
            <a:solidFill>
              <a:schemeClr val="tx1"/>
            </a:solidFill>
            <a:round/>
            <a:headEnd/>
            <a:tailEnd/>
          </a:ln>
        </p:spPr>
        <p:txBody>
          <a:bodyPr wrap="none" anchor="ctr"/>
          <a:lstStyle/>
          <a:p>
            <a:pPr defTabSz="912813">
              <a:spcBef>
                <a:spcPct val="0"/>
              </a:spcBef>
              <a:buFontTx/>
              <a:buNone/>
            </a:pPr>
            <a:r>
              <a:rPr lang="en-US" sz="1800" b="1" i="1">
                <a:latin typeface="Times New Roman" pitchFamily="18" charset="0"/>
              </a:rPr>
              <a:t>Champion</a:t>
            </a:r>
            <a:endParaRPr lang="en-US" sz="1800" i="1">
              <a:latin typeface="Times New Roman" pitchFamily="18" charset="0"/>
            </a:endParaRPr>
          </a:p>
          <a:p>
            <a:pPr defTabSz="912813">
              <a:spcBef>
                <a:spcPct val="0"/>
              </a:spcBef>
              <a:buFontTx/>
              <a:buNone/>
            </a:pPr>
            <a:r>
              <a:rPr lang="en-US" sz="1400" b="1">
                <a:latin typeface="Arial Narrow" pitchFamily="34" charset="0"/>
              </a:rPr>
              <a:t>Harvard Nurses Health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867400" y="6477000"/>
            <a:ext cx="3124200" cy="230188"/>
          </a:xfrm>
          <a:prstGeom prst="rect">
            <a:avLst/>
          </a:prstGeom>
          <a:noFill/>
          <a:ln w="9525">
            <a:noFill/>
            <a:miter lim="800000"/>
            <a:headEnd/>
            <a:tailEnd/>
          </a:ln>
        </p:spPr>
        <p:txBody>
          <a:bodyPr>
            <a:spAutoFit/>
          </a:bodyPr>
          <a:lstStyle/>
          <a:p>
            <a:pPr algn="l" defTabSz="912813">
              <a:lnSpc>
                <a:spcPct val="75000"/>
              </a:lnSpc>
              <a:spcBef>
                <a:spcPct val="50000"/>
              </a:spcBef>
              <a:buFontTx/>
              <a:buNone/>
            </a:pPr>
            <a:r>
              <a:rPr lang="en-US" sz="1200">
                <a:solidFill>
                  <a:schemeClr val="bg1"/>
                </a:solidFill>
                <a:latin typeface="Arial Narrow" pitchFamily="34" charset="0"/>
              </a:rPr>
              <a:t>Austin PC, et al.  J Clin Epidemiol 2006; 59: 964-9</a:t>
            </a:r>
          </a:p>
        </p:txBody>
      </p:sp>
      <p:sp>
        <p:nvSpPr>
          <p:cNvPr id="267270" name="Text Box 6"/>
          <p:cNvSpPr txBox="1">
            <a:spLocks noChangeArrowheads="1"/>
          </p:cNvSpPr>
          <p:nvPr/>
        </p:nvSpPr>
        <p:spPr bwMode="auto">
          <a:xfrm>
            <a:off x="1981200" y="1143000"/>
            <a:ext cx="7391400" cy="1815882"/>
          </a:xfrm>
          <a:prstGeom prst="rect">
            <a:avLst/>
          </a:prstGeom>
          <a:noFill/>
          <a:ln w="9525">
            <a:noFill/>
            <a:miter lim="800000"/>
            <a:headEnd/>
            <a:tailEnd/>
          </a:ln>
          <a:effectLst/>
        </p:spPr>
        <p:txBody>
          <a:bodyPr>
            <a:spAutoFit/>
          </a:bodyPr>
          <a:lstStyle/>
          <a:p>
            <a:pPr algn="l">
              <a:spcBef>
                <a:spcPct val="50000"/>
              </a:spcBef>
              <a:defRPr/>
            </a:pPr>
            <a:r>
              <a:rPr lang="en-US" sz="2800" dirty="0">
                <a:solidFill>
                  <a:schemeClr val="bg1"/>
                </a:solidFill>
                <a:latin typeface="Arial" charset="0"/>
              </a:rPr>
              <a:t>  </a:t>
            </a:r>
            <a:r>
              <a:rPr lang="en-US" sz="2400" dirty="0">
                <a:solidFill>
                  <a:schemeClr val="bg1"/>
                </a:solidFill>
                <a:effectLst>
                  <a:outerShdw blurRad="38100" dist="38100" dir="2700000" algn="tl">
                    <a:srgbClr val="000000"/>
                  </a:outerShdw>
                </a:effectLst>
                <a:latin typeface="Arial" charset="0"/>
              </a:rPr>
              <a:t>Aspirin decreased MI mortality </a:t>
            </a:r>
            <a:r>
              <a:rPr lang="en-US" sz="2400" dirty="0" smtClean="0">
                <a:solidFill>
                  <a:schemeClr val="bg1"/>
                </a:solidFill>
                <a:effectLst>
                  <a:outerShdw blurRad="38100" dist="38100" dir="2700000" algn="tl">
                    <a:srgbClr val="000000"/>
                  </a:outerShdw>
                </a:effectLst>
                <a:latin typeface="Arial" charset="0"/>
              </a:rPr>
              <a:t>overall (p &lt; 0.00001)</a:t>
            </a:r>
            <a:endParaRPr lang="en-US" sz="2400" dirty="0">
              <a:solidFill>
                <a:schemeClr val="bg1"/>
              </a:solidFill>
              <a:effectLst>
                <a:outerShdw blurRad="38100" dist="38100" dir="2700000" algn="tl">
                  <a:srgbClr val="000000"/>
                </a:outerShdw>
              </a:effectLst>
              <a:latin typeface="Arial" charset="0"/>
            </a:endParaRPr>
          </a:p>
          <a:p>
            <a:pPr algn="l">
              <a:spcBef>
                <a:spcPct val="50000"/>
              </a:spcBef>
              <a:defRPr/>
            </a:pPr>
            <a:r>
              <a:rPr lang="en-US" sz="2400" dirty="0">
                <a:solidFill>
                  <a:schemeClr val="bg1"/>
                </a:solidFill>
                <a:effectLst>
                  <a:outerShdw blurRad="38100" dist="38100" dir="2700000" algn="tl">
                    <a:srgbClr val="000000"/>
                  </a:outerShdw>
                </a:effectLst>
                <a:latin typeface="Arial" charset="0"/>
              </a:rPr>
              <a:t> …but increased mortality in those with Gemini and Libra astrological signs</a:t>
            </a:r>
          </a:p>
        </p:txBody>
      </p:sp>
      <p:sp>
        <p:nvSpPr>
          <p:cNvPr id="267272" name="Text Box 8"/>
          <p:cNvSpPr txBox="1">
            <a:spLocks noChangeArrowheads="1"/>
          </p:cNvSpPr>
          <p:nvPr/>
        </p:nvSpPr>
        <p:spPr bwMode="auto">
          <a:xfrm>
            <a:off x="304800" y="4114800"/>
            <a:ext cx="6781800" cy="1815882"/>
          </a:xfrm>
          <a:prstGeom prst="rect">
            <a:avLst/>
          </a:prstGeom>
          <a:noFill/>
          <a:ln w="9525">
            <a:noFill/>
            <a:miter lim="800000"/>
            <a:headEnd/>
            <a:tailEnd/>
          </a:ln>
          <a:effectLst/>
        </p:spPr>
        <p:txBody>
          <a:bodyPr>
            <a:spAutoFit/>
          </a:bodyPr>
          <a:lstStyle/>
          <a:p>
            <a:pPr algn="l">
              <a:spcBef>
                <a:spcPct val="50000"/>
              </a:spcBef>
              <a:defRPr/>
            </a:pPr>
            <a:r>
              <a:rPr lang="en-US" sz="2800" dirty="0">
                <a:solidFill>
                  <a:schemeClr val="bg1"/>
                </a:solidFill>
                <a:latin typeface="Arial" charset="0"/>
              </a:rPr>
              <a:t> </a:t>
            </a:r>
            <a:r>
              <a:rPr lang="en-US" sz="2400" dirty="0">
                <a:solidFill>
                  <a:schemeClr val="bg1"/>
                </a:solidFill>
                <a:effectLst>
                  <a:outerShdw blurRad="38100" dist="38100" dir="2700000" algn="tl">
                    <a:srgbClr val="000000"/>
                  </a:outerShdw>
                </a:effectLst>
                <a:latin typeface="Arial" charset="0"/>
              </a:rPr>
              <a:t>Leos had a higher probability of GI hemorrhage (p = 0.044)</a:t>
            </a:r>
          </a:p>
          <a:p>
            <a:pPr algn="l">
              <a:spcBef>
                <a:spcPct val="50000"/>
              </a:spcBef>
              <a:defRPr/>
            </a:pPr>
            <a:r>
              <a:rPr lang="en-US" sz="2400" dirty="0">
                <a:solidFill>
                  <a:schemeClr val="bg1"/>
                </a:solidFill>
                <a:effectLst>
                  <a:outerShdw blurRad="38100" dist="38100" dir="2700000" algn="tl">
                    <a:srgbClr val="000000"/>
                  </a:outerShdw>
                </a:effectLst>
                <a:latin typeface="Arial" charset="0"/>
              </a:rPr>
              <a:t> Sagittarians had higher probability of </a:t>
            </a:r>
            <a:r>
              <a:rPr lang="en-US" sz="2400" dirty="0" err="1">
                <a:solidFill>
                  <a:schemeClr val="bg1"/>
                </a:solidFill>
                <a:effectLst>
                  <a:outerShdw blurRad="38100" dist="38100" dir="2700000" algn="tl">
                    <a:srgbClr val="000000"/>
                  </a:outerShdw>
                </a:effectLst>
                <a:latin typeface="Arial" charset="0"/>
              </a:rPr>
              <a:t>humerus</a:t>
            </a:r>
            <a:r>
              <a:rPr lang="en-US" sz="2400" dirty="0">
                <a:solidFill>
                  <a:schemeClr val="bg1"/>
                </a:solidFill>
                <a:effectLst>
                  <a:outerShdw blurRad="38100" dist="38100" dir="2700000" algn="tl">
                    <a:srgbClr val="000000"/>
                  </a:outerShdw>
                </a:effectLst>
                <a:latin typeface="Arial" charset="0"/>
              </a:rPr>
              <a:t> fracture (p = 0.001)</a:t>
            </a:r>
          </a:p>
        </p:txBody>
      </p:sp>
      <p:pic>
        <p:nvPicPr>
          <p:cNvPr id="12293" name="Picture 10" descr="Journal of Clinical Epidemiology"/>
          <p:cNvPicPr>
            <a:picLocks noChangeAspect="1" noChangeArrowheads="1"/>
          </p:cNvPicPr>
          <p:nvPr/>
        </p:nvPicPr>
        <p:blipFill>
          <a:blip r:embed="rId3" cstate="print"/>
          <a:srcRect/>
          <a:stretch>
            <a:fillRect/>
          </a:stretch>
        </p:blipFill>
        <p:spPr bwMode="auto">
          <a:xfrm>
            <a:off x="7239000" y="3886200"/>
            <a:ext cx="1608138" cy="2133600"/>
          </a:xfrm>
          <a:prstGeom prst="rect">
            <a:avLst/>
          </a:prstGeom>
          <a:noFill/>
          <a:ln w="19050">
            <a:solidFill>
              <a:srgbClr val="000000"/>
            </a:solidFill>
            <a:miter lim="800000"/>
            <a:headEnd/>
            <a:tailEnd/>
          </a:ln>
        </p:spPr>
      </p:pic>
      <p:sp>
        <p:nvSpPr>
          <p:cNvPr id="12294" name="Text Box 11"/>
          <p:cNvSpPr txBox="1">
            <a:spLocks noChangeArrowheads="1"/>
          </p:cNvSpPr>
          <p:nvPr/>
        </p:nvSpPr>
        <p:spPr bwMode="auto">
          <a:xfrm>
            <a:off x="7543800" y="5410200"/>
            <a:ext cx="1066800" cy="336550"/>
          </a:xfrm>
          <a:prstGeom prst="rect">
            <a:avLst/>
          </a:prstGeom>
          <a:noFill/>
          <a:ln w="9525">
            <a:noFill/>
            <a:miter lim="800000"/>
            <a:headEnd/>
            <a:tailEnd/>
          </a:ln>
        </p:spPr>
        <p:txBody>
          <a:bodyPr>
            <a:spAutoFit/>
          </a:bodyPr>
          <a:lstStyle/>
          <a:p>
            <a:pPr defTabSz="912813">
              <a:spcBef>
                <a:spcPct val="50000"/>
              </a:spcBef>
              <a:buFontTx/>
              <a:buNone/>
            </a:pPr>
            <a:r>
              <a:rPr lang="en-US" sz="1600" b="1">
                <a:latin typeface="Arial" charset="0"/>
              </a:rPr>
              <a:t>2006</a:t>
            </a:r>
          </a:p>
        </p:txBody>
      </p:sp>
      <p:pic>
        <p:nvPicPr>
          <p:cNvPr id="45063" name="Picture 13" descr="image"/>
          <p:cNvPicPr>
            <a:picLocks noChangeAspect="1" noChangeArrowheads="1"/>
          </p:cNvPicPr>
          <p:nvPr/>
        </p:nvPicPr>
        <p:blipFill>
          <a:blip r:embed="rId4" cstate="print"/>
          <a:srcRect/>
          <a:stretch>
            <a:fillRect/>
          </a:stretch>
        </p:blipFill>
        <p:spPr bwMode="auto">
          <a:xfrm>
            <a:off x="228600" y="1066800"/>
            <a:ext cx="1590675" cy="2133600"/>
          </a:xfrm>
          <a:prstGeom prst="rect">
            <a:avLst/>
          </a:prstGeom>
          <a:noFill/>
          <a:ln w="9525">
            <a:noFill/>
            <a:miter lim="800000"/>
            <a:headEnd/>
            <a:tailEnd/>
          </a:ln>
        </p:spPr>
      </p:pic>
      <p:sp>
        <p:nvSpPr>
          <p:cNvPr id="45064" name="Text Box 14"/>
          <p:cNvSpPr txBox="1">
            <a:spLocks noChangeArrowheads="1"/>
          </p:cNvSpPr>
          <p:nvPr/>
        </p:nvSpPr>
        <p:spPr bwMode="auto">
          <a:xfrm>
            <a:off x="685800" y="2438400"/>
            <a:ext cx="762000" cy="336550"/>
          </a:xfrm>
          <a:prstGeom prst="rect">
            <a:avLst/>
          </a:prstGeom>
          <a:noFill/>
          <a:ln w="9525">
            <a:noFill/>
            <a:miter lim="800000"/>
            <a:headEnd/>
            <a:tailEnd/>
          </a:ln>
        </p:spPr>
        <p:txBody>
          <a:bodyPr>
            <a:spAutoFit/>
          </a:bodyPr>
          <a:lstStyle/>
          <a:p>
            <a:pPr algn="l" defTabSz="912813">
              <a:spcBef>
                <a:spcPct val="50000"/>
              </a:spcBef>
              <a:buFontTx/>
              <a:buNone/>
            </a:pPr>
            <a:r>
              <a:rPr lang="en-US" sz="1600" b="1" dirty="0">
                <a:latin typeface="Arial" charset="0"/>
              </a:rPr>
              <a:t>1988</a:t>
            </a:r>
          </a:p>
        </p:txBody>
      </p:sp>
      <p:sp>
        <p:nvSpPr>
          <p:cNvPr id="46089" name="Line 15"/>
          <p:cNvSpPr>
            <a:spLocks noChangeShapeType="1"/>
          </p:cNvSpPr>
          <p:nvPr/>
        </p:nvSpPr>
        <p:spPr bwMode="auto">
          <a:xfrm flipV="1">
            <a:off x="0" y="3581400"/>
            <a:ext cx="9144000" cy="0"/>
          </a:xfrm>
          <a:prstGeom prst="line">
            <a:avLst/>
          </a:prstGeom>
          <a:noFill/>
          <a:ln w="76200">
            <a:solidFill>
              <a:srgbClr val="003399"/>
            </a:solidFill>
            <a:round/>
            <a:headEnd/>
            <a:tailEnd/>
          </a:ln>
        </p:spPr>
        <p:txBody>
          <a:bodyPr/>
          <a:lstStyle/>
          <a:p>
            <a:endParaRPr lang="en-US"/>
          </a:p>
        </p:txBody>
      </p:sp>
      <p:sp>
        <p:nvSpPr>
          <p:cNvPr id="45066" name="Rectangle 9"/>
          <p:cNvSpPr>
            <a:spLocks noChangeArrowheads="1"/>
          </p:cNvSpPr>
          <p:nvPr/>
        </p:nvSpPr>
        <p:spPr bwMode="auto">
          <a:xfrm>
            <a:off x="5675313" y="3124200"/>
            <a:ext cx="3468687" cy="230188"/>
          </a:xfrm>
          <a:prstGeom prst="rect">
            <a:avLst/>
          </a:prstGeom>
          <a:noFill/>
          <a:ln w="9525">
            <a:noFill/>
            <a:miter lim="800000"/>
            <a:headEnd/>
            <a:tailEnd/>
          </a:ln>
        </p:spPr>
        <p:txBody>
          <a:bodyPr wrap="none">
            <a:spAutoFit/>
          </a:bodyPr>
          <a:lstStyle/>
          <a:p>
            <a:pPr algn="l" defTabSz="912813">
              <a:lnSpc>
                <a:spcPct val="75000"/>
              </a:lnSpc>
              <a:spcBef>
                <a:spcPct val="50000"/>
              </a:spcBef>
              <a:buFontTx/>
              <a:buNone/>
            </a:pPr>
            <a:r>
              <a:rPr lang="en-US" sz="1200">
                <a:solidFill>
                  <a:schemeClr val="bg1"/>
                </a:solidFill>
                <a:latin typeface="Arial Narrow" pitchFamily="34" charset="0"/>
              </a:rPr>
              <a:t>ISIS-2 Collaborative Group.  Lancet 1988; 2(8607): 349-60</a:t>
            </a:r>
          </a:p>
        </p:txBody>
      </p:sp>
      <p:sp>
        <p:nvSpPr>
          <p:cNvPr id="12" name="TextBox 11"/>
          <p:cNvSpPr txBox="1"/>
          <p:nvPr/>
        </p:nvSpPr>
        <p:spPr>
          <a:xfrm>
            <a:off x="381000" y="381000"/>
            <a:ext cx="8534400" cy="579438"/>
          </a:xfrm>
          <a:prstGeom prst="rect">
            <a:avLst/>
          </a:prstGeom>
          <a:noFill/>
        </p:spPr>
        <p:txBody>
          <a:bodyPr>
            <a:spAutoFit/>
          </a:bodyPr>
          <a:lstStyle/>
          <a:p>
            <a:pPr>
              <a:buFontTx/>
              <a:buNone/>
              <a:defRPr/>
            </a:pPr>
            <a:r>
              <a:rPr lang="en-US">
                <a:solidFill>
                  <a:schemeClr val="bg1"/>
                </a:solidFill>
                <a:effectLst>
                  <a:outerShdw blurRad="38100" dist="38100" dir="2700000" algn="tl">
                    <a:srgbClr val="000000"/>
                  </a:outerShdw>
                </a:effectLst>
                <a:latin typeface="Forte" pitchFamily="66" charset="0"/>
              </a:rPr>
              <a:t>Subgroup Analysis in the Age of Aquarius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2">
                                            <p:txEl>
                                              <p:pRg st="0" end="0"/>
                                            </p:txEl>
                                          </p:spTgt>
                                        </p:tgtEl>
                                      </p:cBhvr>
                                    </p:animEffect>
                                    <p:set>
                                      <p:cBhvr>
                                        <p:cTn id="7" dur="1" fill="hold">
                                          <p:stCondLst>
                                            <p:cond delay="1999"/>
                                          </p:stCondLst>
                                        </p:cTn>
                                        <p:tgtEl>
                                          <p:spTgt spid="12">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5063"/>
                                        </p:tgtEl>
                                        <p:attrNameLst>
                                          <p:attrName>style.visibility</p:attrName>
                                        </p:attrNameLst>
                                      </p:cBhvr>
                                      <p:to>
                                        <p:strVal val="visible"/>
                                      </p:to>
                                    </p:set>
                                    <p:animEffect transition="in" filter="fade">
                                      <p:cBhvr>
                                        <p:cTn id="10" dur="2000"/>
                                        <p:tgtEl>
                                          <p:spTgt spid="450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fade">
                                      <p:cBhvr>
                                        <p:cTn id="13" dur="2000"/>
                                        <p:tgtEl>
                                          <p:spTgt spid="45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7270"/>
                                        </p:tgtEl>
                                        <p:attrNameLst>
                                          <p:attrName>style.visibility</p:attrName>
                                        </p:attrNameLst>
                                      </p:cBhvr>
                                      <p:to>
                                        <p:strVal val="visible"/>
                                      </p:to>
                                    </p:set>
                                    <p:animEffect transition="in" filter="fade">
                                      <p:cBhvr>
                                        <p:cTn id="16" dur="2000"/>
                                        <p:tgtEl>
                                          <p:spTgt spid="2672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066"/>
                                        </p:tgtEl>
                                        <p:attrNameLst>
                                          <p:attrName>style.visibility</p:attrName>
                                        </p:attrNameLst>
                                      </p:cBhvr>
                                      <p:to>
                                        <p:strVal val="visible"/>
                                      </p:to>
                                    </p:set>
                                    <p:animEffect transition="in" filter="fade">
                                      <p:cBhvr>
                                        <p:cTn id="19" dur="2000"/>
                                        <p:tgtEl>
                                          <p:spTgt spid="4506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727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29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29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67270" grpId="0"/>
      <p:bldP spid="267272" grpId="0"/>
      <p:bldP spid="12294" grpId="0"/>
      <p:bldP spid="45064" grpId="0"/>
      <p:bldP spid="450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429000"/>
          </a:xfrm>
        </p:spPr>
        <p:txBody>
          <a:bodyPr/>
          <a:lstStyle/>
          <a:p>
            <a:r>
              <a:rPr lang="en-US" dirty="0" smtClean="0">
                <a:solidFill>
                  <a:schemeClr val="bg1"/>
                </a:solidFill>
                <a:effectLst>
                  <a:outerShdw blurRad="38100" dist="38100" dir="2700000" algn="tl">
                    <a:srgbClr val="000000">
                      <a:alpha val="43137"/>
                    </a:srgbClr>
                  </a:outerShdw>
                </a:effectLst>
              </a:rPr>
              <a:t>95 RCT’s in the N </a:t>
            </a:r>
            <a:r>
              <a:rPr lang="en-US" dirty="0" err="1" smtClean="0">
                <a:solidFill>
                  <a:schemeClr val="bg1"/>
                </a:solidFill>
                <a:effectLst>
                  <a:outerShdw blurRad="38100" dist="38100" dir="2700000" algn="tl">
                    <a:srgbClr val="000000">
                      <a:alpha val="43137"/>
                    </a:srgbClr>
                  </a:outerShdw>
                </a:effectLst>
              </a:rPr>
              <a:t>Engl</a:t>
            </a:r>
            <a:r>
              <a:rPr lang="en-US" dirty="0" smtClean="0">
                <a:solidFill>
                  <a:schemeClr val="bg1"/>
                </a:solidFill>
                <a:effectLst>
                  <a:outerShdw blurRad="38100" dist="38100" dir="2700000" algn="tl">
                    <a:srgbClr val="000000">
                      <a:alpha val="43137"/>
                    </a:srgbClr>
                  </a:outerShdw>
                </a:effectLst>
              </a:rPr>
              <a:t> J Med between 2005 and 2006 reviewed</a:t>
            </a:r>
          </a:p>
          <a:p>
            <a:r>
              <a:rPr lang="en-US" dirty="0" smtClean="0">
                <a:solidFill>
                  <a:schemeClr val="bg1"/>
                </a:solidFill>
                <a:effectLst>
                  <a:outerShdw blurRad="38100" dist="38100" dir="2700000" algn="tl">
                    <a:srgbClr val="000000">
                      <a:alpha val="43137"/>
                    </a:srgbClr>
                  </a:outerShdw>
                </a:effectLst>
              </a:rPr>
              <a:t>Subgroup analysis reported in 56 (61%)</a:t>
            </a:r>
          </a:p>
          <a:p>
            <a:pPr lvl="2"/>
            <a:r>
              <a:rPr lang="en-US" dirty="0" smtClean="0">
                <a:solidFill>
                  <a:schemeClr val="bg1"/>
                </a:solidFill>
                <a:effectLst>
                  <a:outerShdw blurRad="38100" dist="38100" dir="2700000" algn="tl">
                    <a:srgbClr val="000000">
                      <a:alpha val="43137"/>
                    </a:srgbClr>
                  </a:outerShdw>
                </a:effectLst>
              </a:rPr>
              <a:t>68% of these were unclear whether the analysis was </a:t>
            </a:r>
            <a:r>
              <a:rPr lang="en-US" i="1" dirty="0" smtClean="0">
                <a:solidFill>
                  <a:schemeClr val="bg1"/>
                </a:solidFill>
                <a:effectLst>
                  <a:outerShdw blurRad="38100" dist="38100" dir="2700000" algn="tl">
                    <a:srgbClr val="000000">
                      <a:alpha val="43137"/>
                    </a:srgbClr>
                  </a:outerShdw>
                </a:effectLst>
              </a:rPr>
              <a:t>a priori </a:t>
            </a:r>
            <a:r>
              <a:rPr lang="en-US" dirty="0" smtClean="0">
                <a:solidFill>
                  <a:schemeClr val="bg1"/>
                </a:solidFill>
                <a:effectLst>
                  <a:outerShdw blurRad="38100" dist="38100" dir="2700000" algn="tl">
                    <a:srgbClr val="000000">
                      <a:alpha val="43137"/>
                    </a:srgbClr>
                  </a:outerShdw>
                </a:effectLst>
              </a:rPr>
              <a:t>or </a:t>
            </a:r>
            <a:r>
              <a:rPr lang="en-US" i="1" dirty="0" smtClean="0">
                <a:solidFill>
                  <a:schemeClr val="bg1"/>
                </a:solidFill>
                <a:effectLst>
                  <a:outerShdw blurRad="38100" dist="38100" dir="2700000" algn="tl">
                    <a:srgbClr val="000000">
                      <a:alpha val="43137"/>
                    </a:srgbClr>
                  </a:outerShdw>
                </a:effectLst>
              </a:rPr>
              <a:t>post hoc</a:t>
            </a:r>
          </a:p>
          <a:p>
            <a:pPr lvl="2"/>
            <a:r>
              <a:rPr lang="en-US" dirty="0" smtClean="0">
                <a:solidFill>
                  <a:schemeClr val="bg1"/>
                </a:solidFill>
                <a:effectLst>
                  <a:outerShdw blurRad="38100" dist="38100" dir="2700000" algn="tl">
                    <a:srgbClr val="000000">
                      <a:alpha val="43137"/>
                    </a:srgbClr>
                  </a:outerShdw>
                </a:effectLst>
              </a:rPr>
              <a:t>67% conducted 5 or more subgroup analyses</a:t>
            </a:r>
          </a:p>
          <a:p>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638800" y="6324600"/>
            <a:ext cx="3505200" cy="276999"/>
          </a:xfrm>
          <a:prstGeom prst="rect">
            <a:avLst/>
          </a:prstGeom>
          <a:noFill/>
        </p:spPr>
        <p:txBody>
          <a:bodyPr wrap="square" rtlCol="0">
            <a:spAutoFit/>
          </a:bodyPr>
          <a:lstStyle/>
          <a:p>
            <a:pPr>
              <a:buNone/>
            </a:pPr>
            <a:r>
              <a:rPr lang="en-US" sz="1200" dirty="0" smtClean="0">
                <a:solidFill>
                  <a:schemeClr val="bg1"/>
                </a:solidFill>
                <a:effectLst>
                  <a:outerShdw blurRad="38100" dist="38100" dir="2700000" algn="tl">
                    <a:srgbClr val="000000">
                      <a:alpha val="43137"/>
                    </a:srgbClr>
                  </a:outerShdw>
                </a:effectLst>
                <a:latin typeface="Arial Narrow" pitchFamily="34" charset="0"/>
              </a:rPr>
              <a:t>Wang R, et  al.  N </a:t>
            </a:r>
            <a:r>
              <a:rPr lang="en-US" sz="1200" dirty="0" err="1" smtClean="0">
                <a:solidFill>
                  <a:schemeClr val="bg1"/>
                </a:solidFill>
                <a:effectLst>
                  <a:outerShdw blurRad="38100" dist="38100" dir="2700000" algn="tl">
                    <a:srgbClr val="000000">
                      <a:alpha val="43137"/>
                    </a:srgbClr>
                  </a:outerShdw>
                </a:effectLst>
                <a:latin typeface="Arial Narrow" pitchFamily="34" charset="0"/>
              </a:rPr>
              <a:t>Engl</a:t>
            </a:r>
            <a:r>
              <a:rPr lang="en-US" sz="1200" dirty="0" smtClean="0">
                <a:solidFill>
                  <a:schemeClr val="bg1"/>
                </a:solidFill>
                <a:effectLst>
                  <a:outerShdw blurRad="38100" dist="38100" dir="2700000" algn="tl">
                    <a:srgbClr val="000000">
                      <a:alpha val="43137"/>
                    </a:srgbClr>
                  </a:outerShdw>
                </a:effectLst>
                <a:latin typeface="Arial Narrow" pitchFamily="34" charset="0"/>
              </a:rPr>
              <a:t> J Med 2007; 357: 2189-94</a:t>
            </a:r>
            <a:endParaRPr lang="en-US" sz="12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5" name="Picture 8" descr="The New England Journal of Medicine">
            <a:hlinkClick r:id="rId3"/>
          </p:cNvPr>
          <p:cNvPicPr>
            <a:picLocks noChangeAspect="1" noChangeArrowheads="1"/>
          </p:cNvPicPr>
          <p:nvPr/>
        </p:nvPicPr>
        <p:blipFill>
          <a:blip r:embed="rId4" cstate="print"/>
          <a:srcRect/>
          <a:stretch>
            <a:fillRect/>
          </a:stretch>
        </p:blipFill>
        <p:spPr bwMode="auto">
          <a:xfrm>
            <a:off x="2057400" y="381000"/>
            <a:ext cx="502602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152400"/>
            <a:ext cx="8458200" cy="914400"/>
          </a:xfrm>
        </p:spPr>
        <p:txBody>
          <a:bodyPr/>
          <a:lstStyle/>
          <a:p>
            <a:pPr eaLnBrk="1" hangingPunct="1">
              <a:defRPr/>
            </a:pPr>
            <a:r>
              <a:rPr lang="en-US" sz="3200" dirty="0" smtClean="0">
                <a:solidFill>
                  <a:schemeClr val="bg1"/>
                </a:solidFill>
                <a:effectLst>
                  <a:outerShdw blurRad="38100" dist="38100" dir="2700000" algn="tl">
                    <a:srgbClr val="000000"/>
                  </a:outerShdw>
                </a:effectLst>
              </a:rPr>
              <a:t>COX-2 Inhibitor and CV Events</a:t>
            </a:r>
            <a:br>
              <a:rPr lang="en-US" sz="3200" dirty="0" smtClean="0">
                <a:solidFill>
                  <a:schemeClr val="bg1"/>
                </a:solidFill>
                <a:effectLst>
                  <a:outerShdw blurRad="38100" dist="38100" dir="2700000" algn="tl">
                    <a:srgbClr val="000000"/>
                  </a:outerShdw>
                </a:effectLst>
              </a:rPr>
            </a:br>
            <a:r>
              <a:rPr lang="en-US" sz="2000" dirty="0" smtClean="0">
                <a:solidFill>
                  <a:schemeClr val="bg1"/>
                </a:solidFill>
                <a:effectLst>
                  <a:outerShdw blurRad="38100" dist="38100" dir="2700000" algn="tl">
                    <a:srgbClr val="000000"/>
                  </a:outerShdw>
                </a:effectLst>
              </a:rPr>
              <a:t>Secondary Endpoint Studies</a:t>
            </a:r>
          </a:p>
        </p:txBody>
      </p:sp>
      <p:graphicFrame>
        <p:nvGraphicFramePr>
          <p:cNvPr id="56403" name="Group 83"/>
          <p:cNvGraphicFramePr>
            <a:graphicFrameLocks noGrp="1"/>
          </p:cNvGraphicFramePr>
          <p:nvPr>
            <p:ph type="tbl" idx="1"/>
          </p:nvPr>
        </p:nvGraphicFramePr>
        <p:xfrm>
          <a:off x="0" y="1143000"/>
          <a:ext cx="9144000" cy="4572001"/>
        </p:xfrm>
        <a:graphic>
          <a:graphicData uri="http://schemas.openxmlformats.org/drawingml/2006/table">
            <a:tbl>
              <a:tblPr/>
              <a:tblGrid>
                <a:gridCol w="1447800"/>
                <a:gridCol w="2667000"/>
                <a:gridCol w="1676400"/>
                <a:gridCol w="2057400"/>
                <a:gridCol w="12954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outerShdw blurRad="38100" dist="38100" dir="2700000" algn="tl">
                              <a:srgbClr val="000000"/>
                            </a:outerShdw>
                          </a:effectLst>
                          <a:latin typeface="Arial" charset="0"/>
                        </a:rPr>
                        <a:t>Trial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rPr>
                        <a:t>1</a:t>
                      </a: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rPr>
                        <a:t>° Study </a:t>
                      </a: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rPr>
                        <a:t>Endpoint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rPr>
                        <a:t>Drug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outerShdw blurRad="38100" dist="38100" dir="2700000" algn="tl">
                              <a:srgbClr val="000000"/>
                            </a:outerShdw>
                          </a:effectLst>
                          <a:latin typeface="Arial" charset="0"/>
                        </a:rPr>
                        <a:t>Hazard Ratio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outerShdw blurRad="38100" dist="38100" dir="2700000" algn="tl">
                              <a:srgbClr val="000000"/>
                            </a:outerShdw>
                          </a:effectLst>
                          <a:latin typeface="Arial" charset="0"/>
                        </a:rPr>
                        <a:t>CV</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1"/>
                          </a:solidFill>
                          <a:effectLst>
                            <a:outerShdw blurRad="38100" dist="38100" dir="2700000" algn="tl">
                              <a:srgbClr val="000000"/>
                            </a:outerShdw>
                          </a:effectLst>
                          <a:latin typeface="Arial" charset="0"/>
                        </a:rPr>
                        <a:t>Endpoint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A58"/>
                    </a:solidFill>
                  </a:tcPr>
                </a:tc>
              </a:tr>
              <a:tr h="7826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Narrow" pitchFamily="34" charset="0"/>
                        </a:rPr>
                        <a:t>Adenoma Prevention with Celecoxib (APC)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Prevention of colorectal carcinoma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Celecoxib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200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1.5 (0.8-2.8)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2</a:t>
                      </a:r>
                      <a:r>
                        <a:rPr kumimoji="0" lang="en-US" sz="4000" b="1" i="0" u="none" strike="noStrike" cap="none" normalizeH="0" baseline="0" dirty="0" smtClean="0">
                          <a:ln>
                            <a:noFill/>
                          </a:ln>
                          <a:solidFill>
                            <a:schemeClr val="bg1"/>
                          </a:solidFill>
                          <a:effectLst/>
                          <a:latin typeface="Arial"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63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Celecoxib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400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1.9 (1.0-3.3)</a:t>
                      </a:r>
                      <a:r>
                        <a:rPr kumimoji="0" lang="en-US" sz="1800" b="1" i="0" u="none" strike="noStrike" cap="none" normalizeH="0" baseline="30000" smtClean="0">
                          <a:ln>
                            <a:noFill/>
                          </a:ln>
                          <a:solidFill>
                            <a:schemeClr val="bg1"/>
                          </a:solidFill>
                          <a:effectLst/>
                          <a:latin typeface="Arial"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254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Arial Narrow" pitchFamily="34" charset="0"/>
                        </a:rPr>
                        <a:t>CABG Study Trial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Arial" charset="0"/>
                          <a:cs typeface="Arial" charset="0"/>
                        </a:rPr>
                        <a:t>≥ 1 adverse event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Arial" charset="0"/>
                          <a:cs typeface="Arial" charset="0"/>
                        </a:rPr>
                        <a:t>(CV, renal, GI, or wound) after CV surgery</a:t>
                      </a:r>
                      <a:endParaRPr kumimoji="0" lang="en-US" sz="1600" b="0" i="0" u="none" strike="noStrike" cap="none" normalizeH="0" baseline="0" dirty="0" smtClean="0">
                        <a:ln>
                          <a:noFill/>
                        </a:ln>
                        <a:solidFill>
                          <a:schemeClr val="tx1">
                            <a:lumMod val="50000"/>
                            <a:lumOff val="50000"/>
                          </a:schemeClr>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lumMod val="50000"/>
                              <a:lumOff val="50000"/>
                            </a:schemeClr>
                          </a:solidFill>
                          <a:effectLst/>
                          <a:latin typeface="Arial" charset="0"/>
                        </a:rPr>
                        <a:t>Parecoxib</a:t>
                      </a:r>
                      <a:r>
                        <a:rPr kumimoji="0" lang="en-US" sz="1600" b="0" i="0" u="none" strike="noStrike" cap="none" normalizeH="0" baseline="0" dirty="0" smtClean="0">
                          <a:ln>
                            <a:noFill/>
                          </a:ln>
                          <a:solidFill>
                            <a:schemeClr val="tx1">
                              <a:lumMod val="50000"/>
                              <a:lumOff val="50000"/>
                            </a:schemeClr>
                          </a:solidFill>
                          <a:effectLst/>
                          <a:latin typeface="Arial" charset="0"/>
                        </a:rPr>
                        <a:t> 40 mg, then </a:t>
                      </a:r>
                      <a:r>
                        <a:rPr kumimoji="0" lang="en-US" sz="1600" b="0" i="0" u="none" strike="noStrike" cap="none" normalizeH="0" baseline="0" dirty="0" err="1" smtClean="0">
                          <a:ln>
                            <a:noFill/>
                          </a:ln>
                          <a:solidFill>
                            <a:schemeClr val="tx1">
                              <a:lumMod val="50000"/>
                              <a:lumOff val="50000"/>
                            </a:schemeClr>
                          </a:solidFill>
                          <a:effectLst/>
                          <a:latin typeface="Arial" charset="0"/>
                        </a:rPr>
                        <a:t>Valdecoxib</a:t>
                      </a:r>
                      <a:endParaRPr kumimoji="0" lang="en-US" sz="1600" b="0" i="0" u="none" strike="noStrike" cap="none" normalizeH="0" baseline="0" dirty="0" smtClean="0">
                        <a:ln>
                          <a:noFill/>
                        </a:ln>
                        <a:solidFill>
                          <a:schemeClr val="tx1">
                            <a:lumMod val="50000"/>
                            <a:lumOff val="50000"/>
                          </a:schemeClr>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lumMod val="50000"/>
                              <a:lumOff val="50000"/>
                            </a:schemeClr>
                          </a:solidFill>
                          <a:effectLst/>
                          <a:latin typeface="Arial" charset="0"/>
                        </a:rPr>
                        <a:t>20 mg BID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lumMod val="50000"/>
                              <a:lumOff val="50000"/>
                            </a:schemeClr>
                          </a:solidFill>
                          <a:effectLst/>
                          <a:latin typeface="Arial" charset="0"/>
                        </a:rPr>
                        <a:t>1.9 (1.1-3.2)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tx1">
                              <a:lumMod val="50000"/>
                              <a:lumOff val="50000"/>
                            </a:schemeClr>
                          </a:solidFill>
                          <a:effectLst/>
                          <a:latin typeface="Arial" charset="0"/>
                        </a:rPr>
                        <a:t>1</a:t>
                      </a:r>
                      <a:r>
                        <a:rPr kumimoji="0" lang="en-US" sz="4000" b="1" i="0" u="none" strike="noStrike" cap="none" normalizeH="0" baseline="0" dirty="0" smtClean="0">
                          <a:ln>
                            <a:noFill/>
                          </a:ln>
                          <a:solidFill>
                            <a:schemeClr val="tx1">
                              <a:lumMod val="50000"/>
                              <a:lumOff val="50000"/>
                            </a:schemeClr>
                          </a:solidFill>
                          <a:effectLst/>
                          <a:latin typeface="Arial"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Narrow" pitchFamily="34" charset="0"/>
                        </a:rPr>
                        <a:t>APPROVe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Narrow" pitchFamily="34" charset="0"/>
                        </a:rPr>
                        <a:t>Substudy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Prevention of recurrent colorectal polyps </a:t>
                      </a:r>
                      <a:endParaRPr kumimoji="0" lang="en-US" sz="2400" b="0" i="0" u="none" strike="noStrike" cap="none" normalizeH="0" baseline="0" dirty="0" smtClean="0">
                        <a:ln>
                          <a:noFill/>
                        </a:ln>
                        <a:solidFill>
                          <a:schemeClr val="bg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Rofecoxib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rPr>
                        <a:t>25 mg qd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1.92 (1.19-3.11)*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Narrow" pitchFamily="34" charset="0"/>
                          <a:cs typeface="Arial" charset="0"/>
                        </a:rPr>
                        <a:t>[As Treated]</a:t>
                      </a:r>
                      <a:endParaRPr kumimoji="0" lang="en-US" sz="1800" b="1" i="0" u="none" strike="noStrike" cap="none" normalizeH="0" baseline="0" smtClean="0">
                        <a:ln>
                          <a:noFill/>
                        </a:ln>
                        <a:solidFill>
                          <a:schemeClr val="bg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2</a:t>
                      </a:r>
                      <a:r>
                        <a:rPr kumimoji="0" lang="en-US" sz="4000" b="1" i="0" u="none" strike="noStrike" cap="none" normalizeH="0" baseline="0" dirty="0" smtClean="0">
                          <a:ln>
                            <a:noFill/>
                          </a:ln>
                          <a:solidFill>
                            <a:schemeClr val="bg1"/>
                          </a:solidFill>
                          <a:effectLst/>
                          <a:latin typeface="Arial"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0" name="Text Box 33"/>
          <p:cNvSpPr txBox="1">
            <a:spLocks noChangeArrowheads="1"/>
          </p:cNvSpPr>
          <p:nvPr/>
        </p:nvSpPr>
        <p:spPr bwMode="auto">
          <a:xfrm>
            <a:off x="5943600" y="6051550"/>
            <a:ext cx="3200400" cy="806450"/>
          </a:xfrm>
          <a:prstGeom prst="rect">
            <a:avLst/>
          </a:prstGeom>
          <a:noFill/>
          <a:ln w="9525">
            <a:noFill/>
            <a:miter lim="800000"/>
            <a:headEnd/>
            <a:tailEnd/>
          </a:ln>
        </p:spPr>
        <p:txBody>
          <a:bodyPr>
            <a:spAutoFit/>
          </a:bodyPr>
          <a:lstStyle/>
          <a:p>
            <a:pPr algn="l" defTabSz="912813" eaLnBrk="0" hangingPunct="0">
              <a:lnSpc>
                <a:spcPct val="60000"/>
              </a:lnSpc>
              <a:spcBef>
                <a:spcPct val="50000"/>
              </a:spcBef>
              <a:buFontTx/>
              <a:buNone/>
            </a:pPr>
            <a:r>
              <a:rPr lang="en-US" sz="1200">
                <a:solidFill>
                  <a:schemeClr val="bg1"/>
                </a:solidFill>
                <a:latin typeface="Arial Narrow" pitchFamily="34" charset="0"/>
              </a:rPr>
              <a:t>Soloman SD, et al.  N Engl J Med 2005; 352: 1071</a:t>
            </a:r>
          </a:p>
          <a:p>
            <a:pPr algn="l" defTabSz="912813" eaLnBrk="0" hangingPunct="0">
              <a:lnSpc>
                <a:spcPct val="60000"/>
              </a:lnSpc>
              <a:spcBef>
                <a:spcPct val="50000"/>
              </a:spcBef>
              <a:buFontTx/>
              <a:buNone/>
            </a:pPr>
            <a:r>
              <a:rPr lang="en-US" sz="1200">
                <a:solidFill>
                  <a:schemeClr val="bg1"/>
                </a:solidFill>
                <a:latin typeface="Arial Narrow" pitchFamily="34" charset="0"/>
              </a:rPr>
              <a:t>Nussmeier N, et al.  N Engl J Med 2005; 352: 1081</a:t>
            </a:r>
          </a:p>
          <a:p>
            <a:pPr algn="l" defTabSz="912813" eaLnBrk="0" hangingPunct="0">
              <a:lnSpc>
                <a:spcPct val="60000"/>
              </a:lnSpc>
              <a:spcBef>
                <a:spcPct val="50000"/>
              </a:spcBef>
              <a:buFontTx/>
              <a:buNone/>
            </a:pPr>
            <a:r>
              <a:rPr lang="en-US" sz="1200">
                <a:solidFill>
                  <a:schemeClr val="bg1"/>
                </a:solidFill>
                <a:latin typeface="Arial Narrow" pitchFamily="34" charset="0"/>
              </a:rPr>
              <a:t>Bresalier RS, et al.  N Engl J Med 2005; 352: 1092</a:t>
            </a:r>
          </a:p>
          <a:p>
            <a:pPr algn="l" defTabSz="912813" eaLnBrk="0" hangingPunct="0">
              <a:lnSpc>
                <a:spcPct val="60000"/>
              </a:lnSpc>
              <a:spcBef>
                <a:spcPct val="50000"/>
              </a:spcBef>
              <a:buFontTx/>
              <a:buNone/>
            </a:pPr>
            <a:r>
              <a:rPr lang="en-US" sz="1200">
                <a:solidFill>
                  <a:schemeClr val="bg1"/>
                </a:solidFill>
                <a:latin typeface="Arial Narrow" pitchFamily="34" charset="0"/>
              </a:rPr>
              <a:t>Lagakos SW.  N Engl J Med 2006; 355: 113-7</a:t>
            </a:r>
          </a:p>
        </p:txBody>
      </p:sp>
      <p:sp>
        <p:nvSpPr>
          <p:cNvPr id="44071" name="Text Box 34"/>
          <p:cNvSpPr txBox="1">
            <a:spLocks noChangeArrowheads="1"/>
          </p:cNvSpPr>
          <p:nvPr/>
        </p:nvSpPr>
        <p:spPr bwMode="auto">
          <a:xfrm>
            <a:off x="762000" y="5943600"/>
            <a:ext cx="4114800" cy="709613"/>
          </a:xfrm>
          <a:prstGeom prst="rect">
            <a:avLst/>
          </a:prstGeom>
          <a:noFill/>
          <a:ln w="9525">
            <a:noFill/>
            <a:miter lim="800000"/>
            <a:headEnd/>
            <a:tailEnd/>
          </a:ln>
        </p:spPr>
        <p:txBody>
          <a:bodyPr>
            <a:spAutoFit/>
          </a:bodyPr>
          <a:lstStyle/>
          <a:p>
            <a:pPr algn="l" defTabSz="912813" eaLnBrk="0" hangingPunct="0">
              <a:lnSpc>
                <a:spcPct val="60000"/>
              </a:lnSpc>
              <a:spcBef>
                <a:spcPct val="50000"/>
              </a:spcBef>
              <a:buFontTx/>
              <a:buNone/>
            </a:pPr>
            <a:r>
              <a:rPr lang="en-US" sz="1400" baseline="30000">
                <a:solidFill>
                  <a:schemeClr val="bg1"/>
                </a:solidFill>
                <a:latin typeface="Arial Narrow" pitchFamily="34" charset="0"/>
              </a:rPr>
              <a:t>§ </a:t>
            </a:r>
            <a:r>
              <a:rPr lang="en-US" sz="1400" i="1">
                <a:solidFill>
                  <a:schemeClr val="bg1"/>
                </a:solidFill>
                <a:latin typeface="Arial Narrow" pitchFamily="34" charset="0"/>
              </a:rPr>
              <a:t>p</a:t>
            </a:r>
            <a:r>
              <a:rPr lang="en-US" sz="1400">
                <a:solidFill>
                  <a:schemeClr val="bg1"/>
                </a:solidFill>
                <a:latin typeface="Arial Narrow" pitchFamily="34" charset="0"/>
              </a:rPr>
              <a:t> value not given</a:t>
            </a:r>
            <a:endParaRPr lang="en-US" sz="1400" baseline="30000">
              <a:solidFill>
                <a:schemeClr val="bg1"/>
              </a:solidFill>
              <a:latin typeface="Arial Narrow" pitchFamily="34" charset="0"/>
            </a:endParaRPr>
          </a:p>
          <a:p>
            <a:pPr algn="l" defTabSz="912813" eaLnBrk="0" hangingPunct="0">
              <a:lnSpc>
                <a:spcPct val="90000"/>
              </a:lnSpc>
              <a:spcBef>
                <a:spcPct val="50000"/>
              </a:spcBef>
              <a:buFontTx/>
              <a:buNone/>
            </a:pPr>
            <a:r>
              <a:rPr lang="en-US" sz="1400">
                <a:solidFill>
                  <a:schemeClr val="bg1"/>
                </a:solidFill>
                <a:latin typeface="Arial Narrow" pitchFamily="34" charset="0"/>
              </a:rPr>
              <a:t>*Statistically significant at </a:t>
            </a:r>
            <a:r>
              <a:rPr lang="en-US" sz="1400" i="1">
                <a:solidFill>
                  <a:schemeClr val="bg1"/>
                </a:solidFill>
                <a:latin typeface="Arial Narrow" pitchFamily="34" charset="0"/>
              </a:rPr>
              <a:t>p </a:t>
            </a:r>
            <a:r>
              <a:rPr lang="en-US" sz="1400">
                <a:solidFill>
                  <a:schemeClr val="bg1"/>
                </a:solidFill>
                <a:latin typeface="Arial Narrow" pitchFamily="34" charset="0"/>
              </a:rPr>
              <a:t>= 0.01, but</a:t>
            </a:r>
            <a:r>
              <a:rPr lang="en-US" sz="1400" i="1">
                <a:solidFill>
                  <a:schemeClr val="bg1"/>
                </a:solidFill>
                <a:latin typeface="Arial Narrow" pitchFamily="34" charset="0"/>
              </a:rPr>
              <a:t> p</a:t>
            </a:r>
            <a:r>
              <a:rPr lang="en-US" sz="1400">
                <a:solidFill>
                  <a:schemeClr val="bg1"/>
                </a:solidFill>
                <a:latin typeface="Arial Narrow" pitchFamily="34" charset="0"/>
              </a:rPr>
              <a:t> = 0.07 as intent to treat analysis in revision.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4124325" y="854075"/>
            <a:ext cx="3843338" cy="5726113"/>
            <a:chOff x="2740" y="1506"/>
            <a:chExt cx="2421" cy="2007"/>
          </a:xfrm>
        </p:grpSpPr>
        <p:sp>
          <p:nvSpPr>
            <p:cNvPr id="45096" name="Line 3"/>
            <p:cNvSpPr>
              <a:spLocks noChangeShapeType="1"/>
            </p:cNvSpPr>
            <p:nvPr/>
          </p:nvSpPr>
          <p:spPr bwMode="auto">
            <a:xfrm>
              <a:off x="3756" y="1506"/>
              <a:ext cx="1" cy="1927"/>
            </a:xfrm>
            <a:prstGeom prst="line">
              <a:avLst/>
            </a:prstGeom>
            <a:noFill/>
            <a:ln w="28575">
              <a:solidFill>
                <a:srgbClr val="FFFFFF"/>
              </a:solidFill>
              <a:round/>
              <a:headEnd/>
              <a:tailEnd/>
            </a:ln>
          </p:spPr>
          <p:txBody>
            <a:bodyPr/>
            <a:lstStyle/>
            <a:p>
              <a:endParaRPr lang="en-US"/>
            </a:p>
          </p:txBody>
        </p:sp>
        <p:grpSp>
          <p:nvGrpSpPr>
            <p:cNvPr id="45097" name="Group 4"/>
            <p:cNvGrpSpPr>
              <a:grpSpLocks/>
            </p:cNvGrpSpPr>
            <p:nvPr/>
          </p:nvGrpSpPr>
          <p:grpSpPr bwMode="auto">
            <a:xfrm>
              <a:off x="2740" y="3425"/>
              <a:ext cx="2421" cy="88"/>
              <a:chOff x="2740" y="3425"/>
              <a:chExt cx="2421" cy="88"/>
            </a:xfrm>
          </p:grpSpPr>
          <p:sp>
            <p:nvSpPr>
              <p:cNvPr id="45098" name="Line 5"/>
              <p:cNvSpPr>
                <a:spLocks noChangeShapeType="1"/>
              </p:cNvSpPr>
              <p:nvPr/>
            </p:nvSpPr>
            <p:spPr bwMode="auto">
              <a:xfrm flipV="1">
                <a:off x="2740" y="3425"/>
                <a:ext cx="2421" cy="0"/>
              </a:xfrm>
              <a:prstGeom prst="line">
                <a:avLst/>
              </a:prstGeom>
              <a:noFill/>
              <a:ln w="28575">
                <a:solidFill>
                  <a:srgbClr val="FFFFFF"/>
                </a:solidFill>
                <a:round/>
                <a:headEnd/>
                <a:tailEnd/>
              </a:ln>
            </p:spPr>
            <p:txBody>
              <a:bodyPr/>
              <a:lstStyle/>
              <a:p>
                <a:endParaRPr lang="en-US"/>
              </a:p>
            </p:txBody>
          </p:sp>
          <p:sp>
            <p:nvSpPr>
              <p:cNvPr id="45099" name="Line 6"/>
              <p:cNvSpPr>
                <a:spLocks noChangeShapeType="1"/>
              </p:cNvSpPr>
              <p:nvPr/>
            </p:nvSpPr>
            <p:spPr bwMode="auto">
              <a:xfrm flipV="1">
                <a:off x="2828" y="3433"/>
                <a:ext cx="1" cy="41"/>
              </a:xfrm>
              <a:prstGeom prst="line">
                <a:avLst/>
              </a:prstGeom>
              <a:noFill/>
              <a:ln w="28575">
                <a:solidFill>
                  <a:srgbClr val="FFFFFF"/>
                </a:solidFill>
                <a:round/>
                <a:headEnd/>
                <a:tailEnd/>
              </a:ln>
            </p:spPr>
            <p:txBody>
              <a:bodyPr/>
              <a:lstStyle/>
              <a:p>
                <a:endParaRPr lang="en-US"/>
              </a:p>
            </p:txBody>
          </p:sp>
          <p:sp>
            <p:nvSpPr>
              <p:cNvPr id="45100" name="Line 7"/>
              <p:cNvSpPr>
                <a:spLocks noChangeShapeType="1"/>
              </p:cNvSpPr>
              <p:nvPr/>
            </p:nvSpPr>
            <p:spPr bwMode="auto">
              <a:xfrm flipV="1">
                <a:off x="3912" y="3433"/>
                <a:ext cx="1" cy="41"/>
              </a:xfrm>
              <a:prstGeom prst="line">
                <a:avLst/>
              </a:prstGeom>
              <a:noFill/>
              <a:ln w="28575">
                <a:solidFill>
                  <a:srgbClr val="FFFFFF"/>
                </a:solidFill>
                <a:round/>
                <a:headEnd/>
                <a:tailEnd/>
              </a:ln>
            </p:spPr>
            <p:txBody>
              <a:bodyPr/>
              <a:lstStyle/>
              <a:p>
                <a:endParaRPr lang="en-US"/>
              </a:p>
            </p:txBody>
          </p:sp>
          <p:sp>
            <p:nvSpPr>
              <p:cNvPr id="45101" name="Line 8"/>
              <p:cNvSpPr>
                <a:spLocks noChangeShapeType="1"/>
              </p:cNvSpPr>
              <p:nvPr/>
            </p:nvSpPr>
            <p:spPr bwMode="auto">
              <a:xfrm flipV="1">
                <a:off x="4220" y="3433"/>
                <a:ext cx="0" cy="41"/>
              </a:xfrm>
              <a:prstGeom prst="line">
                <a:avLst/>
              </a:prstGeom>
              <a:noFill/>
              <a:ln w="28575">
                <a:solidFill>
                  <a:srgbClr val="FFFFFF"/>
                </a:solidFill>
                <a:round/>
                <a:headEnd/>
                <a:tailEnd/>
              </a:ln>
            </p:spPr>
            <p:txBody>
              <a:bodyPr/>
              <a:lstStyle/>
              <a:p>
                <a:endParaRPr lang="en-US"/>
              </a:p>
            </p:txBody>
          </p:sp>
          <p:sp>
            <p:nvSpPr>
              <p:cNvPr id="45102" name="Line 9"/>
              <p:cNvSpPr>
                <a:spLocks noChangeShapeType="1"/>
              </p:cNvSpPr>
              <p:nvPr/>
            </p:nvSpPr>
            <p:spPr bwMode="auto">
              <a:xfrm flipV="1">
                <a:off x="4066" y="3433"/>
                <a:ext cx="1" cy="41"/>
              </a:xfrm>
              <a:prstGeom prst="line">
                <a:avLst/>
              </a:prstGeom>
              <a:noFill/>
              <a:ln w="28575">
                <a:solidFill>
                  <a:srgbClr val="FFFFFF"/>
                </a:solidFill>
                <a:round/>
                <a:headEnd/>
                <a:tailEnd/>
              </a:ln>
            </p:spPr>
            <p:txBody>
              <a:bodyPr/>
              <a:lstStyle/>
              <a:p>
                <a:endParaRPr lang="en-US"/>
              </a:p>
            </p:txBody>
          </p:sp>
          <p:sp>
            <p:nvSpPr>
              <p:cNvPr id="45103" name="Line 10"/>
              <p:cNvSpPr>
                <a:spLocks noChangeShapeType="1"/>
              </p:cNvSpPr>
              <p:nvPr/>
            </p:nvSpPr>
            <p:spPr bwMode="auto">
              <a:xfrm flipV="1">
                <a:off x="4376" y="3433"/>
                <a:ext cx="1" cy="41"/>
              </a:xfrm>
              <a:prstGeom prst="line">
                <a:avLst/>
              </a:prstGeom>
              <a:noFill/>
              <a:ln w="28575">
                <a:solidFill>
                  <a:srgbClr val="FFFFFF"/>
                </a:solidFill>
                <a:round/>
                <a:headEnd/>
                <a:tailEnd/>
              </a:ln>
            </p:spPr>
            <p:txBody>
              <a:bodyPr/>
              <a:lstStyle/>
              <a:p>
                <a:endParaRPr lang="en-US"/>
              </a:p>
            </p:txBody>
          </p:sp>
          <p:sp>
            <p:nvSpPr>
              <p:cNvPr id="45104" name="Line 11"/>
              <p:cNvSpPr>
                <a:spLocks noChangeShapeType="1"/>
              </p:cNvSpPr>
              <p:nvPr/>
            </p:nvSpPr>
            <p:spPr bwMode="auto">
              <a:xfrm flipV="1">
                <a:off x="3448" y="3433"/>
                <a:ext cx="1" cy="41"/>
              </a:xfrm>
              <a:prstGeom prst="line">
                <a:avLst/>
              </a:prstGeom>
              <a:noFill/>
              <a:ln w="28575">
                <a:solidFill>
                  <a:srgbClr val="FFFFFF"/>
                </a:solidFill>
                <a:round/>
                <a:headEnd/>
                <a:tailEnd/>
              </a:ln>
            </p:spPr>
            <p:txBody>
              <a:bodyPr/>
              <a:lstStyle/>
              <a:p>
                <a:endParaRPr lang="en-US"/>
              </a:p>
            </p:txBody>
          </p:sp>
          <p:sp>
            <p:nvSpPr>
              <p:cNvPr id="45105" name="Line 12"/>
              <p:cNvSpPr>
                <a:spLocks noChangeShapeType="1"/>
              </p:cNvSpPr>
              <p:nvPr/>
            </p:nvSpPr>
            <p:spPr bwMode="auto">
              <a:xfrm flipV="1">
                <a:off x="3604" y="3433"/>
                <a:ext cx="2" cy="41"/>
              </a:xfrm>
              <a:prstGeom prst="line">
                <a:avLst/>
              </a:prstGeom>
              <a:noFill/>
              <a:ln w="28575">
                <a:solidFill>
                  <a:srgbClr val="FFFFFF"/>
                </a:solidFill>
                <a:round/>
                <a:headEnd/>
                <a:tailEnd/>
              </a:ln>
            </p:spPr>
            <p:txBody>
              <a:bodyPr/>
              <a:lstStyle/>
              <a:p>
                <a:endParaRPr lang="en-US"/>
              </a:p>
            </p:txBody>
          </p:sp>
          <p:sp>
            <p:nvSpPr>
              <p:cNvPr id="45106" name="Line 13"/>
              <p:cNvSpPr>
                <a:spLocks noChangeShapeType="1"/>
              </p:cNvSpPr>
              <p:nvPr/>
            </p:nvSpPr>
            <p:spPr bwMode="auto">
              <a:xfrm flipV="1">
                <a:off x="3138" y="3433"/>
                <a:ext cx="1" cy="41"/>
              </a:xfrm>
              <a:prstGeom prst="line">
                <a:avLst/>
              </a:prstGeom>
              <a:noFill/>
              <a:ln w="28575">
                <a:solidFill>
                  <a:srgbClr val="FFFFFF"/>
                </a:solidFill>
                <a:round/>
                <a:headEnd/>
                <a:tailEnd/>
              </a:ln>
            </p:spPr>
            <p:txBody>
              <a:bodyPr/>
              <a:lstStyle/>
              <a:p>
                <a:endParaRPr lang="en-US"/>
              </a:p>
            </p:txBody>
          </p:sp>
          <p:sp>
            <p:nvSpPr>
              <p:cNvPr id="45107" name="Line 14"/>
              <p:cNvSpPr>
                <a:spLocks noChangeShapeType="1"/>
              </p:cNvSpPr>
              <p:nvPr/>
            </p:nvSpPr>
            <p:spPr bwMode="auto">
              <a:xfrm flipV="1">
                <a:off x="3292" y="3433"/>
                <a:ext cx="0" cy="41"/>
              </a:xfrm>
              <a:prstGeom prst="line">
                <a:avLst/>
              </a:prstGeom>
              <a:noFill/>
              <a:ln w="28575">
                <a:solidFill>
                  <a:srgbClr val="FFFFFF"/>
                </a:solidFill>
                <a:round/>
                <a:headEnd/>
                <a:tailEnd/>
              </a:ln>
            </p:spPr>
            <p:txBody>
              <a:bodyPr/>
              <a:lstStyle/>
              <a:p>
                <a:endParaRPr lang="en-US"/>
              </a:p>
            </p:txBody>
          </p:sp>
          <p:sp>
            <p:nvSpPr>
              <p:cNvPr id="45108" name="Line 15"/>
              <p:cNvSpPr>
                <a:spLocks noChangeShapeType="1"/>
              </p:cNvSpPr>
              <p:nvPr/>
            </p:nvSpPr>
            <p:spPr bwMode="auto">
              <a:xfrm flipV="1">
                <a:off x="4996" y="3433"/>
                <a:ext cx="1" cy="41"/>
              </a:xfrm>
              <a:prstGeom prst="line">
                <a:avLst/>
              </a:prstGeom>
              <a:noFill/>
              <a:ln w="28575">
                <a:solidFill>
                  <a:srgbClr val="FFFFFF"/>
                </a:solidFill>
                <a:round/>
                <a:headEnd/>
                <a:tailEnd/>
              </a:ln>
            </p:spPr>
            <p:txBody>
              <a:bodyPr/>
              <a:lstStyle/>
              <a:p>
                <a:endParaRPr lang="en-US"/>
              </a:p>
            </p:txBody>
          </p:sp>
          <p:sp>
            <p:nvSpPr>
              <p:cNvPr id="45109" name="Line 16"/>
              <p:cNvSpPr>
                <a:spLocks noChangeShapeType="1"/>
              </p:cNvSpPr>
              <p:nvPr/>
            </p:nvSpPr>
            <p:spPr bwMode="auto">
              <a:xfrm flipV="1">
                <a:off x="4686" y="3433"/>
                <a:ext cx="1" cy="41"/>
              </a:xfrm>
              <a:prstGeom prst="line">
                <a:avLst/>
              </a:prstGeom>
              <a:noFill/>
              <a:ln w="28575">
                <a:solidFill>
                  <a:srgbClr val="FFFFFF"/>
                </a:solidFill>
                <a:round/>
                <a:headEnd/>
                <a:tailEnd/>
              </a:ln>
            </p:spPr>
            <p:txBody>
              <a:bodyPr/>
              <a:lstStyle/>
              <a:p>
                <a:endParaRPr lang="en-US"/>
              </a:p>
            </p:txBody>
          </p:sp>
          <p:sp>
            <p:nvSpPr>
              <p:cNvPr id="45110" name="Line 17"/>
              <p:cNvSpPr>
                <a:spLocks noChangeShapeType="1"/>
              </p:cNvSpPr>
              <p:nvPr/>
            </p:nvSpPr>
            <p:spPr bwMode="auto">
              <a:xfrm flipV="1">
                <a:off x="4843" y="3433"/>
                <a:ext cx="1" cy="41"/>
              </a:xfrm>
              <a:prstGeom prst="line">
                <a:avLst/>
              </a:prstGeom>
              <a:noFill/>
              <a:ln w="28575">
                <a:solidFill>
                  <a:srgbClr val="FFFFFF"/>
                </a:solidFill>
                <a:round/>
                <a:headEnd/>
                <a:tailEnd/>
              </a:ln>
            </p:spPr>
            <p:txBody>
              <a:bodyPr/>
              <a:lstStyle/>
              <a:p>
                <a:endParaRPr lang="en-US"/>
              </a:p>
            </p:txBody>
          </p:sp>
          <p:sp>
            <p:nvSpPr>
              <p:cNvPr id="45111" name="Line 18"/>
              <p:cNvSpPr>
                <a:spLocks noChangeShapeType="1"/>
              </p:cNvSpPr>
              <p:nvPr/>
            </p:nvSpPr>
            <p:spPr bwMode="auto">
              <a:xfrm flipH="1" flipV="1">
                <a:off x="2983" y="3433"/>
                <a:ext cx="1" cy="80"/>
              </a:xfrm>
              <a:prstGeom prst="line">
                <a:avLst/>
              </a:prstGeom>
              <a:noFill/>
              <a:ln w="28575">
                <a:solidFill>
                  <a:srgbClr val="FFFFFF"/>
                </a:solidFill>
                <a:round/>
                <a:headEnd/>
                <a:tailEnd/>
              </a:ln>
            </p:spPr>
            <p:txBody>
              <a:bodyPr/>
              <a:lstStyle/>
              <a:p>
                <a:endParaRPr lang="en-US"/>
              </a:p>
            </p:txBody>
          </p:sp>
          <p:sp>
            <p:nvSpPr>
              <p:cNvPr id="45112" name="Line 19"/>
              <p:cNvSpPr>
                <a:spLocks noChangeShapeType="1"/>
              </p:cNvSpPr>
              <p:nvPr/>
            </p:nvSpPr>
            <p:spPr bwMode="auto">
              <a:xfrm flipV="1">
                <a:off x="3754" y="3433"/>
                <a:ext cx="2" cy="80"/>
              </a:xfrm>
              <a:prstGeom prst="line">
                <a:avLst/>
              </a:prstGeom>
              <a:noFill/>
              <a:ln w="28575">
                <a:solidFill>
                  <a:srgbClr val="FFFFFF"/>
                </a:solidFill>
                <a:round/>
                <a:headEnd/>
                <a:tailEnd/>
              </a:ln>
            </p:spPr>
            <p:txBody>
              <a:bodyPr/>
              <a:lstStyle/>
              <a:p>
                <a:endParaRPr lang="en-US"/>
              </a:p>
            </p:txBody>
          </p:sp>
          <p:sp>
            <p:nvSpPr>
              <p:cNvPr id="45113" name="Line 20"/>
              <p:cNvSpPr>
                <a:spLocks noChangeShapeType="1"/>
              </p:cNvSpPr>
              <p:nvPr/>
            </p:nvSpPr>
            <p:spPr bwMode="auto">
              <a:xfrm flipV="1">
                <a:off x="4530" y="3433"/>
                <a:ext cx="2" cy="80"/>
              </a:xfrm>
              <a:prstGeom prst="line">
                <a:avLst/>
              </a:prstGeom>
              <a:noFill/>
              <a:ln w="28575">
                <a:solidFill>
                  <a:srgbClr val="FFFFFF"/>
                </a:solidFill>
                <a:round/>
                <a:headEnd/>
                <a:tailEnd/>
              </a:ln>
            </p:spPr>
            <p:txBody>
              <a:bodyPr/>
              <a:lstStyle/>
              <a:p>
                <a:endParaRPr lang="en-US"/>
              </a:p>
            </p:txBody>
          </p:sp>
          <p:sp>
            <p:nvSpPr>
              <p:cNvPr id="45114" name="Line 21"/>
              <p:cNvSpPr>
                <a:spLocks noChangeShapeType="1"/>
              </p:cNvSpPr>
              <p:nvPr/>
            </p:nvSpPr>
            <p:spPr bwMode="auto">
              <a:xfrm flipV="1">
                <a:off x="5148" y="3433"/>
                <a:ext cx="3" cy="80"/>
              </a:xfrm>
              <a:prstGeom prst="line">
                <a:avLst/>
              </a:prstGeom>
              <a:noFill/>
              <a:ln w="28575">
                <a:solidFill>
                  <a:srgbClr val="FFFFFF"/>
                </a:solidFill>
                <a:round/>
                <a:headEnd/>
                <a:tailEnd/>
              </a:ln>
            </p:spPr>
            <p:txBody>
              <a:bodyPr/>
              <a:lstStyle/>
              <a:p>
                <a:endParaRPr lang="en-US"/>
              </a:p>
            </p:txBody>
          </p:sp>
        </p:grpSp>
      </p:grpSp>
      <p:sp>
        <p:nvSpPr>
          <p:cNvPr id="45059" name="Text Box 22"/>
          <p:cNvSpPr txBox="1">
            <a:spLocks noChangeArrowheads="1"/>
          </p:cNvSpPr>
          <p:nvPr/>
        </p:nvSpPr>
        <p:spPr bwMode="blackWhite">
          <a:xfrm>
            <a:off x="3917950" y="6461125"/>
            <a:ext cx="4673600" cy="396875"/>
          </a:xfrm>
          <a:prstGeom prst="rect">
            <a:avLst/>
          </a:prstGeom>
          <a:noFill/>
          <a:ln w="9525" algn="ctr">
            <a:noFill/>
            <a:miter lim="800000"/>
            <a:headEnd/>
            <a:tailEnd/>
          </a:ln>
        </p:spPr>
        <p:txBody>
          <a:bodyPr>
            <a:spAutoFit/>
          </a:bodyPr>
          <a:lstStyle/>
          <a:p>
            <a:pPr algn="l" defTabSz="912813" eaLnBrk="0" hangingPunct="0">
              <a:spcBef>
                <a:spcPct val="50000"/>
              </a:spcBef>
              <a:buFontTx/>
              <a:buNone/>
            </a:pPr>
            <a:r>
              <a:rPr lang="en-US" sz="1800" b="1">
                <a:latin typeface="Arial Narrow" pitchFamily="34" charset="0"/>
              </a:rPr>
              <a:t>       </a:t>
            </a:r>
            <a:r>
              <a:rPr lang="en-US" sz="2000" b="1">
                <a:solidFill>
                  <a:schemeClr val="bg1"/>
                </a:solidFill>
                <a:latin typeface="Arial Narrow" pitchFamily="34" charset="0"/>
              </a:rPr>
              <a:t>0.5                 1                    2               10</a:t>
            </a:r>
          </a:p>
        </p:txBody>
      </p:sp>
      <p:sp>
        <p:nvSpPr>
          <p:cNvPr id="45060" name="Text Box 23"/>
          <p:cNvSpPr txBox="1">
            <a:spLocks noChangeArrowheads="1"/>
          </p:cNvSpPr>
          <p:nvPr/>
        </p:nvSpPr>
        <p:spPr bwMode="blackWhite">
          <a:xfrm>
            <a:off x="534988" y="869950"/>
            <a:ext cx="4440237" cy="4672013"/>
          </a:xfrm>
          <a:prstGeom prst="rect">
            <a:avLst/>
          </a:prstGeom>
          <a:noFill/>
          <a:ln w="9525" algn="ctr">
            <a:noFill/>
            <a:miter lim="800000"/>
            <a:headEnd/>
            <a:tailEnd/>
          </a:ln>
        </p:spPr>
        <p:txBody>
          <a:bodyPr>
            <a:spAutoFit/>
          </a:bodyPr>
          <a:lstStyle/>
          <a:p>
            <a:pPr algn="l" defTabSz="912813" eaLnBrk="0" hangingPunct="0">
              <a:spcBef>
                <a:spcPct val="50000"/>
              </a:spcBef>
              <a:buFontTx/>
              <a:buNone/>
            </a:pPr>
            <a:r>
              <a:rPr lang="en-US" sz="2000">
                <a:solidFill>
                  <a:schemeClr val="bg1"/>
                </a:solidFill>
                <a:latin typeface="Arial" charset="0"/>
              </a:rPr>
              <a:t>Flight attendant (Icelandic)</a:t>
            </a:r>
          </a:p>
          <a:p>
            <a:pPr algn="l" defTabSz="912813" eaLnBrk="0" hangingPunct="0">
              <a:spcBef>
                <a:spcPct val="50000"/>
              </a:spcBef>
              <a:buFontTx/>
              <a:buNone/>
            </a:pPr>
            <a:r>
              <a:rPr lang="en-US" sz="2000">
                <a:solidFill>
                  <a:schemeClr val="bg1"/>
                </a:solidFill>
                <a:latin typeface="Arial" charset="0"/>
              </a:rPr>
              <a:t>Electric blanket use</a:t>
            </a:r>
          </a:p>
          <a:p>
            <a:pPr algn="l" defTabSz="912813" eaLnBrk="0" hangingPunct="0">
              <a:spcBef>
                <a:spcPct val="50000"/>
              </a:spcBef>
              <a:buFontTx/>
              <a:buNone/>
            </a:pPr>
            <a:r>
              <a:rPr lang="en-US" sz="2000">
                <a:solidFill>
                  <a:schemeClr val="bg1"/>
                </a:solidFill>
                <a:latin typeface="Arial" charset="0"/>
              </a:rPr>
              <a:t>Fish intake</a:t>
            </a:r>
          </a:p>
          <a:p>
            <a:pPr algn="l" defTabSz="912813" eaLnBrk="0" hangingPunct="0">
              <a:spcBef>
                <a:spcPct val="50000"/>
              </a:spcBef>
              <a:buFontTx/>
              <a:buNone/>
            </a:pPr>
            <a:r>
              <a:rPr lang="en-US" sz="2000">
                <a:solidFill>
                  <a:schemeClr val="bg1"/>
                </a:solidFill>
                <a:latin typeface="Arial" charset="0"/>
              </a:rPr>
              <a:t>Sweets &gt; 10 servings/wk</a:t>
            </a:r>
          </a:p>
          <a:p>
            <a:pPr algn="l" defTabSz="912813" eaLnBrk="0" hangingPunct="0">
              <a:spcBef>
                <a:spcPct val="50000"/>
              </a:spcBef>
              <a:buFontTx/>
              <a:buNone/>
            </a:pPr>
            <a:r>
              <a:rPr lang="en-US" sz="2000">
                <a:solidFill>
                  <a:schemeClr val="bg1"/>
                </a:solidFill>
                <a:latin typeface="Arial" charset="0"/>
              </a:rPr>
              <a:t>Sertraline (ever use)</a:t>
            </a:r>
          </a:p>
          <a:p>
            <a:pPr algn="l" defTabSz="912813" eaLnBrk="0" hangingPunct="0">
              <a:spcBef>
                <a:spcPct val="50000"/>
              </a:spcBef>
              <a:buFontTx/>
              <a:buNone/>
            </a:pPr>
            <a:r>
              <a:rPr lang="en-US" sz="2000">
                <a:solidFill>
                  <a:schemeClr val="bg1"/>
                </a:solidFill>
                <a:latin typeface="Arial" charset="0"/>
              </a:rPr>
              <a:t>Paroxetine (ever use)</a:t>
            </a:r>
          </a:p>
          <a:p>
            <a:pPr algn="l" defTabSz="912813" eaLnBrk="0" hangingPunct="0">
              <a:spcBef>
                <a:spcPct val="50000"/>
              </a:spcBef>
              <a:buFontTx/>
              <a:buNone/>
            </a:pPr>
            <a:r>
              <a:rPr lang="en-US" sz="2000">
                <a:solidFill>
                  <a:schemeClr val="bg1"/>
                </a:solidFill>
                <a:latin typeface="Arial" charset="0"/>
              </a:rPr>
              <a:t>H</a:t>
            </a:r>
            <a:r>
              <a:rPr lang="en-US" sz="2000" baseline="-25000">
                <a:solidFill>
                  <a:schemeClr val="bg1"/>
                </a:solidFill>
                <a:latin typeface="Arial" charset="0"/>
              </a:rPr>
              <a:t>1</a:t>
            </a:r>
            <a:r>
              <a:rPr lang="en-US" sz="2000">
                <a:solidFill>
                  <a:schemeClr val="bg1"/>
                </a:solidFill>
                <a:latin typeface="Arial" charset="0"/>
              </a:rPr>
              <a:t> antagonist &gt; 5 yrs</a:t>
            </a:r>
          </a:p>
          <a:p>
            <a:pPr algn="l" defTabSz="912813" eaLnBrk="0" hangingPunct="0">
              <a:spcBef>
                <a:spcPct val="50000"/>
              </a:spcBef>
              <a:buFontTx/>
              <a:buNone/>
            </a:pPr>
            <a:r>
              <a:rPr lang="en-US" sz="2000">
                <a:solidFill>
                  <a:schemeClr val="bg1"/>
                </a:solidFill>
                <a:latin typeface="Arial" charset="0"/>
              </a:rPr>
              <a:t>Antibiotic use  </a:t>
            </a:r>
            <a:r>
              <a:rPr lang="en-US" sz="1800">
                <a:solidFill>
                  <a:schemeClr val="bg1"/>
                </a:solidFill>
                <a:latin typeface="Arial" charset="0"/>
              </a:rPr>
              <a:t>(51-100 d </a:t>
            </a:r>
            <a:r>
              <a:rPr lang="en-US" sz="1600">
                <a:solidFill>
                  <a:schemeClr val="bg1"/>
                </a:solidFill>
                <a:latin typeface="Arial" charset="0"/>
              </a:rPr>
              <a:t>cumulative</a:t>
            </a:r>
            <a:r>
              <a:rPr lang="en-US" sz="1800">
                <a:solidFill>
                  <a:schemeClr val="bg1"/>
                </a:solidFill>
                <a:latin typeface="Arial" charset="0"/>
              </a:rPr>
              <a:t>)</a:t>
            </a:r>
          </a:p>
          <a:p>
            <a:pPr algn="l" defTabSz="912813" eaLnBrk="0" hangingPunct="0">
              <a:spcBef>
                <a:spcPct val="50000"/>
              </a:spcBef>
              <a:buFontTx/>
              <a:buNone/>
            </a:pPr>
            <a:r>
              <a:rPr lang="en-US" sz="2000">
                <a:solidFill>
                  <a:schemeClr val="bg1"/>
                </a:solidFill>
                <a:latin typeface="Arial" charset="0"/>
              </a:rPr>
              <a:t>Left Handedness</a:t>
            </a:r>
          </a:p>
          <a:p>
            <a:pPr algn="l" defTabSz="912813" eaLnBrk="0" hangingPunct="0">
              <a:spcBef>
                <a:spcPct val="50000"/>
              </a:spcBef>
              <a:buFontTx/>
              <a:buNone/>
            </a:pPr>
            <a:r>
              <a:rPr lang="en-US" sz="2000">
                <a:solidFill>
                  <a:schemeClr val="bg1"/>
                </a:solidFill>
                <a:latin typeface="Arial" charset="0"/>
              </a:rPr>
              <a:t>Left Handedness</a:t>
            </a:r>
          </a:p>
          <a:p>
            <a:pPr algn="l" defTabSz="912813" eaLnBrk="0" hangingPunct="0">
              <a:spcBef>
                <a:spcPct val="50000"/>
              </a:spcBef>
              <a:buFontTx/>
              <a:buNone/>
            </a:pPr>
            <a:endParaRPr lang="en-US" sz="700">
              <a:solidFill>
                <a:schemeClr val="bg1"/>
              </a:solidFill>
              <a:latin typeface="Arial" charset="0"/>
            </a:endParaRPr>
          </a:p>
        </p:txBody>
      </p:sp>
      <p:sp>
        <p:nvSpPr>
          <p:cNvPr id="45061" name="Line 24"/>
          <p:cNvSpPr>
            <a:spLocks noChangeShapeType="1"/>
          </p:cNvSpPr>
          <p:nvPr/>
        </p:nvSpPr>
        <p:spPr bwMode="blackWhite">
          <a:xfrm>
            <a:off x="5867400" y="1905000"/>
            <a:ext cx="304800" cy="0"/>
          </a:xfrm>
          <a:prstGeom prst="line">
            <a:avLst/>
          </a:prstGeom>
          <a:noFill/>
          <a:ln w="28575">
            <a:solidFill>
              <a:schemeClr val="bg1"/>
            </a:solidFill>
            <a:round/>
            <a:headEnd/>
            <a:tailEnd/>
          </a:ln>
        </p:spPr>
        <p:txBody>
          <a:bodyPr>
            <a:spAutoFit/>
          </a:bodyPr>
          <a:lstStyle/>
          <a:p>
            <a:endParaRPr lang="en-US"/>
          </a:p>
        </p:txBody>
      </p:sp>
      <p:sp>
        <p:nvSpPr>
          <p:cNvPr id="45062" name="Rectangle 25"/>
          <p:cNvSpPr>
            <a:spLocks noChangeArrowheads="1"/>
          </p:cNvSpPr>
          <p:nvPr/>
        </p:nvSpPr>
        <p:spPr bwMode="blackWhite">
          <a:xfrm>
            <a:off x="5943600" y="1828800"/>
            <a:ext cx="115888"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63" name="Line 26"/>
          <p:cNvSpPr>
            <a:spLocks noChangeShapeType="1"/>
          </p:cNvSpPr>
          <p:nvPr/>
        </p:nvSpPr>
        <p:spPr bwMode="blackWhite">
          <a:xfrm>
            <a:off x="5753100" y="2401888"/>
            <a:ext cx="857250" cy="0"/>
          </a:xfrm>
          <a:prstGeom prst="line">
            <a:avLst/>
          </a:prstGeom>
          <a:noFill/>
          <a:ln w="28575">
            <a:solidFill>
              <a:schemeClr val="bg1"/>
            </a:solidFill>
            <a:round/>
            <a:headEnd/>
            <a:tailEnd/>
          </a:ln>
        </p:spPr>
        <p:txBody>
          <a:bodyPr>
            <a:spAutoFit/>
          </a:bodyPr>
          <a:lstStyle/>
          <a:p>
            <a:endParaRPr lang="en-US"/>
          </a:p>
        </p:txBody>
      </p:sp>
      <p:sp>
        <p:nvSpPr>
          <p:cNvPr id="45064" name="Rectangle 27"/>
          <p:cNvSpPr>
            <a:spLocks noChangeArrowheads="1"/>
          </p:cNvSpPr>
          <p:nvPr/>
        </p:nvSpPr>
        <p:spPr bwMode="blackWhite">
          <a:xfrm>
            <a:off x="6075363" y="2346325"/>
            <a:ext cx="115887"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65" name="Line 28"/>
          <p:cNvSpPr>
            <a:spLocks noChangeShapeType="1"/>
          </p:cNvSpPr>
          <p:nvPr/>
        </p:nvSpPr>
        <p:spPr bwMode="blackWhite">
          <a:xfrm>
            <a:off x="5846763" y="2859088"/>
            <a:ext cx="1119187" cy="14287"/>
          </a:xfrm>
          <a:prstGeom prst="line">
            <a:avLst/>
          </a:prstGeom>
          <a:noFill/>
          <a:ln w="28575">
            <a:solidFill>
              <a:schemeClr val="bg1"/>
            </a:solidFill>
            <a:round/>
            <a:headEnd/>
            <a:tailEnd/>
          </a:ln>
        </p:spPr>
        <p:txBody>
          <a:bodyPr>
            <a:spAutoFit/>
          </a:bodyPr>
          <a:lstStyle/>
          <a:p>
            <a:endParaRPr lang="en-US"/>
          </a:p>
        </p:txBody>
      </p:sp>
      <p:sp>
        <p:nvSpPr>
          <p:cNvPr id="45066" name="Line 29"/>
          <p:cNvSpPr>
            <a:spLocks noChangeShapeType="1"/>
          </p:cNvSpPr>
          <p:nvPr/>
        </p:nvSpPr>
        <p:spPr bwMode="blackWhite">
          <a:xfrm>
            <a:off x="5751513" y="3271838"/>
            <a:ext cx="1336675" cy="15875"/>
          </a:xfrm>
          <a:prstGeom prst="line">
            <a:avLst/>
          </a:prstGeom>
          <a:noFill/>
          <a:ln w="28575">
            <a:solidFill>
              <a:schemeClr val="bg1"/>
            </a:solidFill>
            <a:round/>
            <a:headEnd/>
            <a:tailEnd/>
          </a:ln>
        </p:spPr>
        <p:txBody>
          <a:bodyPr>
            <a:spAutoFit/>
          </a:bodyPr>
          <a:lstStyle/>
          <a:p>
            <a:endParaRPr lang="en-US"/>
          </a:p>
        </p:txBody>
      </p:sp>
      <p:sp>
        <p:nvSpPr>
          <p:cNvPr id="45067" name="Line 30"/>
          <p:cNvSpPr>
            <a:spLocks noChangeShapeType="1"/>
          </p:cNvSpPr>
          <p:nvPr/>
        </p:nvSpPr>
        <p:spPr bwMode="blackWhite">
          <a:xfrm>
            <a:off x="6167438" y="3759200"/>
            <a:ext cx="1597025" cy="0"/>
          </a:xfrm>
          <a:prstGeom prst="line">
            <a:avLst/>
          </a:prstGeom>
          <a:noFill/>
          <a:ln w="28575">
            <a:solidFill>
              <a:schemeClr val="bg1"/>
            </a:solidFill>
            <a:round/>
            <a:headEnd/>
            <a:tailEnd/>
          </a:ln>
        </p:spPr>
        <p:txBody>
          <a:bodyPr>
            <a:spAutoFit/>
          </a:bodyPr>
          <a:lstStyle/>
          <a:p>
            <a:endParaRPr lang="en-US"/>
          </a:p>
        </p:txBody>
      </p:sp>
      <p:sp>
        <p:nvSpPr>
          <p:cNvPr id="45068" name="Rectangle 31"/>
          <p:cNvSpPr>
            <a:spLocks noChangeArrowheads="1"/>
          </p:cNvSpPr>
          <p:nvPr/>
        </p:nvSpPr>
        <p:spPr bwMode="blackWhite">
          <a:xfrm>
            <a:off x="7169150" y="3702050"/>
            <a:ext cx="115888"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69" name="Rectangle 32"/>
          <p:cNvSpPr>
            <a:spLocks noChangeArrowheads="1"/>
          </p:cNvSpPr>
          <p:nvPr/>
        </p:nvSpPr>
        <p:spPr bwMode="blackWhite">
          <a:xfrm>
            <a:off x="6264275" y="3225800"/>
            <a:ext cx="115888"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70" name="Rectangle 33"/>
          <p:cNvSpPr>
            <a:spLocks noChangeArrowheads="1"/>
          </p:cNvSpPr>
          <p:nvPr/>
        </p:nvSpPr>
        <p:spPr bwMode="blackWhite">
          <a:xfrm flipH="1">
            <a:off x="6083300" y="2816225"/>
            <a:ext cx="115888" cy="117475"/>
          </a:xfrm>
          <a:prstGeom prst="rect">
            <a:avLst/>
          </a:prstGeom>
          <a:solidFill>
            <a:srgbClr val="FFCC00"/>
          </a:solidFill>
          <a:ln w="19050" algn="ctr">
            <a:solidFill>
              <a:schemeClr val="bg2"/>
            </a:solidFill>
            <a:miter lim="800000"/>
            <a:headEnd/>
            <a:tailEnd/>
          </a:ln>
        </p:spPr>
        <p:txBody>
          <a:bodyPr anchor="ctr">
            <a:spAutoFit/>
          </a:bodyPr>
          <a:lstStyle/>
          <a:p>
            <a:pPr algn="l" defTabSz="912813"/>
            <a:endParaRPr lang="en-US" sz="1000">
              <a:solidFill>
                <a:schemeClr val="bg1"/>
              </a:solidFill>
              <a:latin typeface="Bookman Old Style" pitchFamily="18" charset="0"/>
            </a:endParaRPr>
          </a:p>
        </p:txBody>
      </p:sp>
      <p:sp>
        <p:nvSpPr>
          <p:cNvPr id="45071" name="Text Box 34"/>
          <p:cNvSpPr txBox="1">
            <a:spLocks noChangeArrowheads="1"/>
          </p:cNvSpPr>
          <p:nvPr/>
        </p:nvSpPr>
        <p:spPr bwMode="blackWhite">
          <a:xfrm>
            <a:off x="0" y="5775325"/>
            <a:ext cx="4876800" cy="1082675"/>
          </a:xfrm>
          <a:prstGeom prst="rect">
            <a:avLst/>
          </a:prstGeom>
          <a:noFill/>
          <a:ln w="9525" algn="ctr">
            <a:noFill/>
            <a:miter lim="800000"/>
            <a:headEnd/>
            <a:tailEnd/>
          </a:ln>
        </p:spPr>
        <p:txBody>
          <a:bodyPr>
            <a:spAutoFit/>
          </a:bodyPr>
          <a:lstStyle/>
          <a:p>
            <a:pPr algn="l" defTabSz="912813" eaLnBrk="0" hangingPunct="0">
              <a:lnSpc>
                <a:spcPct val="50000"/>
              </a:lnSpc>
              <a:spcBef>
                <a:spcPct val="50000"/>
              </a:spcBef>
              <a:buFontTx/>
              <a:buNone/>
            </a:pPr>
            <a:r>
              <a:rPr lang="en-US" sz="1000">
                <a:solidFill>
                  <a:schemeClr val="bg1"/>
                </a:solidFill>
                <a:latin typeface="Arial Narrow" pitchFamily="34" charset="0"/>
              </a:rPr>
              <a:t>Steingart A, et al.  Int J Epidemiol 2003; 32: 961-6</a:t>
            </a:r>
          </a:p>
          <a:p>
            <a:pPr algn="l" defTabSz="912813" eaLnBrk="0" hangingPunct="0">
              <a:lnSpc>
                <a:spcPct val="50000"/>
              </a:lnSpc>
              <a:spcBef>
                <a:spcPct val="50000"/>
              </a:spcBef>
              <a:buFontTx/>
              <a:buNone/>
            </a:pPr>
            <a:r>
              <a:rPr lang="en-US" sz="1000">
                <a:solidFill>
                  <a:schemeClr val="bg1"/>
                </a:solidFill>
                <a:latin typeface="Arial Narrow" pitchFamily="34" charset="0"/>
              </a:rPr>
              <a:t>Zheng T, et al.  J Cancer Epidemiol Prev 2002; 7(1): 3-11</a:t>
            </a:r>
          </a:p>
          <a:p>
            <a:pPr algn="l" defTabSz="912813" eaLnBrk="0" hangingPunct="0">
              <a:lnSpc>
                <a:spcPct val="50000"/>
              </a:lnSpc>
              <a:spcBef>
                <a:spcPct val="50000"/>
              </a:spcBef>
              <a:buFontTx/>
              <a:buNone/>
            </a:pPr>
            <a:r>
              <a:rPr lang="en-US" sz="1000">
                <a:solidFill>
                  <a:schemeClr val="bg1"/>
                </a:solidFill>
                <a:latin typeface="Arial Narrow" pitchFamily="34" charset="0"/>
              </a:rPr>
              <a:t>Potischman N, et al.  Cancer Causes Control 2002; 13: 937-46</a:t>
            </a:r>
          </a:p>
          <a:p>
            <a:pPr algn="l" defTabSz="912813" eaLnBrk="0" hangingPunct="0">
              <a:lnSpc>
                <a:spcPct val="50000"/>
              </a:lnSpc>
              <a:spcBef>
                <a:spcPct val="50000"/>
              </a:spcBef>
              <a:buFontTx/>
              <a:buNone/>
            </a:pPr>
            <a:r>
              <a:rPr lang="en-US" sz="1000">
                <a:solidFill>
                  <a:schemeClr val="bg1"/>
                </a:solidFill>
                <a:latin typeface="Arial Narrow" pitchFamily="34" charset="0"/>
              </a:rPr>
              <a:t>Lacey JV, et al.  Int J Cancer 2004; 108(2): 281-6</a:t>
            </a:r>
          </a:p>
          <a:p>
            <a:pPr algn="l" defTabSz="912813" eaLnBrk="0" hangingPunct="0">
              <a:lnSpc>
                <a:spcPct val="50000"/>
              </a:lnSpc>
              <a:spcBef>
                <a:spcPct val="50000"/>
              </a:spcBef>
              <a:buFontTx/>
              <a:buNone/>
            </a:pPr>
            <a:r>
              <a:rPr lang="en-US" sz="1000">
                <a:solidFill>
                  <a:schemeClr val="bg1"/>
                </a:solidFill>
                <a:latin typeface="Arial Narrow" pitchFamily="34" charset="0"/>
              </a:rPr>
              <a:t>Sweeney C, et al.  Am J Epidemiol 2004; 160: 868-75</a:t>
            </a:r>
          </a:p>
          <a:p>
            <a:pPr algn="l" defTabSz="912813" eaLnBrk="0" hangingPunct="0">
              <a:lnSpc>
                <a:spcPct val="50000"/>
              </a:lnSpc>
              <a:spcBef>
                <a:spcPct val="50000"/>
              </a:spcBef>
              <a:buFontTx/>
              <a:buNone/>
            </a:pPr>
            <a:r>
              <a:rPr lang="en-US" sz="1000">
                <a:solidFill>
                  <a:schemeClr val="bg1"/>
                </a:solidFill>
                <a:latin typeface="Arial Narrow" pitchFamily="34" charset="0"/>
              </a:rPr>
              <a:t>Velicer C, et al.  JAMA 2004; 291: 827-35</a:t>
            </a:r>
          </a:p>
          <a:p>
            <a:pPr algn="l" defTabSz="912813" eaLnBrk="0" hangingPunct="0">
              <a:lnSpc>
                <a:spcPct val="50000"/>
              </a:lnSpc>
              <a:spcBef>
                <a:spcPct val="50000"/>
              </a:spcBef>
              <a:buFontTx/>
              <a:buNone/>
            </a:pPr>
            <a:r>
              <a:rPr lang="en-US" sz="1000">
                <a:solidFill>
                  <a:schemeClr val="bg1"/>
                </a:solidFill>
                <a:latin typeface="Arial Narrow" pitchFamily="34" charset="0"/>
              </a:rPr>
              <a:t>Horn-Ross P, et al. Cancer Epidemiol Biomarkers Prev 2004; 13: 405-11</a:t>
            </a:r>
          </a:p>
        </p:txBody>
      </p:sp>
      <p:sp>
        <p:nvSpPr>
          <p:cNvPr id="45072" name="Text Box 35"/>
          <p:cNvSpPr txBox="1">
            <a:spLocks noChangeArrowheads="1"/>
          </p:cNvSpPr>
          <p:nvPr/>
        </p:nvSpPr>
        <p:spPr bwMode="blackWhite">
          <a:xfrm>
            <a:off x="6996113" y="1768475"/>
            <a:ext cx="1016000" cy="336550"/>
          </a:xfrm>
          <a:prstGeom prst="rect">
            <a:avLst/>
          </a:prstGeom>
          <a:noFill/>
          <a:ln w="9525" algn="ctr">
            <a:noFill/>
            <a:miter lim="800000"/>
            <a:headEnd/>
            <a:tailEnd/>
          </a:ln>
        </p:spPr>
        <p:txBody>
          <a:bodyPr>
            <a:spAutoFit/>
          </a:bodyPr>
          <a:lstStyle/>
          <a:p>
            <a:pPr defTabSz="912813" eaLnBrk="0" hangingPunct="0">
              <a:spcBef>
                <a:spcPct val="50000"/>
              </a:spcBef>
              <a:buFontTx/>
              <a:buNone/>
            </a:pPr>
            <a:endParaRPr lang="en-US" sz="1600" b="1">
              <a:latin typeface="Arial Narrow" pitchFamily="34" charset="0"/>
            </a:endParaRPr>
          </a:p>
        </p:txBody>
      </p:sp>
      <p:sp>
        <p:nvSpPr>
          <p:cNvPr id="45073" name="Text Box 36"/>
          <p:cNvSpPr txBox="1">
            <a:spLocks noChangeArrowheads="1"/>
          </p:cNvSpPr>
          <p:nvPr/>
        </p:nvSpPr>
        <p:spPr bwMode="blackWhite">
          <a:xfrm>
            <a:off x="6477000" y="1676400"/>
            <a:ext cx="936625" cy="396875"/>
          </a:xfrm>
          <a:prstGeom prst="rect">
            <a:avLst/>
          </a:prstGeom>
          <a:noFill/>
          <a:ln w="9525" algn="ctr">
            <a:noFill/>
            <a:miter lim="800000"/>
            <a:headEnd/>
            <a:tailEnd/>
          </a:ln>
        </p:spPr>
        <p:txBody>
          <a:bodyPr>
            <a:spAutoFit/>
          </a:bodyPr>
          <a:lstStyle/>
          <a:p>
            <a:pPr defTabSz="912813" eaLnBrk="0" hangingPunct="0">
              <a:spcBef>
                <a:spcPct val="50000"/>
              </a:spcBef>
              <a:buFontTx/>
              <a:buNone/>
            </a:pPr>
            <a:r>
              <a:rPr lang="en-US" sz="2000" b="1">
                <a:solidFill>
                  <a:schemeClr val="bg1"/>
                </a:solidFill>
                <a:latin typeface="Arial Narrow" pitchFamily="34" charset="0"/>
              </a:rPr>
              <a:t>1.14</a:t>
            </a:r>
          </a:p>
        </p:txBody>
      </p:sp>
      <p:sp>
        <p:nvSpPr>
          <p:cNvPr id="45074" name="Text Box 37"/>
          <p:cNvSpPr txBox="1">
            <a:spLocks noChangeArrowheads="1"/>
          </p:cNvSpPr>
          <p:nvPr/>
        </p:nvSpPr>
        <p:spPr bwMode="blackWhite">
          <a:xfrm>
            <a:off x="6858000" y="2133600"/>
            <a:ext cx="1538288" cy="396875"/>
          </a:xfrm>
          <a:prstGeom prst="rect">
            <a:avLst/>
          </a:prstGeom>
          <a:noFill/>
          <a:ln w="9525" algn="ctr">
            <a:noFill/>
            <a:miter lim="800000"/>
            <a:headEnd/>
            <a:tailEnd/>
          </a:ln>
        </p:spPr>
        <p:txBody>
          <a:bodyPr>
            <a:spAutoFit/>
          </a:bodyPr>
          <a:lstStyle/>
          <a:p>
            <a:pPr defTabSz="912813" eaLnBrk="0" hangingPunct="0">
              <a:spcBef>
                <a:spcPct val="50000"/>
              </a:spcBef>
              <a:buFontTx/>
              <a:buNone/>
            </a:pPr>
            <a:r>
              <a:rPr lang="en-US" sz="2000" b="1">
                <a:solidFill>
                  <a:schemeClr val="bg1"/>
                </a:solidFill>
                <a:latin typeface="Arial Narrow" pitchFamily="34" charset="0"/>
              </a:rPr>
              <a:t>1.32 (NSD)</a:t>
            </a:r>
          </a:p>
        </p:txBody>
      </p:sp>
      <p:sp>
        <p:nvSpPr>
          <p:cNvPr id="45075" name="Text Box 38"/>
          <p:cNvSpPr txBox="1">
            <a:spLocks noChangeArrowheads="1"/>
          </p:cNvSpPr>
          <p:nvPr/>
        </p:nvSpPr>
        <p:spPr bwMode="blackWhite">
          <a:xfrm>
            <a:off x="7172325" y="2624138"/>
            <a:ext cx="609600" cy="396875"/>
          </a:xfrm>
          <a:prstGeom prst="rect">
            <a:avLst/>
          </a:prstGeom>
          <a:noFill/>
          <a:ln w="9525" algn="ctr">
            <a:noFill/>
            <a:miter lim="800000"/>
            <a:headEnd/>
            <a:tailEnd/>
          </a:ln>
        </p:spPr>
        <p:txBody>
          <a:bodyPr>
            <a:spAutoFit/>
          </a:bodyPr>
          <a:lstStyle/>
          <a:p>
            <a:pPr defTabSz="912813" eaLnBrk="0" hangingPunct="0">
              <a:spcBef>
                <a:spcPct val="50000"/>
              </a:spcBef>
              <a:buFontTx/>
              <a:buNone/>
            </a:pPr>
            <a:r>
              <a:rPr lang="en-US" sz="2000" b="1">
                <a:solidFill>
                  <a:schemeClr val="bg1"/>
                </a:solidFill>
                <a:latin typeface="Arial Narrow" pitchFamily="34" charset="0"/>
              </a:rPr>
              <a:t>1.33</a:t>
            </a:r>
          </a:p>
        </p:txBody>
      </p:sp>
      <p:sp>
        <p:nvSpPr>
          <p:cNvPr id="45076" name="Text Box 39"/>
          <p:cNvSpPr txBox="1">
            <a:spLocks noChangeArrowheads="1"/>
          </p:cNvSpPr>
          <p:nvPr/>
        </p:nvSpPr>
        <p:spPr bwMode="blackWhite">
          <a:xfrm>
            <a:off x="7518400" y="3333750"/>
            <a:ext cx="595313" cy="396875"/>
          </a:xfrm>
          <a:prstGeom prst="rect">
            <a:avLst/>
          </a:prstGeom>
          <a:noFill/>
          <a:ln w="9525" algn="ctr">
            <a:noFill/>
            <a:miter lim="800000"/>
            <a:headEnd/>
            <a:tailEnd/>
          </a:ln>
        </p:spPr>
        <p:txBody>
          <a:bodyPr>
            <a:spAutoFit/>
          </a:bodyPr>
          <a:lstStyle/>
          <a:p>
            <a:pPr defTabSz="912813" eaLnBrk="0" hangingPunct="0">
              <a:spcBef>
                <a:spcPct val="50000"/>
              </a:spcBef>
              <a:buFontTx/>
              <a:buNone/>
            </a:pPr>
            <a:endParaRPr lang="en-US" sz="2000" b="1">
              <a:latin typeface="Arial Narrow" pitchFamily="34" charset="0"/>
            </a:endParaRPr>
          </a:p>
        </p:txBody>
      </p:sp>
      <p:sp>
        <p:nvSpPr>
          <p:cNvPr id="45077" name="Text Box 40"/>
          <p:cNvSpPr txBox="1">
            <a:spLocks noChangeArrowheads="1"/>
          </p:cNvSpPr>
          <p:nvPr/>
        </p:nvSpPr>
        <p:spPr bwMode="blackWhite">
          <a:xfrm>
            <a:off x="7242175" y="3033713"/>
            <a:ext cx="1422400" cy="396875"/>
          </a:xfrm>
          <a:prstGeom prst="rect">
            <a:avLst/>
          </a:prstGeom>
          <a:noFill/>
          <a:ln w="9525" algn="ctr">
            <a:noFill/>
            <a:miter lim="800000"/>
            <a:headEnd/>
            <a:tailEnd/>
          </a:ln>
        </p:spPr>
        <p:txBody>
          <a:bodyPr>
            <a:spAutoFit/>
          </a:bodyPr>
          <a:lstStyle/>
          <a:p>
            <a:pPr defTabSz="912813" eaLnBrk="0" hangingPunct="0">
              <a:spcBef>
                <a:spcPct val="50000"/>
              </a:spcBef>
              <a:buFontTx/>
              <a:buNone/>
            </a:pPr>
            <a:r>
              <a:rPr lang="en-US" sz="2000" b="1">
                <a:solidFill>
                  <a:schemeClr val="bg1"/>
                </a:solidFill>
                <a:latin typeface="Arial Narrow" pitchFamily="34" charset="0"/>
              </a:rPr>
              <a:t>1.55 (NSD)</a:t>
            </a:r>
          </a:p>
        </p:txBody>
      </p:sp>
      <p:sp>
        <p:nvSpPr>
          <p:cNvPr id="45078" name="Text Box 41"/>
          <p:cNvSpPr txBox="1">
            <a:spLocks noChangeArrowheads="1"/>
          </p:cNvSpPr>
          <p:nvPr/>
        </p:nvSpPr>
        <p:spPr bwMode="blackWhite">
          <a:xfrm>
            <a:off x="7953375" y="3554413"/>
            <a:ext cx="609600" cy="396875"/>
          </a:xfrm>
          <a:prstGeom prst="rect">
            <a:avLst/>
          </a:prstGeom>
          <a:noFill/>
          <a:ln w="9525" algn="ctr">
            <a:noFill/>
            <a:miter lim="800000"/>
            <a:headEnd/>
            <a:tailEnd/>
          </a:ln>
        </p:spPr>
        <p:txBody>
          <a:bodyPr>
            <a:spAutoFit/>
          </a:bodyPr>
          <a:lstStyle/>
          <a:p>
            <a:pPr defTabSz="912813" eaLnBrk="0" hangingPunct="0">
              <a:spcBef>
                <a:spcPct val="50000"/>
              </a:spcBef>
              <a:buFontTx/>
              <a:buNone/>
            </a:pPr>
            <a:r>
              <a:rPr lang="en-US" sz="2000" b="1">
                <a:solidFill>
                  <a:schemeClr val="bg1"/>
                </a:solidFill>
                <a:latin typeface="Arial Narrow" pitchFamily="34" charset="0"/>
              </a:rPr>
              <a:t>3.60</a:t>
            </a:r>
          </a:p>
        </p:txBody>
      </p:sp>
      <p:sp>
        <p:nvSpPr>
          <p:cNvPr id="65581" name="Text Box 45"/>
          <p:cNvSpPr txBox="1">
            <a:spLocks noChangeArrowheads="1"/>
          </p:cNvSpPr>
          <p:nvPr/>
        </p:nvSpPr>
        <p:spPr bwMode="blackWhite">
          <a:xfrm>
            <a:off x="2133600" y="304800"/>
            <a:ext cx="5105400" cy="295466"/>
          </a:xfrm>
          <a:prstGeom prst="rect">
            <a:avLst/>
          </a:prstGeom>
          <a:solidFill>
            <a:srgbClr val="063604"/>
          </a:solidFill>
          <a:ln w="9525" algn="ctr">
            <a:noFill/>
            <a:miter lim="800000"/>
            <a:headEnd/>
            <a:tailEnd/>
          </a:ln>
          <a:effectLst/>
        </p:spPr>
        <p:txBody>
          <a:bodyPr wrap="square">
            <a:spAutoFit/>
          </a:bodyPr>
          <a:lstStyle/>
          <a:p>
            <a:pPr defTabSz="912813" eaLnBrk="0" hangingPunct="0">
              <a:lnSpc>
                <a:spcPct val="55000"/>
              </a:lnSpc>
              <a:spcBef>
                <a:spcPct val="50000"/>
              </a:spcBef>
              <a:buFontTx/>
              <a:buNone/>
              <a:defRPr/>
            </a:pPr>
            <a:r>
              <a:rPr lang="en-US" sz="2400" dirty="0">
                <a:solidFill>
                  <a:srgbClr val="FFFF00"/>
                </a:solidFill>
                <a:effectLst>
                  <a:outerShdw blurRad="38100" dist="38100" dir="2700000" algn="tl">
                    <a:srgbClr val="000000"/>
                  </a:outerShdw>
                </a:effectLst>
                <a:latin typeface="Arial Narrow" pitchFamily="34" charset="0"/>
              </a:rPr>
              <a:t>Data Dredging Hell:  Breast Cancer </a:t>
            </a:r>
          </a:p>
        </p:txBody>
      </p:sp>
      <p:sp>
        <p:nvSpPr>
          <p:cNvPr id="45080" name="Line 46"/>
          <p:cNvSpPr>
            <a:spLocks noChangeShapeType="1"/>
          </p:cNvSpPr>
          <p:nvPr/>
        </p:nvSpPr>
        <p:spPr bwMode="blackWhite">
          <a:xfrm>
            <a:off x="6103938" y="4230688"/>
            <a:ext cx="682625" cy="0"/>
          </a:xfrm>
          <a:prstGeom prst="line">
            <a:avLst/>
          </a:prstGeom>
          <a:noFill/>
          <a:ln w="28575">
            <a:solidFill>
              <a:schemeClr val="bg1"/>
            </a:solidFill>
            <a:round/>
            <a:headEnd/>
            <a:tailEnd/>
          </a:ln>
        </p:spPr>
        <p:txBody>
          <a:bodyPr>
            <a:spAutoFit/>
          </a:bodyPr>
          <a:lstStyle/>
          <a:p>
            <a:endParaRPr lang="en-US"/>
          </a:p>
        </p:txBody>
      </p:sp>
      <p:sp>
        <p:nvSpPr>
          <p:cNvPr id="45081" name="Rectangle 47"/>
          <p:cNvSpPr>
            <a:spLocks noChangeArrowheads="1"/>
          </p:cNvSpPr>
          <p:nvPr/>
        </p:nvSpPr>
        <p:spPr bwMode="blackWhite">
          <a:xfrm>
            <a:off x="6321425" y="4160838"/>
            <a:ext cx="115888" cy="115887"/>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82" name="Text Box 48"/>
          <p:cNvSpPr txBox="1">
            <a:spLocks noChangeArrowheads="1"/>
          </p:cNvSpPr>
          <p:nvPr/>
        </p:nvSpPr>
        <p:spPr bwMode="auto">
          <a:xfrm>
            <a:off x="7270750" y="4060825"/>
            <a:ext cx="857250" cy="304800"/>
          </a:xfrm>
          <a:prstGeom prst="rect">
            <a:avLst/>
          </a:prstGeom>
          <a:noFill/>
          <a:ln w="12700" algn="ctr">
            <a:noFill/>
            <a:miter lim="800000"/>
            <a:headEnd/>
            <a:tailEnd/>
          </a:ln>
        </p:spPr>
        <p:txBody>
          <a:bodyPr lIns="0" tIns="0" rIns="0" bIns="0">
            <a:spAutoFit/>
          </a:bodyPr>
          <a:lstStyle/>
          <a:p>
            <a:pPr algn="l" defTabSz="912813" eaLnBrk="0" hangingPunct="0">
              <a:spcBef>
                <a:spcPct val="50000"/>
              </a:spcBef>
              <a:buFontTx/>
              <a:buNone/>
              <a:tabLst>
                <a:tab pos="284163" algn="l"/>
              </a:tabLst>
            </a:pPr>
            <a:r>
              <a:rPr lang="en-US" sz="2000" b="1">
                <a:solidFill>
                  <a:srgbClr val="FFFFFF"/>
                </a:solidFill>
                <a:latin typeface="Arial Narrow" pitchFamily="34" charset="0"/>
              </a:rPr>
              <a:t>1.53</a:t>
            </a:r>
          </a:p>
        </p:txBody>
      </p:sp>
      <p:sp>
        <p:nvSpPr>
          <p:cNvPr id="45083" name="Line 49"/>
          <p:cNvSpPr>
            <a:spLocks noChangeShapeType="1"/>
          </p:cNvSpPr>
          <p:nvPr/>
        </p:nvSpPr>
        <p:spPr bwMode="auto">
          <a:xfrm>
            <a:off x="3962400" y="4732338"/>
            <a:ext cx="1292225" cy="0"/>
          </a:xfrm>
          <a:prstGeom prst="line">
            <a:avLst/>
          </a:prstGeom>
          <a:noFill/>
          <a:ln w="28575">
            <a:solidFill>
              <a:schemeClr val="bg1"/>
            </a:solidFill>
            <a:round/>
            <a:headEnd/>
            <a:tailEnd/>
          </a:ln>
        </p:spPr>
        <p:txBody>
          <a:bodyPr lIns="0" tIns="0" rIns="0" bIns="0">
            <a:spAutoFit/>
          </a:bodyPr>
          <a:lstStyle/>
          <a:p>
            <a:endParaRPr lang="en-US"/>
          </a:p>
        </p:txBody>
      </p:sp>
      <p:sp>
        <p:nvSpPr>
          <p:cNvPr id="45084" name="Rectangle 50"/>
          <p:cNvSpPr>
            <a:spLocks noChangeArrowheads="1"/>
          </p:cNvSpPr>
          <p:nvPr/>
        </p:nvSpPr>
        <p:spPr bwMode="blackWhite">
          <a:xfrm>
            <a:off x="4094163" y="4673600"/>
            <a:ext cx="142875" cy="142875"/>
          </a:xfrm>
          <a:prstGeom prst="rect">
            <a:avLst/>
          </a:prstGeom>
          <a:solidFill>
            <a:srgbClr val="FFCC00"/>
          </a:solidFill>
          <a:ln w="19050" algn="ctr">
            <a:solidFill>
              <a:schemeClr val="bg2"/>
            </a:solidFill>
            <a:miter lim="800000"/>
            <a:headEnd/>
            <a:tailEnd/>
          </a:ln>
        </p:spPr>
        <p:txBody>
          <a:bodyPr anchor="ctr">
            <a:spAutoFit/>
          </a:bodyPr>
          <a:lstStyle/>
          <a:p>
            <a:pPr algn="l" defTabSz="912813"/>
            <a:endParaRPr lang="en-US" sz="1000">
              <a:solidFill>
                <a:schemeClr val="bg1"/>
              </a:solidFill>
              <a:latin typeface="Bookman Old Style" pitchFamily="18" charset="0"/>
            </a:endParaRPr>
          </a:p>
        </p:txBody>
      </p:sp>
      <p:sp>
        <p:nvSpPr>
          <p:cNvPr id="45085" name="Line 51"/>
          <p:cNvSpPr>
            <a:spLocks noChangeShapeType="1"/>
          </p:cNvSpPr>
          <p:nvPr/>
        </p:nvSpPr>
        <p:spPr bwMode="auto">
          <a:xfrm>
            <a:off x="5992813" y="5210175"/>
            <a:ext cx="857250" cy="0"/>
          </a:xfrm>
          <a:prstGeom prst="line">
            <a:avLst/>
          </a:prstGeom>
          <a:noFill/>
          <a:ln w="28575">
            <a:solidFill>
              <a:schemeClr val="bg1"/>
            </a:solidFill>
            <a:round/>
            <a:headEnd/>
            <a:tailEnd/>
          </a:ln>
        </p:spPr>
        <p:txBody>
          <a:bodyPr wrap="none" lIns="0" tIns="0" rIns="0" bIns="0">
            <a:spAutoFit/>
          </a:bodyPr>
          <a:lstStyle/>
          <a:p>
            <a:endParaRPr lang="en-US"/>
          </a:p>
        </p:txBody>
      </p:sp>
      <p:sp>
        <p:nvSpPr>
          <p:cNvPr id="45086" name="Rectangle 52"/>
          <p:cNvSpPr>
            <a:spLocks noChangeArrowheads="1"/>
          </p:cNvSpPr>
          <p:nvPr/>
        </p:nvSpPr>
        <p:spPr bwMode="blackWhite">
          <a:xfrm>
            <a:off x="6254750" y="5170488"/>
            <a:ext cx="115888" cy="115887"/>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87" name="Text Box 53"/>
          <p:cNvSpPr txBox="1">
            <a:spLocks noChangeArrowheads="1"/>
          </p:cNvSpPr>
          <p:nvPr/>
        </p:nvSpPr>
        <p:spPr bwMode="auto">
          <a:xfrm>
            <a:off x="5356225" y="4600575"/>
            <a:ext cx="304800" cy="304800"/>
          </a:xfrm>
          <a:prstGeom prst="rect">
            <a:avLst/>
          </a:prstGeom>
          <a:noFill/>
          <a:ln w="12700" algn="ctr">
            <a:noFill/>
            <a:miter lim="800000"/>
            <a:headEnd/>
            <a:tailEnd/>
          </a:ln>
        </p:spPr>
        <p:txBody>
          <a:bodyPr lIns="0" tIns="0" rIns="0" bIns="0">
            <a:spAutoFit/>
          </a:bodyPr>
          <a:lstStyle/>
          <a:p>
            <a:pPr algn="l" defTabSz="912813" eaLnBrk="0" hangingPunct="0">
              <a:spcBef>
                <a:spcPct val="50000"/>
              </a:spcBef>
              <a:buFontTx/>
              <a:buNone/>
            </a:pPr>
            <a:r>
              <a:rPr lang="en-US" sz="2000" b="1">
                <a:solidFill>
                  <a:schemeClr val="bg1"/>
                </a:solidFill>
                <a:latin typeface="Arial Narrow" pitchFamily="34" charset="0"/>
              </a:rPr>
              <a:t>0.3</a:t>
            </a:r>
          </a:p>
        </p:txBody>
      </p:sp>
      <p:sp>
        <p:nvSpPr>
          <p:cNvPr id="45088" name="Text Box 54"/>
          <p:cNvSpPr txBox="1">
            <a:spLocks noChangeArrowheads="1"/>
          </p:cNvSpPr>
          <p:nvPr/>
        </p:nvSpPr>
        <p:spPr bwMode="auto">
          <a:xfrm>
            <a:off x="7081838" y="5062538"/>
            <a:ext cx="465137" cy="304800"/>
          </a:xfrm>
          <a:prstGeom prst="rect">
            <a:avLst/>
          </a:prstGeom>
          <a:noFill/>
          <a:ln w="12700" algn="ctr">
            <a:noFill/>
            <a:miter lim="800000"/>
            <a:headEnd/>
            <a:tailEnd/>
          </a:ln>
        </p:spPr>
        <p:txBody>
          <a:bodyPr lIns="0" tIns="0" rIns="0" bIns="0">
            <a:spAutoFit/>
          </a:bodyPr>
          <a:lstStyle/>
          <a:p>
            <a:pPr algn="l" defTabSz="912813" eaLnBrk="0" hangingPunct="0">
              <a:spcBef>
                <a:spcPct val="50000"/>
              </a:spcBef>
              <a:buFontTx/>
              <a:buNone/>
            </a:pPr>
            <a:r>
              <a:rPr lang="en-US" sz="2000" b="1">
                <a:solidFill>
                  <a:schemeClr val="bg1"/>
                </a:solidFill>
                <a:latin typeface="Arial Narrow" pitchFamily="34" charset="0"/>
              </a:rPr>
              <a:t>1.42</a:t>
            </a:r>
          </a:p>
        </p:txBody>
      </p:sp>
      <p:sp>
        <p:nvSpPr>
          <p:cNvPr id="45089" name="Line 55"/>
          <p:cNvSpPr>
            <a:spLocks noChangeShapeType="1"/>
          </p:cNvSpPr>
          <p:nvPr/>
        </p:nvSpPr>
        <p:spPr bwMode="auto">
          <a:xfrm>
            <a:off x="6477000" y="1066800"/>
            <a:ext cx="1371600" cy="0"/>
          </a:xfrm>
          <a:prstGeom prst="line">
            <a:avLst/>
          </a:prstGeom>
          <a:noFill/>
          <a:ln w="28575">
            <a:solidFill>
              <a:schemeClr val="bg1"/>
            </a:solidFill>
            <a:round/>
            <a:headEnd/>
            <a:tailEnd/>
          </a:ln>
        </p:spPr>
        <p:txBody>
          <a:bodyPr lIns="0" tIns="0" rIns="0" bIns="0" anchor="ctr">
            <a:spAutoFit/>
          </a:bodyPr>
          <a:lstStyle/>
          <a:p>
            <a:endParaRPr lang="en-US"/>
          </a:p>
        </p:txBody>
      </p:sp>
      <p:sp>
        <p:nvSpPr>
          <p:cNvPr id="45090" name="Line 56"/>
          <p:cNvSpPr>
            <a:spLocks noChangeShapeType="1"/>
          </p:cNvSpPr>
          <p:nvPr/>
        </p:nvSpPr>
        <p:spPr bwMode="auto">
          <a:xfrm>
            <a:off x="6172200" y="1447800"/>
            <a:ext cx="2590800" cy="0"/>
          </a:xfrm>
          <a:prstGeom prst="line">
            <a:avLst/>
          </a:prstGeom>
          <a:noFill/>
          <a:ln w="28575">
            <a:solidFill>
              <a:schemeClr val="bg1"/>
            </a:solidFill>
            <a:round/>
            <a:headEnd/>
            <a:tailEnd/>
          </a:ln>
        </p:spPr>
        <p:txBody>
          <a:bodyPr lIns="0" tIns="0" rIns="0" bIns="0" anchor="ctr">
            <a:spAutoFit/>
          </a:bodyPr>
          <a:lstStyle/>
          <a:p>
            <a:endParaRPr lang="en-US"/>
          </a:p>
        </p:txBody>
      </p:sp>
      <p:sp>
        <p:nvSpPr>
          <p:cNvPr id="45091" name="Rectangle 57"/>
          <p:cNvSpPr>
            <a:spLocks noChangeArrowheads="1"/>
          </p:cNvSpPr>
          <p:nvPr/>
        </p:nvSpPr>
        <p:spPr bwMode="blackWhite">
          <a:xfrm>
            <a:off x="7239000" y="990600"/>
            <a:ext cx="115888"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92" name="Rectangle 58"/>
          <p:cNvSpPr>
            <a:spLocks noChangeArrowheads="1"/>
          </p:cNvSpPr>
          <p:nvPr/>
        </p:nvSpPr>
        <p:spPr bwMode="blackWhite">
          <a:xfrm>
            <a:off x="7315200" y="1371600"/>
            <a:ext cx="115888" cy="115888"/>
          </a:xfrm>
          <a:prstGeom prst="rect">
            <a:avLst/>
          </a:prstGeom>
          <a:solidFill>
            <a:srgbClr val="FFCC00"/>
          </a:solidFill>
          <a:ln w="19050" algn="ctr">
            <a:solidFill>
              <a:schemeClr val="bg2"/>
            </a:solidFill>
            <a:miter lim="800000"/>
            <a:headEnd/>
            <a:tailEnd/>
          </a:ln>
        </p:spPr>
        <p:txBody>
          <a:bodyPr wrap="none" anchor="ctr">
            <a:spAutoFit/>
          </a:bodyPr>
          <a:lstStyle/>
          <a:p>
            <a:pPr algn="l" defTabSz="912813"/>
            <a:endParaRPr lang="en-US" sz="1000">
              <a:solidFill>
                <a:schemeClr val="bg1"/>
              </a:solidFill>
              <a:latin typeface="Bookman Old Style" pitchFamily="18" charset="0"/>
            </a:endParaRPr>
          </a:p>
        </p:txBody>
      </p:sp>
      <p:sp>
        <p:nvSpPr>
          <p:cNvPr id="45093" name="Text Box 59"/>
          <p:cNvSpPr txBox="1">
            <a:spLocks noChangeArrowheads="1"/>
          </p:cNvSpPr>
          <p:nvPr/>
        </p:nvSpPr>
        <p:spPr bwMode="auto">
          <a:xfrm>
            <a:off x="7924800" y="1295400"/>
            <a:ext cx="1219200" cy="304800"/>
          </a:xfrm>
          <a:prstGeom prst="rect">
            <a:avLst/>
          </a:prstGeom>
          <a:noFill/>
          <a:ln w="12700" algn="ctr">
            <a:noFill/>
            <a:miter lim="800000"/>
            <a:headEnd/>
            <a:tailEnd/>
          </a:ln>
        </p:spPr>
        <p:txBody>
          <a:bodyPr lIns="0" tIns="0" rIns="0" bIns="0">
            <a:spAutoFit/>
          </a:bodyPr>
          <a:lstStyle/>
          <a:p>
            <a:pPr algn="r" defTabSz="912813" eaLnBrk="0" hangingPunct="0">
              <a:spcBef>
                <a:spcPct val="50000"/>
              </a:spcBef>
              <a:buFontTx/>
              <a:buNone/>
            </a:pPr>
            <a:r>
              <a:rPr lang="en-US" sz="2000" b="1">
                <a:solidFill>
                  <a:schemeClr val="bg1"/>
                </a:solidFill>
                <a:latin typeface="Arial Narrow" pitchFamily="34" charset="0"/>
              </a:rPr>
              <a:t>4.9</a:t>
            </a:r>
          </a:p>
        </p:txBody>
      </p:sp>
      <p:sp>
        <p:nvSpPr>
          <p:cNvPr id="45094" name="Text Box 60"/>
          <p:cNvSpPr txBox="1">
            <a:spLocks noChangeArrowheads="1"/>
          </p:cNvSpPr>
          <p:nvPr/>
        </p:nvSpPr>
        <p:spPr bwMode="auto">
          <a:xfrm>
            <a:off x="5867400" y="6645275"/>
            <a:ext cx="914400" cy="212725"/>
          </a:xfrm>
          <a:prstGeom prst="rect">
            <a:avLst/>
          </a:prstGeom>
          <a:noFill/>
          <a:ln w="12700" algn="ctr">
            <a:noFill/>
            <a:miter lim="800000"/>
            <a:headEnd/>
            <a:tailEnd/>
          </a:ln>
        </p:spPr>
        <p:txBody>
          <a:bodyPr lIns="0" tIns="0" rIns="0" bIns="0">
            <a:spAutoFit/>
          </a:bodyPr>
          <a:lstStyle/>
          <a:p>
            <a:pPr algn="l" defTabSz="912813" eaLnBrk="0" hangingPunct="0">
              <a:spcBef>
                <a:spcPct val="50000"/>
              </a:spcBef>
              <a:buFontTx/>
              <a:buNone/>
            </a:pPr>
            <a:r>
              <a:rPr lang="en-US" sz="1400">
                <a:solidFill>
                  <a:schemeClr val="bg1"/>
                </a:solidFill>
                <a:latin typeface="Arial Narrow" pitchFamily="34" charset="0"/>
              </a:rPr>
              <a:t>RR</a:t>
            </a:r>
          </a:p>
        </p:txBody>
      </p:sp>
      <p:sp>
        <p:nvSpPr>
          <p:cNvPr id="45095" name="Text Box 61"/>
          <p:cNvSpPr txBox="1">
            <a:spLocks noChangeArrowheads="1"/>
          </p:cNvSpPr>
          <p:nvPr/>
        </p:nvSpPr>
        <p:spPr bwMode="auto">
          <a:xfrm>
            <a:off x="8001000" y="838200"/>
            <a:ext cx="762000" cy="396875"/>
          </a:xfrm>
          <a:prstGeom prst="rect">
            <a:avLst/>
          </a:prstGeom>
          <a:noFill/>
          <a:ln w="9525">
            <a:noFill/>
            <a:miter lim="800000"/>
            <a:headEnd/>
            <a:tailEnd/>
          </a:ln>
        </p:spPr>
        <p:txBody>
          <a:bodyPr>
            <a:spAutoFit/>
          </a:bodyPr>
          <a:lstStyle/>
          <a:p>
            <a:pPr algn="l" defTabSz="912813" eaLnBrk="0" hangingPunct="0">
              <a:spcBef>
                <a:spcPct val="50000"/>
              </a:spcBef>
              <a:buFontTx/>
              <a:buNone/>
            </a:pPr>
            <a:r>
              <a:rPr lang="en-US" sz="2000" b="1">
                <a:solidFill>
                  <a:schemeClr val="bg1"/>
                </a:solidFill>
                <a:latin typeface="Arial Narrow" pitchFamily="34" charset="0"/>
              </a:rPr>
              <a:t>4.1</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CO.JPG"/>
          <p:cNvPicPr>
            <a:picLocks noChangeAspect="1"/>
          </p:cNvPicPr>
          <p:nvPr/>
        </p:nvPicPr>
        <p:blipFill>
          <a:blip r:embed="rId3" cstate="print"/>
          <a:stretch>
            <a:fillRect/>
          </a:stretch>
        </p:blipFill>
        <p:spPr>
          <a:xfrm>
            <a:off x="228600" y="1295400"/>
            <a:ext cx="5638800" cy="4440096"/>
          </a:xfrm>
          <a:prstGeom prst="rect">
            <a:avLst/>
          </a:prstGeom>
          <a:ln w="28575">
            <a:solidFill>
              <a:srgbClr val="AC2034"/>
            </a:solidFill>
          </a:ln>
        </p:spPr>
      </p:pic>
      <p:sp>
        <p:nvSpPr>
          <p:cNvPr id="3" name="TextBox 2"/>
          <p:cNvSpPr txBox="1"/>
          <p:nvPr/>
        </p:nvSpPr>
        <p:spPr>
          <a:xfrm>
            <a:off x="6019800" y="533400"/>
            <a:ext cx="2895600" cy="4007251"/>
          </a:xfrm>
          <a:prstGeom prst="rect">
            <a:avLst/>
          </a:prstGeom>
          <a:noFill/>
        </p:spPr>
        <p:txBody>
          <a:bodyPr wrap="square" rtlCol="0">
            <a:spAutoFit/>
          </a:bodyPr>
          <a:lstStyle/>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“Cohort” study</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Secondary endpoint</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Questionnaire</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Response rate 24.4%</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All HT data self-reported (unverified)</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No data on dosage or specific hormones used</a:t>
            </a:r>
          </a:p>
          <a:p>
            <a:pPr algn="l"/>
            <a:r>
              <a:rPr lang="en-US" sz="2400" dirty="0" smtClean="0">
                <a:solidFill>
                  <a:schemeClr val="bg1"/>
                </a:solidFill>
                <a:effectLst>
                  <a:outerShdw blurRad="38100" dist="38100" dir="2700000" algn="tl">
                    <a:srgbClr val="000000">
                      <a:alpha val="43137"/>
                    </a:srgbClr>
                  </a:outerShdw>
                </a:effectLst>
                <a:latin typeface="Arial Narrow" pitchFamily="34" charset="0"/>
              </a:rPr>
              <a:t>  HR 1.48 (1.03-2.12)  </a:t>
            </a:r>
            <a:r>
              <a:rPr lang="en-US" dirty="0" smtClean="0">
                <a:solidFill>
                  <a:schemeClr val="bg1"/>
                </a:solidFill>
                <a:effectLst>
                  <a:outerShdw blurRad="38100" dist="38100" dir="2700000" algn="tl">
                    <a:srgbClr val="000000">
                      <a:alpha val="43137"/>
                    </a:srgbClr>
                  </a:outerShdw>
                </a:effectLst>
              </a:rPr>
              <a:t> </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867400" y="6400800"/>
            <a:ext cx="3276600" cy="276999"/>
          </a:xfrm>
          <a:prstGeom prst="rect">
            <a:avLst/>
          </a:prstGeom>
          <a:noFill/>
        </p:spPr>
        <p:txBody>
          <a:bodyPr wrap="square" rtlCol="0">
            <a:spAutoFit/>
          </a:bodyPr>
          <a:lstStyle/>
          <a:p>
            <a:pPr algn="l">
              <a:buNone/>
            </a:pPr>
            <a:r>
              <a:rPr lang="en-US" sz="1200" dirty="0" err="1" smtClean="0">
                <a:solidFill>
                  <a:schemeClr val="bg1"/>
                </a:solidFill>
                <a:effectLst>
                  <a:outerShdw blurRad="38100" dist="38100" dir="2700000" algn="tl">
                    <a:srgbClr val="000000">
                      <a:alpha val="43137"/>
                    </a:srgbClr>
                  </a:outerShdw>
                </a:effectLst>
                <a:latin typeface="Arial Narrow" pitchFamily="34" charset="0"/>
              </a:rPr>
              <a:t>Slatore</a:t>
            </a:r>
            <a:r>
              <a:rPr lang="en-US" sz="1200" dirty="0" smtClean="0">
                <a:solidFill>
                  <a:schemeClr val="bg1"/>
                </a:solidFill>
                <a:effectLst>
                  <a:outerShdw blurRad="38100" dist="38100" dir="2700000" algn="tl">
                    <a:srgbClr val="000000">
                      <a:alpha val="43137"/>
                    </a:srgbClr>
                  </a:outerShdw>
                </a:effectLst>
                <a:latin typeface="Arial Narrow" pitchFamily="34" charset="0"/>
              </a:rPr>
              <a:t> CG, et al.  J </a:t>
            </a:r>
            <a:r>
              <a:rPr lang="en-US" sz="1200" dirty="0" err="1" smtClean="0">
                <a:solidFill>
                  <a:schemeClr val="bg1"/>
                </a:solidFill>
                <a:effectLst>
                  <a:outerShdw blurRad="38100" dist="38100" dir="2700000" algn="tl">
                    <a:srgbClr val="000000">
                      <a:alpha val="43137"/>
                    </a:srgbClr>
                  </a:outerShdw>
                </a:effectLst>
                <a:latin typeface="Arial Narrow" pitchFamily="34" charset="0"/>
              </a:rPr>
              <a:t>Clin</a:t>
            </a:r>
            <a:r>
              <a:rPr lang="en-US" sz="1200" dirty="0" smtClean="0">
                <a:solidFill>
                  <a:schemeClr val="bg1"/>
                </a:solidFill>
                <a:effectLst>
                  <a:outerShdw blurRad="38100" dist="38100" dir="2700000" algn="tl">
                    <a:srgbClr val="000000">
                      <a:alpha val="43137"/>
                    </a:srgbClr>
                  </a:outerShdw>
                </a:effectLst>
                <a:latin typeface="Arial Narrow" pitchFamily="34" charset="0"/>
              </a:rPr>
              <a:t> </a:t>
            </a:r>
            <a:r>
              <a:rPr lang="en-US" sz="1200" dirty="0" err="1" smtClean="0">
                <a:solidFill>
                  <a:schemeClr val="bg1"/>
                </a:solidFill>
                <a:effectLst>
                  <a:outerShdw blurRad="38100" dist="38100" dir="2700000" algn="tl">
                    <a:srgbClr val="000000">
                      <a:alpha val="43137"/>
                    </a:srgbClr>
                  </a:outerShdw>
                </a:effectLst>
                <a:latin typeface="Arial Narrow" pitchFamily="34" charset="0"/>
              </a:rPr>
              <a:t>Oncol</a:t>
            </a:r>
            <a:r>
              <a:rPr lang="en-US" sz="1200" dirty="0" smtClean="0">
                <a:solidFill>
                  <a:schemeClr val="bg1"/>
                </a:solidFill>
                <a:effectLst>
                  <a:outerShdw blurRad="38100" dist="38100" dir="2700000" algn="tl">
                    <a:srgbClr val="000000">
                      <a:alpha val="43137"/>
                    </a:srgbClr>
                  </a:outerShdw>
                </a:effectLst>
                <a:latin typeface="Arial Narrow" pitchFamily="34" charset="0"/>
              </a:rPr>
              <a:t> 2010; 28(9): 1540-6</a:t>
            </a:r>
            <a:endParaRPr lang="en-US" sz="1200" dirty="0">
              <a:solidFill>
                <a:schemeClr val="bg1"/>
              </a:solidFill>
              <a:effectLst>
                <a:outerShdw blurRad="38100" dist="38100" dir="2700000" algn="tl">
                  <a:srgbClr val="000000">
                    <a:alpha val="43137"/>
                  </a:srgbClr>
                </a:outerShdw>
              </a:effectLst>
              <a:latin typeface="Arial Narrow" pitchFamily="34" charset="0"/>
            </a:endParaRPr>
          </a:p>
        </p:txBody>
      </p:sp>
      <p:sp>
        <p:nvSpPr>
          <p:cNvPr id="8" name="Rounded Rectangle 7"/>
          <p:cNvSpPr/>
          <p:nvPr/>
        </p:nvSpPr>
        <p:spPr bwMode="auto">
          <a:xfrm>
            <a:off x="6096000" y="3657600"/>
            <a:ext cx="2514600" cy="2590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9" name="Rounded Rectangle 8"/>
          <p:cNvSpPr/>
          <p:nvPr/>
        </p:nvSpPr>
        <p:spPr bwMode="auto">
          <a:xfrm>
            <a:off x="6324600" y="4800600"/>
            <a:ext cx="2057400" cy="914400"/>
          </a:xfrm>
          <a:prstGeom prst="round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None/>
              <a:tabLst/>
            </a:pPr>
            <a:r>
              <a:rPr lang="en-US" sz="1400" dirty="0" smtClean="0">
                <a:solidFill>
                  <a:schemeClr val="bg1"/>
                </a:solidFill>
                <a:latin typeface="Arial Narrow" pitchFamily="34" charset="0"/>
              </a:rPr>
              <a:t>Response bias</a:t>
            </a:r>
          </a:p>
          <a:p>
            <a:pPr marL="0" marR="0" indent="0" defTabSz="914400" rtl="0" eaLnBrk="1" fontAlgn="base" latinLnBrk="0" hangingPunct="1">
              <a:lnSpc>
                <a:spcPct val="100000"/>
              </a:lnSpc>
              <a:spcBef>
                <a:spcPct val="20000"/>
              </a:spcBef>
              <a:spcAft>
                <a:spcPct val="0"/>
              </a:spcAft>
              <a:buClrTx/>
              <a:buSzTx/>
              <a:buNone/>
              <a:tabLst/>
            </a:pPr>
            <a:r>
              <a:rPr kumimoji="0" lang="en-US" sz="1400" b="0" i="0" u="none" strike="noStrike" cap="none" normalizeH="0" baseline="0" dirty="0" smtClean="0">
                <a:ln>
                  <a:noFill/>
                </a:ln>
                <a:solidFill>
                  <a:schemeClr val="bg1"/>
                </a:solidFill>
                <a:effectLst/>
                <a:latin typeface="Arial Narrow" pitchFamily="34" charset="0"/>
              </a:rPr>
              <a:t>Questionnaire</a:t>
            </a:r>
            <a:r>
              <a:rPr kumimoji="0" lang="en-US" sz="1400" b="0" i="0" u="none" strike="noStrike" cap="none" normalizeH="0" dirty="0" smtClean="0">
                <a:ln>
                  <a:noFill/>
                </a:ln>
                <a:solidFill>
                  <a:schemeClr val="bg1"/>
                </a:solidFill>
                <a:effectLst/>
                <a:latin typeface="Arial Narrow" pitchFamily="34" charset="0"/>
              </a:rPr>
              <a:t> bias</a:t>
            </a:r>
          </a:p>
          <a:p>
            <a:pPr marL="0" marR="0" indent="0" defTabSz="914400" rtl="0" eaLnBrk="1" fontAlgn="base" latinLnBrk="0" hangingPunct="1">
              <a:lnSpc>
                <a:spcPct val="100000"/>
              </a:lnSpc>
              <a:spcBef>
                <a:spcPct val="20000"/>
              </a:spcBef>
              <a:spcAft>
                <a:spcPct val="0"/>
              </a:spcAft>
              <a:buClrTx/>
              <a:buSzTx/>
              <a:buNone/>
              <a:tabLst/>
            </a:pPr>
            <a:r>
              <a:rPr lang="en-US" sz="1400" baseline="0" dirty="0" smtClean="0">
                <a:solidFill>
                  <a:schemeClr val="bg1"/>
                </a:solidFill>
                <a:latin typeface="Arial Narrow" pitchFamily="34" charset="0"/>
              </a:rPr>
              <a:t>Recall</a:t>
            </a:r>
            <a:r>
              <a:rPr lang="en-US" sz="1400" dirty="0" smtClean="0">
                <a:solidFill>
                  <a:schemeClr val="bg1"/>
                </a:solidFill>
                <a:latin typeface="Arial Narrow" pitchFamily="34" charset="0"/>
              </a:rPr>
              <a:t>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cd-circl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600200"/>
            <a:ext cx="3657600" cy="3029386"/>
          </a:xfrm>
          <a:prstGeom prst="rect">
            <a:avLst/>
          </a:prstGeom>
          <a:noFill/>
          <a:ln w="9525">
            <a:noFill/>
            <a:miter lim="800000"/>
            <a:headEnd/>
            <a:tailEnd/>
          </a:ln>
        </p:spPr>
      </p:pic>
      <p:sp>
        <p:nvSpPr>
          <p:cNvPr id="2" name="Title 1"/>
          <p:cNvSpPr>
            <a:spLocks noGrp="1"/>
          </p:cNvSpPr>
          <p:nvPr>
            <p:ph type="title"/>
          </p:nvPr>
        </p:nvSpPr>
        <p:spPr>
          <a:xfrm>
            <a:off x="609600" y="533400"/>
            <a:ext cx="8229600" cy="1143000"/>
          </a:xfrm>
        </p:spPr>
        <p:txBody>
          <a:bodyPr/>
          <a:lstStyle/>
          <a:p>
            <a:pPr algn="r">
              <a:defRPr/>
            </a:pPr>
            <a:r>
              <a:rPr lang="en-US" sz="3600" dirty="0" smtClean="0">
                <a:solidFill>
                  <a:schemeClr val="bg1"/>
                </a:solidFill>
                <a:effectLst>
                  <a:outerShdw blurRad="38100" dist="38100" dir="2700000" algn="tl">
                    <a:srgbClr val="000000"/>
                  </a:outerShdw>
                </a:effectLst>
                <a:latin typeface="Palatino Linotype" pitchFamily="18" charset="0"/>
              </a:rPr>
              <a:t>VI.  Confounding and Bias</a:t>
            </a:r>
          </a:p>
        </p:txBody>
      </p:sp>
      <p:sp>
        <p:nvSpPr>
          <p:cNvPr id="4" name="TextBox 3"/>
          <p:cNvSpPr txBox="1"/>
          <p:nvPr/>
        </p:nvSpPr>
        <p:spPr>
          <a:xfrm>
            <a:off x="4876800" y="5257800"/>
            <a:ext cx="4038600" cy="1384995"/>
          </a:xfrm>
          <a:prstGeom prst="rect">
            <a:avLst/>
          </a:prstGeom>
          <a:noFill/>
        </p:spPr>
        <p:txBody>
          <a:bodyPr wrap="square" rtlCol="0">
            <a:spAutoFit/>
          </a:bodyPr>
          <a:lstStyle/>
          <a:p>
            <a:pPr algn="l">
              <a:buNone/>
            </a:pPr>
            <a:r>
              <a:rPr lang="en-US" sz="2000" i="1" dirty="0" smtClean="0">
                <a:solidFill>
                  <a:schemeClr val="bg1"/>
                </a:solidFill>
                <a:effectLst>
                  <a:outerShdw blurRad="38100" dist="38100" dir="2700000" algn="tl">
                    <a:srgbClr val="000000">
                      <a:alpha val="43137"/>
                    </a:srgbClr>
                  </a:outerShdw>
                </a:effectLst>
                <a:latin typeface="Palatino" pitchFamily="18" charset="0"/>
              </a:rPr>
              <a:t>Numbers do not lie, but they have the propensity to tell the truth with the intent to deceive</a:t>
            </a:r>
          </a:p>
          <a:p>
            <a:pPr algn="r">
              <a:buNone/>
            </a:pPr>
            <a:r>
              <a:rPr lang="en-US" sz="2000" i="1" dirty="0" smtClean="0">
                <a:solidFill>
                  <a:schemeClr val="bg1"/>
                </a:solidFill>
                <a:effectLst>
                  <a:outerShdw blurRad="38100" dist="38100" dir="2700000" algn="tl">
                    <a:srgbClr val="000000">
                      <a:alpha val="43137"/>
                    </a:srgbClr>
                  </a:outerShdw>
                </a:effectLst>
                <a:latin typeface="Palatino" pitchFamily="18" charset="0"/>
              </a:rPr>
              <a:t>                    </a:t>
            </a:r>
            <a:r>
              <a:rPr lang="en-US" sz="1600" i="1" dirty="0" smtClean="0">
                <a:solidFill>
                  <a:schemeClr val="bg1"/>
                </a:solidFill>
                <a:effectLst>
                  <a:outerShdw blurRad="38100" dist="38100" dir="2700000" algn="tl">
                    <a:srgbClr val="000000">
                      <a:alpha val="43137"/>
                    </a:srgbClr>
                  </a:outerShdw>
                </a:effectLst>
                <a:latin typeface="Palatino" pitchFamily="18" charset="0"/>
              </a:rPr>
              <a:t>Eric Bell</a:t>
            </a:r>
            <a:endParaRPr lang="en-US" sz="20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1"/>
                </a:solidFill>
                <a:effectLst>
                  <a:outerShdw blurRad="38100" dist="38100" dir="2700000" algn="tl">
                    <a:srgbClr val="000000">
                      <a:alpha val="43137"/>
                    </a:srgbClr>
                  </a:outerShdw>
                </a:effectLst>
              </a:rPr>
              <a:t>Confounding</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66800"/>
            <a:ext cx="8229600" cy="2590800"/>
          </a:xfrm>
        </p:spPr>
        <p:txBody>
          <a:bodyPr/>
          <a:lstStyle/>
          <a:p>
            <a:pPr defTabSz="912813">
              <a:spcAft>
                <a:spcPts val="1200"/>
              </a:spcAft>
              <a:defRPr/>
            </a:pPr>
            <a:r>
              <a:rPr lang="en-US" sz="2800" dirty="0" smtClean="0">
                <a:solidFill>
                  <a:schemeClr val="bg1"/>
                </a:solidFill>
                <a:effectLst>
                  <a:outerShdw blurRad="38100" dist="38100" dir="2700000" algn="tl">
                    <a:srgbClr val="000000"/>
                  </a:outerShdw>
                </a:effectLst>
              </a:rPr>
              <a:t>A confounding factor influences the population at entry and at completion of study that is not eliminated as a variable</a:t>
            </a:r>
            <a:r>
              <a:rPr lang="en-US" dirty="0" smtClean="0">
                <a:solidFill>
                  <a:schemeClr val="bg1"/>
                </a:solidFill>
                <a:effectLst>
                  <a:outerShdw blurRad="38100" dist="38100" dir="2700000" algn="tl">
                    <a:srgbClr val="000000"/>
                  </a:outerShdw>
                </a:effectLst>
              </a:rPr>
              <a:t>.</a:t>
            </a:r>
          </a:p>
          <a:p>
            <a:pPr lvl="2" defTabSz="912813">
              <a:spcAft>
                <a:spcPts val="1200"/>
              </a:spcAft>
              <a:defRPr/>
            </a:pPr>
            <a:r>
              <a:rPr lang="en-US" sz="2000" dirty="0" smtClean="0">
                <a:solidFill>
                  <a:schemeClr val="bg1"/>
                </a:solidFill>
                <a:effectLst>
                  <a:outerShdw blurRad="38100" dist="38100" dir="2700000" algn="tl">
                    <a:srgbClr val="000000"/>
                  </a:outerShdw>
                </a:effectLst>
              </a:rPr>
              <a:t>Fluoxetine </a:t>
            </a:r>
            <a:r>
              <a:rPr lang="en-US" sz="2000" i="1" dirty="0" smtClean="0">
                <a:solidFill>
                  <a:schemeClr val="bg1"/>
                </a:solidFill>
                <a:effectLst>
                  <a:outerShdw blurRad="38100" dist="38100" dir="2700000" algn="tl">
                    <a:srgbClr val="000000"/>
                  </a:outerShdw>
                </a:effectLst>
              </a:rPr>
              <a:t>(Prozac)</a:t>
            </a:r>
            <a:r>
              <a:rPr lang="en-US" sz="2000" dirty="0" smtClean="0">
                <a:solidFill>
                  <a:schemeClr val="bg1"/>
                </a:solidFill>
                <a:effectLst>
                  <a:outerShdw blurRad="38100" dist="38100" dir="2700000" algn="tl">
                    <a:srgbClr val="000000"/>
                  </a:outerShdw>
                </a:effectLst>
              </a:rPr>
              <a:t> taken during 3</a:t>
            </a:r>
            <a:r>
              <a:rPr lang="en-US" sz="2000" baseline="30000" dirty="0" smtClean="0">
                <a:solidFill>
                  <a:schemeClr val="bg1"/>
                </a:solidFill>
                <a:effectLst>
                  <a:outerShdw blurRad="38100" dist="38100" dir="2700000" algn="tl">
                    <a:srgbClr val="000000"/>
                  </a:outerShdw>
                </a:effectLst>
              </a:rPr>
              <a:t>rd</a:t>
            </a:r>
            <a:r>
              <a:rPr lang="en-US" sz="2000" dirty="0" smtClean="0">
                <a:solidFill>
                  <a:schemeClr val="bg1"/>
                </a:solidFill>
                <a:effectLst>
                  <a:outerShdw blurRad="38100" dist="38100" dir="2700000" algn="tl">
                    <a:srgbClr val="000000"/>
                  </a:outerShdw>
                </a:effectLst>
              </a:rPr>
              <a:t> trimester was implicated as a cause of IUGR</a:t>
            </a:r>
            <a:r>
              <a:rPr lang="en-US" sz="2000" i="1" dirty="0" smtClean="0">
                <a:solidFill>
                  <a:schemeClr val="bg1"/>
                </a:solidFill>
                <a:effectLst>
                  <a:outerShdw blurRad="38100" dist="38100" dir="2700000" algn="tl">
                    <a:srgbClr val="000000"/>
                  </a:outerShdw>
                </a:effectLst>
              </a:rPr>
              <a:t>, but smoking was not factored into the multiple regression analysis</a:t>
            </a:r>
          </a:p>
          <a:p>
            <a:pPr defTabSz="912813">
              <a:spcAft>
                <a:spcPts val="1200"/>
              </a:spcAft>
              <a:defRPr/>
            </a:pPr>
            <a:r>
              <a:rPr lang="en-US" sz="2800" dirty="0" smtClean="0">
                <a:solidFill>
                  <a:schemeClr val="bg1"/>
                </a:solidFill>
                <a:effectLst>
                  <a:outerShdw blurRad="38100" dist="38100" dir="2700000" algn="tl">
                    <a:srgbClr val="000000"/>
                  </a:outerShdw>
                </a:effectLst>
              </a:rPr>
              <a:t>May mask the real effect</a:t>
            </a:r>
          </a:p>
          <a:p>
            <a:pPr defTabSz="912813">
              <a:spcAft>
                <a:spcPts val="1200"/>
              </a:spcAft>
              <a:defRPr/>
            </a:pPr>
            <a:r>
              <a:rPr lang="en-US" sz="2800" dirty="0" smtClean="0">
                <a:solidFill>
                  <a:schemeClr val="bg1"/>
                </a:solidFill>
                <a:effectLst>
                  <a:outerShdw blurRad="38100" dist="38100" dir="2700000" algn="tl">
                    <a:srgbClr val="000000"/>
                  </a:outerShdw>
                </a:effectLst>
              </a:rPr>
              <a:t>Can overestimate and underestimate the effect compared to the truth</a:t>
            </a:r>
          </a:p>
          <a:p>
            <a:pPr defTabSz="912813">
              <a:spcAft>
                <a:spcPts val="1200"/>
              </a:spcAft>
              <a:defRPr/>
            </a:pPr>
            <a:r>
              <a:rPr lang="en-US" sz="2800" dirty="0" smtClean="0">
                <a:solidFill>
                  <a:schemeClr val="bg1"/>
                </a:solidFill>
                <a:effectLst>
                  <a:outerShdw blurRad="38100" dist="38100" dir="2700000" algn="tl">
                    <a:srgbClr val="000000"/>
                  </a:outerShdw>
                </a:effectLst>
              </a:rPr>
              <a:t>Multivariate analysis helps to control for confounders</a:t>
            </a:r>
          </a:p>
          <a:p>
            <a:pPr lvl="3" defTabSz="912813">
              <a:buFontTx/>
              <a:buNone/>
              <a:defRPr/>
            </a:pPr>
            <a:endParaRPr lang="en-US" sz="1800" dirty="0" smtClean="0">
              <a:solidFill>
                <a:schemeClr val="bg1"/>
              </a:solidFill>
              <a:effectLst>
                <a:outerShdw blurRad="38100" dist="38100" dir="2700000" algn="tl">
                  <a:srgbClr val="000000"/>
                </a:outerShdw>
              </a:effectLst>
            </a:endParaRPr>
          </a:p>
          <a:p>
            <a:pPr lvl="3" defTabSz="912813">
              <a:defRPr/>
            </a:pPr>
            <a:endParaRPr lang="en-US" sz="1800" dirty="0" smtClean="0">
              <a:solidFill>
                <a:schemeClr val="bg1"/>
              </a:solidFill>
              <a:effectLst>
                <a:outerShdw blurRad="38100" dist="38100" dir="2700000" algn="tl">
                  <a:srgbClr val="000000"/>
                </a:outerShdw>
              </a:effectLst>
            </a:endParaRPr>
          </a:p>
          <a:p>
            <a:pPr lvl="3" defTabSz="912813">
              <a:defRPr/>
            </a:pPr>
            <a:endParaRPr lang="en-US" dirty="0" smtClean="0">
              <a:solidFill>
                <a:schemeClr val="bg1"/>
              </a:solidFill>
              <a:effectLst>
                <a:outerShdw blurRad="38100" dist="38100" dir="2700000" algn="tl">
                  <a:srgbClr val="000000"/>
                </a:outerShdw>
              </a:effectLst>
            </a:endParaRPr>
          </a:p>
        </p:txBody>
      </p:sp>
      <p:sp>
        <p:nvSpPr>
          <p:cNvPr id="48132" name="TextBox 3"/>
          <p:cNvSpPr txBox="1">
            <a:spLocks noChangeArrowheads="1"/>
          </p:cNvSpPr>
          <p:nvPr/>
        </p:nvSpPr>
        <p:spPr bwMode="auto">
          <a:xfrm>
            <a:off x="5943600" y="6359525"/>
            <a:ext cx="3200400" cy="498475"/>
          </a:xfrm>
          <a:prstGeom prst="rect">
            <a:avLst/>
          </a:prstGeom>
          <a:noFill/>
          <a:ln w="9525">
            <a:noFill/>
            <a:miter lim="800000"/>
            <a:headEnd/>
            <a:tailEnd/>
          </a:ln>
        </p:spPr>
        <p:txBody>
          <a:bodyPr>
            <a:spAutoFit/>
          </a:bodyPr>
          <a:lstStyle/>
          <a:p>
            <a:pPr algn="l" defTabSz="912813">
              <a:buFontTx/>
              <a:buNone/>
            </a:pPr>
            <a:r>
              <a:rPr lang="en-US" sz="1200">
                <a:solidFill>
                  <a:schemeClr val="bg1"/>
                </a:solidFill>
                <a:latin typeface="Arial Narrow" pitchFamily="34" charset="0"/>
              </a:rPr>
              <a:t>Chambers CD, et al.  N Engl J Med 1996; 335: 1010-5</a:t>
            </a:r>
          </a:p>
          <a:p>
            <a:pPr algn="l" defTabSz="912813">
              <a:buFontTx/>
              <a:buNone/>
            </a:pPr>
            <a:r>
              <a:rPr lang="en-US" sz="1200">
                <a:solidFill>
                  <a:schemeClr val="bg1"/>
                </a:solidFill>
                <a:latin typeface="Arial Narrow" pitchFamily="34" charset="0"/>
              </a:rPr>
              <a:t>Barnhart K, et al.  Fertil Steril 2002; 77(2): 223-8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000000"/>
                  </a:outerShdw>
                </a:effectLst>
              </a:rPr>
              <a:t>Confounding Factors</a:t>
            </a:r>
          </a:p>
        </p:txBody>
      </p:sp>
      <p:sp>
        <p:nvSpPr>
          <p:cNvPr id="223236" name="Rectangle 4"/>
          <p:cNvSpPr>
            <a:spLocks noChangeArrowheads="1"/>
          </p:cNvSpPr>
          <p:nvPr/>
        </p:nvSpPr>
        <p:spPr bwMode="auto">
          <a:xfrm>
            <a:off x="1066800" y="1447800"/>
            <a:ext cx="6858000" cy="2514600"/>
          </a:xfrm>
          <a:prstGeom prst="rect">
            <a:avLst/>
          </a:prstGeom>
          <a:solidFill>
            <a:srgbClr val="032F17"/>
          </a:solidFill>
          <a:ln w="38100">
            <a:solidFill>
              <a:schemeClr val="tx1"/>
            </a:solidFill>
            <a:miter lim="800000"/>
            <a:headEnd/>
            <a:tailEnd/>
          </a:ln>
        </p:spPr>
        <p:txBody>
          <a:bodyPr wrap="none" anchor="ctr"/>
          <a:lstStyle/>
          <a:p>
            <a:pPr>
              <a:spcBef>
                <a:spcPct val="0"/>
              </a:spcBef>
              <a:buFontTx/>
              <a:buNone/>
              <a:defRPr/>
            </a:pPr>
            <a:r>
              <a:rPr lang="en-US" sz="2400" dirty="0">
                <a:solidFill>
                  <a:schemeClr val="bg1"/>
                </a:solidFill>
                <a:effectLst>
                  <a:outerShdw blurRad="38100" dist="38100" dir="2700000" algn="tl">
                    <a:srgbClr val="000000">
                      <a:alpha val="43137"/>
                    </a:srgbClr>
                  </a:outerShdw>
                </a:effectLst>
                <a:latin typeface="Arial Narrow" pitchFamily="34" charset="0"/>
              </a:rPr>
              <a:t>Women with intrauterine devices (IUD’s) are more likely to </a:t>
            </a:r>
          </a:p>
          <a:p>
            <a:pPr>
              <a:spcBef>
                <a:spcPct val="0"/>
              </a:spcBef>
              <a:buFontTx/>
              <a:buNone/>
              <a:defRPr/>
            </a:pPr>
            <a:r>
              <a:rPr lang="en-US" sz="2400" dirty="0">
                <a:solidFill>
                  <a:schemeClr val="bg1"/>
                </a:solidFill>
                <a:effectLst>
                  <a:outerShdw blurRad="38100" dist="38100" dir="2700000" algn="tl">
                    <a:srgbClr val="000000">
                      <a:alpha val="43137"/>
                    </a:srgbClr>
                  </a:outerShdw>
                </a:effectLst>
                <a:latin typeface="Arial Narrow" pitchFamily="34" charset="0"/>
              </a:rPr>
              <a:t>develop infertility than those on oral contraceptives</a:t>
            </a:r>
          </a:p>
          <a:p>
            <a:pPr>
              <a:spcBef>
                <a:spcPct val="0"/>
              </a:spcBef>
              <a:buFontTx/>
              <a:buNone/>
              <a:defRPr/>
            </a:pPr>
            <a:endParaRPr lang="en-US" sz="2400" dirty="0">
              <a:solidFill>
                <a:schemeClr val="bg1"/>
              </a:solidFill>
              <a:effectLst>
                <a:outerShdw blurRad="38100" dist="38100" dir="2700000" algn="tl">
                  <a:srgbClr val="000000">
                    <a:alpha val="43137"/>
                  </a:srgbClr>
                </a:outerShdw>
              </a:effectLst>
              <a:latin typeface="Arial Narrow" pitchFamily="34" charset="0"/>
            </a:endParaRPr>
          </a:p>
          <a:p>
            <a:pPr>
              <a:spcBef>
                <a:spcPct val="0"/>
              </a:spcBef>
              <a:buFontTx/>
              <a:buNone/>
              <a:defRPr/>
            </a:pPr>
            <a:r>
              <a:rPr lang="en-US" sz="2400" dirty="0">
                <a:solidFill>
                  <a:schemeClr val="bg1"/>
                </a:solidFill>
                <a:effectLst>
                  <a:outerShdw blurRad="38100" dist="38100" dir="2700000" algn="tl">
                    <a:srgbClr val="000000">
                      <a:alpha val="43137"/>
                    </a:srgbClr>
                  </a:outerShdw>
                </a:effectLst>
                <a:latin typeface="Arial Narrow" pitchFamily="34" charset="0"/>
              </a:rPr>
              <a:t>Therefore, IUD’s must cause infertility</a:t>
            </a:r>
          </a:p>
        </p:txBody>
      </p:sp>
      <p:sp>
        <p:nvSpPr>
          <p:cNvPr id="49156" name="Rectangle 9"/>
          <p:cNvSpPr>
            <a:spLocks noChangeArrowheads="1"/>
          </p:cNvSpPr>
          <p:nvPr/>
        </p:nvSpPr>
        <p:spPr bwMode="auto">
          <a:xfrm>
            <a:off x="1295400" y="5334000"/>
            <a:ext cx="6248400" cy="914400"/>
          </a:xfrm>
          <a:prstGeom prst="rect">
            <a:avLst/>
          </a:prstGeom>
          <a:noFill/>
          <a:ln w="9525" algn="ctr">
            <a:noFill/>
            <a:miter lim="800000"/>
            <a:headEnd/>
            <a:tailEnd/>
          </a:ln>
        </p:spPr>
        <p:txBody>
          <a:bodyPr wrap="none" anchor="ctr"/>
          <a:lstStyle/>
          <a:p>
            <a:pPr algn="l" defTabSz="912813"/>
            <a:endParaRPr lang="en-US" sz="1000">
              <a:solidFill>
                <a:schemeClr val="bg1"/>
              </a:solidFill>
              <a:latin typeface="Bookman Old Style" pitchFamily="18" charset="0"/>
            </a:endParaRPr>
          </a:p>
        </p:txBody>
      </p:sp>
      <p:sp>
        <p:nvSpPr>
          <p:cNvPr id="223242" name="Text Box 10"/>
          <p:cNvSpPr txBox="1">
            <a:spLocks noChangeArrowheads="1"/>
          </p:cNvSpPr>
          <p:nvPr/>
        </p:nvSpPr>
        <p:spPr bwMode="auto">
          <a:xfrm>
            <a:off x="990600" y="4191000"/>
            <a:ext cx="7086600" cy="1323439"/>
          </a:xfrm>
          <a:prstGeom prst="rect">
            <a:avLst/>
          </a:prstGeom>
          <a:solidFill>
            <a:srgbClr val="000066"/>
          </a:solidFill>
          <a:ln w="38100" algn="ctr">
            <a:solidFill>
              <a:srgbClr val="000000"/>
            </a:solidFill>
            <a:miter lim="800000"/>
            <a:headEnd/>
            <a:tailEnd/>
          </a:ln>
        </p:spPr>
        <p:txBody>
          <a:bodyPr>
            <a:spAutoFit/>
          </a:bodyPr>
          <a:lstStyle/>
          <a:p>
            <a:pPr algn="l" defTabSz="912813">
              <a:spcBef>
                <a:spcPct val="50000"/>
              </a:spcBef>
              <a:buFontTx/>
              <a:buNone/>
              <a:defRPr/>
            </a:pPr>
            <a:r>
              <a:rPr lang="en-US" sz="2000" dirty="0">
                <a:solidFill>
                  <a:schemeClr val="bg1"/>
                </a:solidFill>
                <a:effectLst>
                  <a:outerShdw blurRad="38100" dist="38100" dir="2700000" algn="tl">
                    <a:srgbClr val="000000"/>
                  </a:outerShdw>
                </a:effectLst>
                <a:latin typeface="Tahoma" pitchFamily="34" charset="0"/>
              </a:rPr>
              <a:t>	Early studies of the IUD failed to account for the fact that the IUD users had a greater number sexual partners, higher incidence of </a:t>
            </a:r>
            <a:r>
              <a:rPr lang="en-US" sz="2000" i="1" dirty="0">
                <a:solidFill>
                  <a:schemeClr val="bg1"/>
                </a:solidFill>
                <a:effectLst>
                  <a:outerShdw blurRad="38100" dist="38100" dir="2700000" algn="tl">
                    <a:srgbClr val="000000"/>
                  </a:outerShdw>
                </a:effectLst>
                <a:latin typeface="Tahoma" pitchFamily="34" charset="0"/>
              </a:rPr>
              <a:t>chlamydia </a:t>
            </a:r>
            <a:r>
              <a:rPr lang="en-US" sz="2000" i="1" dirty="0" err="1">
                <a:solidFill>
                  <a:schemeClr val="bg1"/>
                </a:solidFill>
                <a:effectLst>
                  <a:outerShdw blurRad="38100" dist="38100" dir="2700000" algn="tl">
                    <a:srgbClr val="000000"/>
                  </a:outerShdw>
                </a:effectLst>
                <a:latin typeface="Tahoma" pitchFamily="34" charset="0"/>
              </a:rPr>
              <a:t>trachomatis</a:t>
            </a:r>
            <a:r>
              <a:rPr lang="en-US" sz="2000" dirty="0">
                <a:solidFill>
                  <a:schemeClr val="bg1"/>
                </a:solidFill>
                <a:effectLst>
                  <a:outerShdw blurRad="38100" dist="38100" dir="2700000" algn="tl">
                    <a:srgbClr val="000000"/>
                  </a:outerShdw>
                </a:effectLst>
                <a:latin typeface="Tahoma" pitchFamily="34" charset="0"/>
              </a:rPr>
              <a:t> infections, and tendency for </a:t>
            </a:r>
            <a:r>
              <a:rPr lang="en-US" sz="2000" dirty="0" err="1">
                <a:solidFill>
                  <a:schemeClr val="bg1"/>
                </a:solidFill>
                <a:effectLst>
                  <a:outerShdw blurRad="38100" dist="38100" dir="2700000" algn="tl">
                    <a:srgbClr val="000000"/>
                  </a:outerShdw>
                </a:effectLst>
                <a:latin typeface="Tahoma" pitchFamily="34" charset="0"/>
              </a:rPr>
              <a:t>overdiagnosis</a:t>
            </a:r>
            <a:r>
              <a:rPr lang="en-US" sz="2000" dirty="0">
                <a:solidFill>
                  <a:schemeClr val="bg1"/>
                </a:solidFill>
                <a:effectLst>
                  <a:outerShdw blurRad="38100" dist="38100" dir="2700000" algn="tl">
                    <a:srgbClr val="000000"/>
                  </a:outerShdw>
                </a:effectLst>
                <a:latin typeface="Tahoma" pitchFamily="34" charset="0"/>
              </a:rPr>
              <a:t> of PID in IUD users vs. controls</a:t>
            </a:r>
          </a:p>
        </p:txBody>
      </p:sp>
      <p:sp>
        <p:nvSpPr>
          <p:cNvPr id="223244" name="Text Box 12"/>
          <p:cNvSpPr txBox="1">
            <a:spLocks noChangeArrowheads="1"/>
          </p:cNvSpPr>
          <p:nvPr/>
        </p:nvSpPr>
        <p:spPr bwMode="auto">
          <a:xfrm>
            <a:off x="6248400" y="6308725"/>
            <a:ext cx="2895600" cy="457200"/>
          </a:xfrm>
          <a:prstGeom prst="rect">
            <a:avLst/>
          </a:prstGeom>
          <a:noFill/>
          <a:ln w="9525" algn="ctr">
            <a:noFill/>
            <a:miter lim="800000"/>
            <a:headEnd/>
            <a:tailEnd/>
          </a:ln>
          <a:effectLst/>
        </p:spPr>
        <p:txBody>
          <a:bodyPr>
            <a:spAutoFit/>
          </a:bodyPr>
          <a:lstStyle/>
          <a:p>
            <a:pPr algn="l" defTabSz="912813">
              <a:lnSpc>
                <a:spcPct val="75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Gibson M,  et al.  Fertil Steril 1984; 41(1): 47-51</a:t>
            </a:r>
          </a:p>
          <a:p>
            <a:pPr algn="l" defTabSz="912813">
              <a:lnSpc>
                <a:spcPct val="75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Grimes DA.  Lancet 2000; 356: 1013-9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304800"/>
            <a:ext cx="8229600" cy="1143000"/>
          </a:xfrm>
        </p:spPr>
        <p:txBody>
          <a:bodyPr/>
          <a:lstStyle/>
          <a:p>
            <a:pPr>
              <a:defRPr/>
            </a:pPr>
            <a:r>
              <a:rPr lang="en-US" sz="3600" dirty="0" smtClean="0">
                <a:solidFill>
                  <a:schemeClr val="bg1"/>
                </a:solidFill>
                <a:effectLst>
                  <a:outerShdw blurRad="38100" dist="38100" dir="2700000" algn="tl">
                    <a:srgbClr val="000000"/>
                  </a:outerShdw>
                </a:effectLst>
              </a:rPr>
              <a:t>VTE and 3</a:t>
            </a:r>
            <a:r>
              <a:rPr lang="en-US" sz="3600" baseline="30000" dirty="0" smtClean="0">
                <a:solidFill>
                  <a:schemeClr val="bg1"/>
                </a:solidFill>
                <a:effectLst>
                  <a:outerShdw blurRad="38100" dist="38100" dir="2700000" algn="tl">
                    <a:srgbClr val="000000"/>
                  </a:outerShdw>
                </a:effectLst>
              </a:rPr>
              <a:t>rd</a:t>
            </a:r>
            <a:r>
              <a:rPr lang="en-US" sz="3600" dirty="0" smtClean="0">
                <a:solidFill>
                  <a:schemeClr val="bg1"/>
                </a:solidFill>
                <a:effectLst>
                  <a:outerShdw blurRad="38100" dist="38100" dir="2700000" algn="tl">
                    <a:srgbClr val="000000"/>
                  </a:outerShdw>
                </a:effectLst>
              </a:rPr>
              <a:t> Generation </a:t>
            </a:r>
            <a:r>
              <a:rPr lang="en-US" sz="3600" dirty="0" err="1" smtClean="0">
                <a:solidFill>
                  <a:schemeClr val="bg1"/>
                </a:solidFill>
                <a:effectLst>
                  <a:outerShdw blurRad="38100" dist="38100" dir="2700000" algn="tl">
                    <a:srgbClr val="000000"/>
                  </a:outerShdw>
                </a:effectLst>
              </a:rPr>
              <a:t>Progestagens</a:t>
            </a:r>
            <a:endParaRPr lang="en-US" sz="3600" dirty="0" smtClean="0">
              <a:solidFill>
                <a:schemeClr val="bg1"/>
              </a:solidFill>
              <a:effectLst>
                <a:outerShdw blurRad="38100" dist="38100" dir="2700000" algn="tl">
                  <a:srgbClr val="000000"/>
                </a:outerShdw>
              </a:effectLst>
            </a:endParaRPr>
          </a:p>
        </p:txBody>
      </p:sp>
      <p:sp>
        <p:nvSpPr>
          <p:cNvPr id="141318" name="Rectangle 6"/>
          <p:cNvSpPr>
            <a:spLocks noGrp="1" noChangeArrowheads="1"/>
          </p:cNvSpPr>
          <p:nvPr>
            <p:ph type="body" idx="1"/>
          </p:nvPr>
        </p:nvSpPr>
        <p:spPr>
          <a:xfrm>
            <a:off x="304800" y="1600200"/>
            <a:ext cx="8229600" cy="4525963"/>
          </a:xfrm>
        </p:spPr>
        <p:txBody>
          <a:bodyPr/>
          <a:lstStyle/>
          <a:p>
            <a:pPr>
              <a:spcAft>
                <a:spcPct val="20000"/>
              </a:spcAft>
              <a:defRPr/>
            </a:pPr>
            <a:r>
              <a:rPr lang="en-US" sz="2400" dirty="0" smtClean="0">
                <a:solidFill>
                  <a:schemeClr val="bg1"/>
                </a:solidFill>
                <a:effectLst>
                  <a:outerShdw blurRad="38100" dist="38100" dir="2700000" algn="tl">
                    <a:srgbClr val="000000"/>
                  </a:outerShdw>
                </a:effectLst>
              </a:rPr>
              <a:t>Four studies in early 1990s suggested significant increase in VTE events in users of </a:t>
            </a:r>
            <a:r>
              <a:rPr lang="en-US" sz="2400" dirty="0" err="1" smtClean="0">
                <a:solidFill>
                  <a:schemeClr val="bg1"/>
                </a:solidFill>
                <a:effectLst>
                  <a:outerShdw blurRad="38100" dist="38100" dir="2700000" algn="tl">
                    <a:srgbClr val="000000"/>
                  </a:outerShdw>
                </a:effectLst>
              </a:rPr>
              <a:t>desogestrel</a:t>
            </a:r>
            <a:r>
              <a:rPr lang="en-US" sz="2400" dirty="0" smtClean="0">
                <a:solidFill>
                  <a:schemeClr val="bg1"/>
                </a:solidFill>
                <a:effectLst>
                  <a:outerShdw blurRad="38100" dist="38100" dir="2700000" algn="tl">
                    <a:srgbClr val="000000"/>
                  </a:outerShdw>
                </a:effectLst>
              </a:rPr>
              <a:t> </a:t>
            </a:r>
            <a:r>
              <a:rPr lang="en-US" sz="2400" i="1" dirty="0" err="1" smtClean="0">
                <a:solidFill>
                  <a:schemeClr val="bg1"/>
                </a:solidFill>
                <a:effectLst>
                  <a:outerShdw blurRad="38100" dist="38100" dir="2700000" algn="tl">
                    <a:srgbClr val="000000"/>
                  </a:outerShdw>
                </a:effectLst>
              </a:rPr>
              <a:t>vs</a:t>
            </a:r>
            <a:r>
              <a:rPr lang="en-US" sz="2400" dirty="0" smtClean="0">
                <a:solidFill>
                  <a:schemeClr val="bg1"/>
                </a:solidFill>
                <a:effectLst>
                  <a:outerShdw blurRad="38100" dist="38100" dir="2700000" algn="tl">
                    <a:srgbClr val="000000"/>
                  </a:outerShdw>
                </a:effectLst>
              </a:rPr>
              <a:t> 2</a:t>
            </a:r>
            <a:r>
              <a:rPr lang="en-US" sz="2400" baseline="30000" dirty="0" smtClean="0">
                <a:solidFill>
                  <a:schemeClr val="bg1"/>
                </a:solidFill>
                <a:effectLst>
                  <a:outerShdw blurRad="38100" dist="38100" dir="2700000" algn="tl">
                    <a:srgbClr val="000000"/>
                  </a:outerShdw>
                </a:effectLst>
              </a:rPr>
              <a:t>nd</a:t>
            </a:r>
            <a:r>
              <a:rPr lang="en-US" sz="2400" dirty="0" smtClean="0">
                <a:solidFill>
                  <a:schemeClr val="bg1"/>
                </a:solidFill>
                <a:effectLst>
                  <a:outerShdw blurRad="38100" dist="38100" dir="2700000" algn="tl">
                    <a:srgbClr val="000000"/>
                  </a:outerShdw>
                </a:effectLst>
              </a:rPr>
              <a:t> generation OCs (cohort design)</a:t>
            </a:r>
          </a:p>
          <a:p>
            <a:pPr lvl="2">
              <a:spcAft>
                <a:spcPct val="20000"/>
              </a:spcAft>
              <a:defRPr/>
            </a:pPr>
            <a:r>
              <a:rPr lang="en-US" sz="2000" dirty="0" smtClean="0">
                <a:solidFill>
                  <a:schemeClr val="bg1"/>
                </a:solidFill>
                <a:effectLst>
                  <a:outerShdw blurRad="38100" dist="38100" dir="2700000" algn="tl">
                    <a:srgbClr val="000000"/>
                  </a:outerShdw>
                </a:effectLst>
              </a:rPr>
              <a:t>RR 3.49 (1.21-10.12) for 20 </a:t>
            </a:r>
            <a:r>
              <a:rPr lang="el-GR" sz="2000" dirty="0" smtClean="0">
                <a:solidFill>
                  <a:schemeClr val="bg1"/>
                </a:solidFill>
                <a:effectLst>
                  <a:outerShdw blurRad="38100" dist="38100" dir="2700000" algn="tl">
                    <a:srgbClr val="000000"/>
                  </a:outerShdw>
                </a:effectLst>
                <a:latin typeface="Palatino Linotype" pitchFamily="18" charset="0"/>
              </a:rPr>
              <a:t>μ</a:t>
            </a:r>
            <a:r>
              <a:rPr lang="en-US" sz="2000" dirty="0" smtClean="0">
                <a:solidFill>
                  <a:schemeClr val="bg1"/>
                </a:solidFill>
                <a:effectLst>
                  <a:outerShdw blurRad="38100" dist="38100" dir="2700000" algn="tl">
                    <a:srgbClr val="000000"/>
                  </a:outerShdw>
                </a:effectLst>
              </a:rPr>
              <a:t>g OC</a:t>
            </a:r>
          </a:p>
          <a:p>
            <a:pPr lvl="2">
              <a:spcAft>
                <a:spcPct val="20000"/>
              </a:spcAft>
              <a:defRPr/>
            </a:pPr>
            <a:r>
              <a:rPr lang="en-US" sz="2000" dirty="0" smtClean="0">
                <a:solidFill>
                  <a:schemeClr val="bg1"/>
                </a:solidFill>
                <a:effectLst>
                  <a:outerShdw blurRad="38100" dist="38100" dir="2700000" algn="tl">
                    <a:srgbClr val="000000"/>
                  </a:outerShdw>
                </a:effectLst>
              </a:rPr>
              <a:t>RR 1.18 (0.66-2.17) for 30 </a:t>
            </a:r>
            <a:r>
              <a:rPr lang="el-GR" sz="2000" dirty="0" smtClean="0">
                <a:solidFill>
                  <a:schemeClr val="bg1"/>
                </a:solidFill>
                <a:effectLst>
                  <a:outerShdw blurRad="38100" dist="38100" dir="2700000" algn="tl">
                    <a:srgbClr val="000000"/>
                  </a:outerShdw>
                </a:effectLst>
                <a:latin typeface="Palatino Linotype" pitchFamily="18" charset="0"/>
              </a:rPr>
              <a:t>μ</a:t>
            </a:r>
            <a:r>
              <a:rPr lang="en-US" sz="2000" dirty="0" smtClean="0">
                <a:solidFill>
                  <a:schemeClr val="bg1"/>
                </a:solidFill>
                <a:effectLst>
                  <a:outerShdw blurRad="38100" dist="38100" dir="2700000" algn="tl">
                    <a:srgbClr val="000000"/>
                  </a:outerShdw>
                </a:effectLst>
              </a:rPr>
              <a:t>g OC</a:t>
            </a:r>
          </a:p>
          <a:p>
            <a:pPr>
              <a:spcAft>
                <a:spcPct val="20000"/>
              </a:spcAft>
              <a:defRPr/>
            </a:pPr>
            <a:r>
              <a:rPr lang="en-US" sz="2400" dirty="0" smtClean="0">
                <a:solidFill>
                  <a:schemeClr val="bg1"/>
                </a:solidFill>
                <a:effectLst>
                  <a:outerShdw blurRad="38100" dist="38100" dir="2700000" algn="tl">
                    <a:srgbClr val="000000"/>
                  </a:outerShdw>
                </a:effectLst>
              </a:rPr>
              <a:t>Biologically implausible?</a:t>
            </a:r>
          </a:p>
          <a:p>
            <a:pPr>
              <a:spcAft>
                <a:spcPct val="20000"/>
              </a:spcAft>
              <a:defRPr/>
            </a:pPr>
            <a:r>
              <a:rPr lang="en-US" sz="2400" dirty="0" smtClean="0">
                <a:solidFill>
                  <a:schemeClr val="bg1"/>
                </a:solidFill>
                <a:effectLst>
                  <a:outerShdw blurRad="38100" dist="38100" dir="2700000" algn="tl">
                    <a:srgbClr val="000000"/>
                  </a:outerShdw>
                </a:effectLst>
              </a:rPr>
              <a:t>Reanalysis found OC naïve patients more likely to receive newer OC and preferential prescribing by age (older patients tended to receive 20 </a:t>
            </a:r>
            <a:r>
              <a:rPr lang="el-GR" sz="2400" dirty="0" smtClean="0">
                <a:solidFill>
                  <a:schemeClr val="bg1"/>
                </a:solidFill>
                <a:effectLst>
                  <a:outerShdw blurRad="38100" dist="38100" dir="2700000" algn="tl">
                    <a:srgbClr val="000000"/>
                  </a:outerShdw>
                </a:effectLst>
                <a:latin typeface="Palatino Linotype" pitchFamily="18" charset="0"/>
              </a:rPr>
              <a:t>μ</a:t>
            </a:r>
            <a:r>
              <a:rPr lang="en-US" sz="2400" dirty="0" smtClean="0">
                <a:solidFill>
                  <a:schemeClr val="bg1"/>
                </a:solidFill>
                <a:effectLst>
                  <a:outerShdw blurRad="38100" dist="38100" dir="2700000" algn="tl">
                    <a:srgbClr val="000000"/>
                  </a:outerShdw>
                </a:effectLst>
              </a:rPr>
              <a:t>g OC)</a:t>
            </a:r>
          </a:p>
          <a:p>
            <a:pPr lvl="2">
              <a:spcAft>
                <a:spcPct val="20000"/>
              </a:spcAft>
              <a:defRPr/>
            </a:pPr>
            <a:r>
              <a:rPr lang="en-US" sz="2000" dirty="0" smtClean="0">
                <a:solidFill>
                  <a:schemeClr val="bg1"/>
                </a:solidFill>
                <a:effectLst>
                  <a:outerShdw blurRad="38100" dist="38100" dir="2700000" algn="tl">
                    <a:srgbClr val="000000"/>
                  </a:outerShdw>
                </a:effectLst>
              </a:rPr>
              <a:t>RR reached unity when matched by age instead of 5-year bands</a:t>
            </a:r>
          </a:p>
          <a:p>
            <a:pPr lvl="2">
              <a:buFontTx/>
              <a:buNone/>
              <a:defRPr/>
            </a:pPr>
            <a:endParaRPr lang="en-US" sz="2000" dirty="0" smtClean="0">
              <a:solidFill>
                <a:schemeClr val="bg1"/>
              </a:solidFill>
              <a:effectLst>
                <a:outerShdw blurRad="38100" dist="38100" dir="2700000" algn="tl">
                  <a:srgbClr val="000000"/>
                </a:outerShdw>
              </a:effectLst>
            </a:endParaRPr>
          </a:p>
          <a:p>
            <a:pPr lvl="2">
              <a:buFontTx/>
              <a:buNone/>
              <a:defRPr/>
            </a:pPr>
            <a:endParaRPr lang="en-US" dirty="0" smtClean="0">
              <a:solidFill>
                <a:schemeClr val="bg1"/>
              </a:solidFill>
              <a:effectLst>
                <a:outerShdw blurRad="38100" dist="38100" dir="2700000" algn="tl">
                  <a:srgbClr val="000000"/>
                </a:outerShdw>
              </a:effectLst>
            </a:endParaRPr>
          </a:p>
          <a:p>
            <a:pPr lvl="2">
              <a:defRPr/>
            </a:pPr>
            <a:endParaRPr lang="en-US" dirty="0" smtClean="0">
              <a:solidFill>
                <a:schemeClr val="bg1"/>
              </a:solidFill>
              <a:effectLst>
                <a:outerShdw blurRad="38100" dist="38100" dir="2700000" algn="tl">
                  <a:srgbClr val="000000"/>
                </a:outerShdw>
              </a:effectLst>
            </a:endParaRPr>
          </a:p>
        </p:txBody>
      </p:sp>
      <p:sp>
        <p:nvSpPr>
          <p:cNvPr id="141319" name="Text Box 7"/>
          <p:cNvSpPr txBox="1">
            <a:spLocks noChangeArrowheads="1"/>
          </p:cNvSpPr>
          <p:nvPr/>
        </p:nvSpPr>
        <p:spPr bwMode="auto">
          <a:xfrm>
            <a:off x="6019800" y="5975350"/>
            <a:ext cx="2971800" cy="882650"/>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lnSpc>
                <a:spcPct val="70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WHO Collaboration.  Lancet 1995; 346: 1582-8</a:t>
            </a:r>
          </a:p>
          <a:p>
            <a:pPr algn="l">
              <a:lnSpc>
                <a:spcPct val="70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Jick H, et al.  Lancet 1995; 346: 1589-93</a:t>
            </a:r>
          </a:p>
          <a:p>
            <a:pPr algn="l">
              <a:lnSpc>
                <a:spcPct val="70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Spitzer WO, et al.  BMJ 1996; 312: 83-8</a:t>
            </a:r>
          </a:p>
          <a:p>
            <a:pPr algn="l">
              <a:lnSpc>
                <a:spcPct val="70000"/>
              </a:lnSpc>
              <a:spcBef>
                <a:spcPct val="50000"/>
              </a:spcBef>
              <a:buFontTx/>
              <a:buNone/>
              <a:defRPr/>
            </a:pPr>
            <a:r>
              <a:rPr lang="en-US" sz="1200">
                <a:solidFill>
                  <a:schemeClr val="bg1"/>
                </a:solidFill>
                <a:effectLst>
                  <a:outerShdw blurRad="38100" dist="38100" dir="2700000" algn="tl">
                    <a:srgbClr val="000000"/>
                  </a:outerShdw>
                </a:effectLst>
                <a:latin typeface="Arial Narrow" pitchFamily="34" charset="0"/>
              </a:rPr>
              <a:t>Farmer RDT, et al.  Lancet 1997; 349: 83-8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www.nlm.nih.gov/exhibition/lesser/supplement.dir/jama.gif"/>
          <p:cNvPicPr>
            <a:picLocks noChangeAspect="1" noChangeArrowheads="1"/>
          </p:cNvPicPr>
          <p:nvPr/>
        </p:nvPicPr>
        <p:blipFill>
          <a:blip r:embed="rId3" cstate="print"/>
          <a:srcRect/>
          <a:stretch>
            <a:fillRect/>
          </a:stretch>
        </p:blipFill>
        <p:spPr bwMode="auto">
          <a:xfrm>
            <a:off x="307975" y="4119854"/>
            <a:ext cx="1803401" cy="2438400"/>
          </a:xfrm>
          <a:prstGeom prst="rect">
            <a:avLst/>
          </a:prstGeom>
          <a:noFill/>
          <a:ln w="9525">
            <a:noFill/>
            <a:miter lim="800000"/>
            <a:headEnd/>
            <a:tailEnd/>
          </a:ln>
        </p:spPr>
      </p:pic>
      <p:pic>
        <p:nvPicPr>
          <p:cNvPr id="13315" name="Picture 8" descr="The New England Journal of Medicine">
            <a:hlinkClick r:id="rId4"/>
          </p:cNvPr>
          <p:cNvPicPr>
            <a:picLocks noChangeAspect="1" noChangeArrowheads="1"/>
          </p:cNvPicPr>
          <p:nvPr/>
        </p:nvPicPr>
        <p:blipFill>
          <a:blip r:embed="rId5" cstate="print"/>
          <a:srcRect/>
          <a:stretch>
            <a:fillRect/>
          </a:stretch>
        </p:blipFill>
        <p:spPr bwMode="auto">
          <a:xfrm>
            <a:off x="2743198" y="3657600"/>
            <a:ext cx="3505200" cy="690854"/>
          </a:xfrm>
          <a:prstGeom prst="rect">
            <a:avLst/>
          </a:prstGeom>
          <a:noFill/>
          <a:ln w="9525">
            <a:noFill/>
            <a:miter lim="800000"/>
            <a:headEnd/>
            <a:tailEnd/>
          </a:ln>
        </p:spPr>
      </p:pic>
      <p:pic>
        <p:nvPicPr>
          <p:cNvPr id="13316" name="Picture 6" descr="Lancet"/>
          <p:cNvPicPr>
            <a:picLocks noChangeAspect="1" noChangeArrowheads="1"/>
          </p:cNvPicPr>
          <p:nvPr/>
        </p:nvPicPr>
        <p:blipFill>
          <a:blip r:embed="rId6" cstate="print"/>
          <a:srcRect r="1996" b="2380"/>
          <a:stretch>
            <a:fillRect/>
          </a:stretch>
        </p:blipFill>
        <p:spPr bwMode="auto">
          <a:xfrm>
            <a:off x="6705600" y="3910172"/>
            <a:ext cx="1920333" cy="2483059"/>
          </a:xfrm>
          <a:prstGeom prst="rect">
            <a:avLst/>
          </a:prstGeom>
          <a:noFill/>
          <a:ln w="9525">
            <a:noFill/>
            <a:miter lim="800000"/>
            <a:headEnd/>
            <a:tailEnd/>
          </a:ln>
        </p:spPr>
      </p:pic>
      <p:pic>
        <p:nvPicPr>
          <p:cNvPr id="8194" name="Picture 2" descr="http://healthinmotion.files.wordpress.com/2008/03/13.jpg"/>
          <p:cNvPicPr>
            <a:picLocks noChangeAspect="1" noChangeArrowheads="1"/>
          </p:cNvPicPr>
          <p:nvPr/>
        </p:nvPicPr>
        <p:blipFill>
          <a:blip r:embed="rId7" cstate="print"/>
          <a:srcRect/>
          <a:stretch>
            <a:fillRect/>
          </a:stretch>
        </p:blipFill>
        <p:spPr bwMode="auto">
          <a:xfrm>
            <a:off x="307975" y="430044"/>
            <a:ext cx="1845606" cy="2438400"/>
          </a:xfrm>
          <a:prstGeom prst="rect">
            <a:avLst/>
          </a:prstGeom>
          <a:noFill/>
        </p:spPr>
      </p:pic>
      <p:pic>
        <p:nvPicPr>
          <p:cNvPr id="9218" name="Picture 2" descr="ageless">
            <a:hlinkClick r:id="rId8"/>
          </p:cNvPr>
          <p:cNvPicPr>
            <a:picLocks noChangeAspect="1" noChangeArrowheads="1"/>
          </p:cNvPicPr>
          <p:nvPr/>
        </p:nvPicPr>
        <p:blipFill>
          <a:blip r:embed="rId9" cstate="print"/>
          <a:srcRect/>
          <a:stretch>
            <a:fillRect/>
          </a:stretch>
        </p:blipFill>
        <p:spPr bwMode="auto">
          <a:xfrm>
            <a:off x="5659149" y="180391"/>
            <a:ext cx="1406317" cy="2088589"/>
          </a:xfrm>
          <a:prstGeom prst="rect">
            <a:avLst/>
          </a:prstGeom>
          <a:noFill/>
        </p:spPr>
      </p:pic>
      <p:sp>
        <p:nvSpPr>
          <p:cNvPr id="2" name="AutoShape 2" descr="Image result for new york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92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0601" y="27440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69" name="Picture 5" descr="Image result for bio t hormone pelle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60338"/>
            <a:ext cx="1745943" cy="234318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7" descr="Image result for american journal of obstetrics and gynec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927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7318" y="4619037"/>
            <a:ext cx="1300908" cy="173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73" name="Picture 9"/>
          <p:cNvPicPr>
            <a:picLocks noChangeAspect="1" noChangeArrowheads="1"/>
          </p:cNvPicPr>
          <p:nvPr/>
        </p:nvPicPr>
        <p:blipFill rotWithShape="1">
          <a:blip r:embed="rId13">
            <a:extLst>
              <a:ext uri="{28A0092B-C50C-407E-A947-70E740481C1C}">
                <a14:useLocalDpi xmlns:a14="http://schemas.microsoft.com/office/drawing/2010/main" val="0"/>
              </a:ext>
            </a:extLst>
          </a:blip>
          <a:srcRect l="28238"/>
          <a:stretch/>
        </p:blipFill>
        <p:spPr bwMode="auto">
          <a:xfrm>
            <a:off x="4043513" y="5323012"/>
            <a:ext cx="217362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74"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1691" y="2060156"/>
            <a:ext cx="1752600" cy="95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2" descr="Image result for n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927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39797" y="2369468"/>
            <a:ext cx="1156607"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7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6053" y="2369468"/>
            <a:ext cx="1509713"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8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1058" y="4471344"/>
            <a:ext cx="2381250" cy="68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2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2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Image"/>
          <p:cNvPicPr>
            <a:picLocks noChangeAspect="1" noChangeArrowheads="1"/>
          </p:cNvPicPr>
          <p:nvPr/>
        </p:nvPicPr>
        <p:blipFill>
          <a:blip r:embed="rId3" cstate="print"/>
          <a:srcRect/>
          <a:stretch>
            <a:fillRect/>
          </a:stretch>
        </p:blipFill>
        <p:spPr bwMode="auto">
          <a:xfrm>
            <a:off x="1524000" y="1600200"/>
            <a:ext cx="6344795" cy="3821113"/>
          </a:xfrm>
          <a:prstGeom prst="rect">
            <a:avLst/>
          </a:prstGeom>
          <a:noFill/>
          <a:ln w="38100">
            <a:solidFill>
              <a:srgbClr val="000000"/>
            </a:solidFill>
            <a:miter lim="800000"/>
            <a:headEnd/>
            <a:tailEnd/>
          </a:ln>
        </p:spPr>
      </p:pic>
      <p:sp>
        <p:nvSpPr>
          <p:cNvPr id="142343" name="Text Box 7"/>
          <p:cNvSpPr txBox="1">
            <a:spLocks noChangeArrowheads="1"/>
          </p:cNvSpPr>
          <p:nvPr/>
        </p:nvSpPr>
        <p:spPr bwMode="auto">
          <a:xfrm>
            <a:off x="6324600" y="6400800"/>
            <a:ext cx="28194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spcBef>
                <a:spcPct val="50000"/>
              </a:spcBef>
              <a:buFontTx/>
              <a:buNone/>
              <a:defRPr/>
            </a:pPr>
            <a:r>
              <a:rPr lang="en-US" sz="1200" dirty="0">
                <a:solidFill>
                  <a:schemeClr val="bg1"/>
                </a:solidFill>
                <a:effectLst>
                  <a:outerShdw blurRad="38100" dist="38100" dir="2700000" algn="tl">
                    <a:srgbClr val="000000"/>
                  </a:outerShdw>
                </a:effectLst>
                <a:latin typeface="Arial Narrow" pitchFamily="34" charset="0"/>
              </a:rPr>
              <a:t>Farmer RDT, et al.  Lancet 1997; 349: 83-88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silhouette"/>
          <p:cNvPicPr>
            <a:picLocks noChangeAspect="1" noChangeArrowheads="1"/>
          </p:cNvPicPr>
          <p:nvPr/>
        </p:nvPicPr>
        <p:blipFill>
          <a:blip r:embed="rId3" cstate="print"/>
          <a:srcRect/>
          <a:stretch>
            <a:fillRect/>
          </a:stretch>
        </p:blipFill>
        <p:spPr bwMode="auto">
          <a:xfrm>
            <a:off x="762000" y="3505200"/>
            <a:ext cx="2109788" cy="2686050"/>
          </a:xfrm>
          <a:prstGeom prst="rect">
            <a:avLst/>
          </a:prstGeom>
          <a:noFill/>
          <a:ln w="9525">
            <a:noFill/>
            <a:miter lim="800000"/>
            <a:headEnd/>
            <a:tailEnd/>
          </a:ln>
        </p:spPr>
      </p:pic>
      <p:sp>
        <p:nvSpPr>
          <p:cNvPr id="2" name="Title 1"/>
          <p:cNvSpPr>
            <a:spLocks noGrp="1"/>
          </p:cNvSpPr>
          <p:nvPr>
            <p:ph type="title"/>
          </p:nvPr>
        </p:nvSpPr>
        <p:spPr>
          <a:xfrm>
            <a:off x="609600" y="1524000"/>
            <a:ext cx="8229600" cy="1143000"/>
          </a:xfrm>
        </p:spPr>
        <p:txBody>
          <a:bodyPr/>
          <a:lstStyle/>
          <a:p>
            <a:pPr algn="r" defTabSz="912813">
              <a:defRPr/>
            </a:pPr>
            <a:r>
              <a:rPr lang="en-US" sz="4800" dirty="0" smtClean="0">
                <a:solidFill>
                  <a:schemeClr val="bg1"/>
                </a:solidFill>
                <a:effectLst>
                  <a:outerShdw blurRad="38100" dist="38100" dir="2700000" algn="tl">
                    <a:srgbClr val="000000"/>
                  </a:outerShdw>
                </a:effectLst>
                <a:latin typeface="Palatino Linotype" pitchFamily="18" charset="0"/>
              </a:rPr>
              <a:t>VII.  Small Sample Sizes </a:t>
            </a:r>
            <a:br>
              <a:rPr lang="en-US" sz="4800" dirty="0" smtClean="0">
                <a:solidFill>
                  <a:schemeClr val="bg1"/>
                </a:solidFill>
                <a:effectLst>
                  <a:outerShdw blurRad="38100" dist="38100" dir="2700000" algn="tl">
                    <a:srgbClr val="000000"/>
                  </a:outerShdw>
                </a:effectLst>
                <a:latin typeface="Palatino Linotype" pitchFamily="18" charset="0"/>
              </a:rPr>
            </a:br>
            <a:r>
              <a:rPr lang="en-US" sz="4800" dirty="0" smtClean="0">
                <a:solidFill>
                  <a:schemeClr val="bg1"/>
                </a:solidFill>
                <a:effectLst>
                  <a:outerShdw blurRad="38100" dist="38100" dir="2700000" algn="tl">
                    <a:srgbClr val="000000"/>
                  </a:outerShdw>
                </a:effectLst>
                <a:latin typeface="Palatino Linotype" pitchFamily="18" charset="0"/>
              </a:rPr>
              <a:t>and Case Series</a:t>
            </a:r>
          </a:p>
        </p:txBody>
      </p:sp>
      <p:sp>
        <p:nvSpPr>
          <p:cNvPr id="5" name="TextBox 4"/>
          <p:cNvSpPr txBox="1"/>
          <p:nvPr/>
        </p:nvSpPr>
        <p:spPr>
          <a:xfrm>
            <a:off x="4648200" y="5791200"/>
            <a:ext cx="4114800" cy="695575"/>
          </a:xfrm>
          <a:prstGeom prst="rect">
            <a:avLst/>
          </a:prstGeom>
          <a:noFill/>
        </p:spPr>
        <p:txBody>
          <a:bodyPr wrap="square" rtlCol="0">
            <a:spAutoFit/>
          </a:bodyPr>
          <a:lstStyle/>
          <a:p>
            <a:pPr>
              <a:buNone/>
            </a:pPr>
            <a:r>
              <a:rPr lang="en-US" sz="2000" i="1" dirty="0" smtClean="0">
                <a:solidFill>
                  <a:schemeClr val="bg1"/>
                </a:solidFill>
                <a:latin typeface="Palatino" pitchFamily="18" charset="0"/>
              </a:rPr>
              <a:t>Nothing from nothing leaves nothing.</a:t>
            </a:r>
          </a:p>
          <a:p>
            <a:pPr algn="r">
              <a:buNone/>
            </a:pPr>
            <a:r>
              <a:rPr lang="en-US" sz="1600" i="1" dirty="0" smtClean="0">
                <a:solidFill>
                  <a:schemeClr val="bg1"/>
                </a:solidFill>
                <a:latin typeface="Palatino" pitchFamily="18" charset="0"/>
              </a:rPr>
              <a:t>Billy Preston (1974)</a:t>
            </a:r>
            <a:endParaRPr lang="en-US" sz="1600" i="1" dirty="0">
              <a:solidFill>
                <a:schemeClr val="bg1"/>
              </a:solidFill>
              <a:latin typeface="Palatino"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533400"/>
            <a:ext cx="8229600" cy="792162"/>
          </a:xfrm>
        </p:spPr>
        <p:txBody>
          <a:bodyPr/>
          <a:lstStyle/>
          <a:p>
            <a:pPr>
              <a:defRPr/>
            </a:pPr>
            <a:r>
              <a:rPr lang="en-US" sz="3600" dirty="0" smtClean="0">
                <a:solidFill>
                  <a:schemeClr val="bg1"/>
                </a:solidFill>
                <a:effectLst>
                  <a:outerShdw blurRad="38100" dist="38100" dir="2700000" algn="tl">
                    <a:srgbClr val="000000"/>
                  </a:outerShdw>
                </a:effectLst>
              </a:rPr>
              <a:t>Small Case Series Madness</a:t>
            </a:r>
            <a:r>
              <a:rPr lang="en-US" sz="2800" dirty="0" smtClean="0">
                <a:solidFill>
                  <a:schemeClr val="bg1"/>
                </a:solidFill>
                <a:effectLst>
                  <a:outerShdw blurRad="38100" dist="38100" dir="2700000" algn="tl">
                    <a:srgbClr val="000000"/>
                  </a:outerShdw>
                </a:effectLst>
              </a:rPr>
              <a:t/>
            </a:r>
            <a:br>
              <a:rPr lang="en-US" sz="2800" dirty="0" smtClean="0">
                <a:solidFill>
                  <a:schemeClr val="bg1"/>
                </a:solidFill>
                <a:effectLst>
                  <a:outerShdw blurRad="38100" dist="38100" dir="2700000" algn="tl">
                    <a:srgbClr val="000000"/>
                  </a:outerShdw>
                </a:effectLst>
              </a:rPr>
            </a:br>
            <a:endParaRPr lang="en-US" sz="2400" dirty="0" smtClean="0">
              <a:solidFill>
                <a:schemeClr val="bg1"/>
              </a:solidFill>
              <a:effectLst>
                <a:outerShdw blurRad="38100" dist="38100" dir="2700000" algn="tl">
                  <a:srgbClr val="000000"/>
                </a:outerShdw>
              </a:effectLst>
            </a:endParaRPr>
          </a:p>
        </p:txBody>
      </p:sp>
      <p:sp>
        <p:nvSpPr>
          <p:cNvPr id="163843" name="Rectangle 3"/>
          <p:cNvSpPr>
            <a:spLocks noGrp="1" noChangeArrowheads="1"/>
          </p:cNvSpPr>
          <p:nvPr>
            <p:ph type="body" idx="1"/>
          </p:nvPr>
        </p:nvSpPr>
        <p:spPr>
          <a:xfrm>
            <a:off x="381000" y="1219200"/>
            <a:ext cx="8229600" cy="3657600"/>
          </a:xfrm>
        </p:spPr>
        <p:txBody>
          <a:bodyPr/>
          <a:lstStyle/>
          <a:p>
            <a:pPr>
              <a:defRPr/>
            </a:pPr>
            <a:r>
              <a:rPr lang="en-US" sz="2800" dirty="0" smtClean="0">
                <a:solidFill>
                  <a:schemeClr val="bg1"/>
                </a:solidFill>
                <a:effectLst>
                  <a:outerShdw blurRad="38100" dist="38100" dir="2700000" algn="tl">
                    <a:srgbClr val="000000"/>
                  </a:outerShdw>
                </a:effectLst>
              </a:rPr>
              <a:t>Private practice in Southern California reports 7 cases of “ovarian cysts” in women taking </a:t>
            </a:r>
            <a:r>
              <a:rPr lang="en-US" sz="2800" dirty="0" err="1" smtClean="0">
                <a:solidFill>
                  <a:schemeClr val="bg1"/>
                </a:solidFill>
                <a:effectLst>
                  <a:outerShdw blurRad="38100" dist="38100" dir="2700000" algn="tl">
                    <a:srgbClr val="000000"/>
                  </a:outerShdw>
                </a:effectLst>
              </a:rPr>
              <a:t>phasic</a:t>
            </a:r>
            <a:r>
              <a:rPr lang="en-US" sz="2800" dirty="0" smtClean="0">
                <a:solidFill>
                  <a:schemeClr val="bg1"/>
                </a:solidFill>
                <a:effectLst>
                  <a:outerShdw blurRad="38100" dist="38100" dir="2700000" algn="tl">
                    <a:srgbClr val="000000"/>
                  </a:outerShdw>
                </a:effectLst>
              </a:rPr>
              <a:t> pills</a:t>
            </a:r>
          </a:p>
          <a:p>
            <a:pPr>
              <a:defRPr/>
            </a:pPr>
            <a:r>
              <a:rPr lang="en-US" sz="2800" dirty="0" smtClean="0">
                <a:solidFill>
                  <a:schemeClr val="bg1"/>
                </a:solidFill>
                <a:effectLst>
                  <a:outerShdw blurRad="38100" dist="38100" dir="2700000" algn="tl">
                    <a:srgbClr val="000000"/>
                  </a:outerShdw>
                </a:effectLst>
              </a:rPr>
              <a:t>Widely publicized</a:t>
            </a:r>
          </a:p>
          <a:p>
            <a:pPr>
              <a:defRPr/>
            </a:pPr>
            <a:r>
              <a:rPr lang="en-US" sz="2800" dirty="0" smtClean="0">
                <a:solidFill>
                  <a:schemeClr val="bg1"/>
                </a:solidFill>
                <a:effectLst>
                  <a:outerShdw blurRad="38100" dist="38100" dir="2700000" algn="tl">
                    <a:srgbClr val="000000"/>
                  </a:outerShdw>
                </a:effectLst>
              </a:rPr>
              <a:t>Authors recommended discontinuation of </a:t>
            </a:r>
            <a:r>
              <a:rPr lang="en-US" sz="2800" dirty="0" err="1" smtClean="0">
                <a:solidFill>
                  <a:schemeClr val="bg1"/>
                </a:solidFill>
                <a:effectLst>
                  <a:outerShdw blurRad="38100" dist="38100" dir="2700000" algn="tl">
                    <a:srgbClr val="000000"/>
                  </a:outerShdw>
                </a:effectLst>
              </a:rPr>
              <a:t>phasic</a:t>
            </a:r>
            <a:r>
              <a:rPr lang="en-US" sz="2800" dirty="0" smtClean="0">
                <a:solidFill>
                  <a:schemeClr val="bg1"/>
                </a:solidFill>
                <a:effectLst>
                  <a:outerShdw blurRad="38100" dist="38100" dir="2700000" algn="tl">
                    <a:srgbClr val="000000"/>
                  </a:outerShdw>
                </a:effectLst>
              </a:rPr>
              <a:t> OC’s</a:t>
            </a:r>
          </a:p>
          <a:p>
            <a:pPr>
              <a:defRPr/>
            </a:pPr>
            <a:r>
              <a:rPr lang="en-US" sz="2800" dirty="0" smtClean="0">
                <a:solidFill>
                  <a:schemeClr val="bg1"/>
                </a:solidFill>
                <a:effectLst>
                  <a:outerShdw blurRad="38100" dist="38100" dir="2700000" algn="tl">
                    <a:srgbClr val="000000"/>
                  </a:outerShdw>
                </a:effectLst>
              </a:rPr>
              <a:t>Recent example:  </a:t>
            </a:r>
            <a:r>
              <a:rPr lang="en-US" sz="2800" dirty="0" err="1" smtClean="0">
                <a:solidFill>
                  <a:schemeClr val="bg1"/>
                </a:solidFill>
                <a:effectLst>
                  <a:outerShdw blurRad="38100" dist="38100" dir="2700000" algn="tl">
                    <a:srgbClr val="000000"/>
                  </a:outerShdw>
                </a:effectLst>
              </a:rPr>
              <a:t>Subtrochanteric</a:t>
            </a:r>
            <a:r>
              <a:rPr lang="en-US" sz="2800" dirty="0" smtClean="0">
                <a:solidFill>
                  <a:schemeClr val="bg1"/>
                </a:solidFill>
                <a:effectLst>
                  <a:outerShdw blurRad="38100" dist="38100" dir="2700000" algn="tl">
                    <a:srgbClr val="000000"/>
                  </a:outerShdw>
                </a:effectLst>
              </a:rPr>
              <a:t> fractures and </a:t>
            </a:r>
            <a:r>
              <a:rPr lang="en-US" sz="2800" dirty="0" err="1" smtClean="0">
                <a:solidFill>
                  <a:schemeClr val="bg1"/>
                </a:solidFill>
                <a:effectLst>
                  <a:outerShdw blurRad="38100" dist="38100" dir="2700000" algn="tl">
                    <a:srgbClr val="000000"/>
                  </a:outerShdw>
                </a:effectLst>
              </a:rPr>
              <a:t>bisphosphonates</a:t>
            </a:r>
            <a:endParaRPr lang="en-US" sz="2800" dirty="0" smtClean="0">
              <a:solidFill>
                <a:schemeClr val="bg1"/>
              </a:solidFill>
              <a:effectLst>
                <a:outerShdw blurRad="38100" dist="38100" dir="2700000" algn="tl">
                  <a:srgbClr val="000000"/>
                </a:outerShdw>
              </a:effectLst>
            </a:endParaRPr>
          </a:p>
        </p:txBody>
      </p:sp>
      <p:sp>
        <p:nvSpPr>
          <p:cNvPr id="163845" name="Text Box 5"/>
          <p:cNvSpPr txBox="1">
            <a:spLocks noChangeArrowheads="1"/>
          </p:cNvSpPr>
          <p:nvPr/>
        </p:nvSpPr>
        <p:spPr bwMode="auto">
          <a:xfrm>
            <a:off x="5029200" y="6248400"/>
            <a:ext cx="3886200" cy="538609"/>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spcBef>
                <a:spcPts val="600"/>
              </a:spcBef>
              <a:buFontTx/>
              <a:buNone/>
              <a:defRPr/>
            </a:pPr>
            <a:r>
              <a:rPr lang="en-US" sz="1200" dirty="0" err="1">
                <a:solidFill>
                  <a:schemeClr val="bg1"/>
                </a:solidFill>
                <a:effectLst>
                  <a:outerShdw blurRad="38100" dist="38100" dir="2700000" algn="tl">
                    <a:srgbClr val="000000"/>
                  </a:outerShdw>
                </a:effectLst>
                <a:latin typeface="Arial Narrow" pitchFamily="34" charset="0"/>
              </a:rPr>
              <a:t>Caillouette</a:t>
            </a:r>
            <a:r>
              <a:rPr lang="en-US" sz="1200" dirty="0">
                <a:solidFill>
                  <a:schemeClr val="bg1"/>
                </a:solidFill>
                <a:effectLst>
                  <a:outerShdw blurRad="38100" dist="38100" dir="2700000" algn="tl">
                    <a:srgbClr val="000000"/>
                  </a:outerShdw>
                </a:effectLst>
                <a:latin typeface="Arial Narrow" pitchFamily="34" charset="0"/>
              </a:rPr>
              <a:t> JC, et al.  Am J </a:t>
            </a:r>
            <a:r>
              <a:rPr lang="en-US" sz="1200" dirty="0" err="1">
                <a:solidFill>
                  <a:schemeClr val="bg1"/>
                </a:solidFill>
                <a:effectLst>
                  <a:outerShdw blurRad="38100" dist="38100" dir="2700000" algn="tl">
                    <a:srgbClr val="000000"/>
                  </a:outerShdw>
                </a:effectLst>
                <a:latin typeface="Arial Narrow" pitchFamily="34" charset="0"/>
              </a:rPr>
              <a:t>Obstet</a:t>
            </a:r>
            <a:r>
              <a:rPr lang="en-US" sz="1200" dirty="0">
                <a:solidFill>
                  <a:schemeClr val="bg1"/>
                </a:solidFill>
                <a:effectLst>
                  <a:outerShdw blurRad="38100" dist="38100" dir="2700000" algn="tl">
                    <a:srgbClr val="000000"/>
                  </a:outerShdw>
                </a:effectLst>
                <a:latin typeface="Arial Narrow" pitchFamily="34" charset="0"/>
              </a:rPr>
              <a:t> </a:t>
            </a:r>
            <a:r>
              <a:rPr lang="en-US" sz="1200" dirty="0" err="1">
                <a:solidFill>
                  <a:schemeClr val="bg1"/>
                </a:solidFill>
                <a:effectLst>
                  <a:outerShdw blurRad="38100" dist="38100" dir="2700000" algn="tl">
                    <a:srgbClr val="000000"/>
                  </a:outerShdw>
                </a:effectLst>
                <a:latin typeface="Arial Narrow" pitchFamily="34" charset="0"/>
              </a:rPr>
              <a:t>Gynecol</a:t>
            </a:r>
            <a:r>
              <a:rPr lang="en-US" sz="1200" dirty="0">
                <a:solidFill>
                  <a:schemeClr val="bg1"/>
                </a:solidFill>
                <a:effectLst>
                  <a:outerShdw blurRad="38100" dist="38100" dir="2700000" algn="tl">
                    <a:srgbClr val="000000"/>
                  </a:outerShdw>
                </a:effectLst>
                <a:latin typeface="Arial Narrow" pitchFamily="34" charset="0"/>
              </a:rPr>
              <a:t> 1987 156(6): </a:t>
            </a:r>
            <a:r>
              <a:rPr lang="en-US" sz="1200" dirty="0" smtClean="0">
                <a:solidFill>
                  <a:schemeClr val="bg1"/>
                </a:solidFill>
                <a:effectLst>
                  <a:outerShdw blurRad="38100" dist="38100" dir="2700000" algn="tl">
                    <a:srgbClr val="000000"/>
                  </a:outerShdw>
                </a:effectLst>
                <a:latin typeface="Arial Narrow" pitchFamily="34" charset="0"/>
              </a:rPr>
              <a:t>1538-42</a:t>
            </a:r>
          </a:p>
          <a:p>
            <a:pPr algn="l">
              <a:spcBef>
                <a:spcPts val="600"/>
              </a:spcBef>
              <a:buFontTx/>
              <a:buNone/>
              <a:defRPr/>
            </a:pPr>
            <a:r>
              <a:rPr lang="en-US" sz="1200" dirty="0" err="1" smtClean="0">
                <a:solidFill>
                  <a:schemeClr val="bg1"/>
                </a:solidFill>
                <a:effectLst>
                  <a:outerShdw blurRad="38100" dist="38100" dir="2700000" algn="tl">
                    <a:srgbClr val="000000"/>
                  </a:outerShdw>
                </a:effectLst>
                <a:latin typeface="Arial Narrow" pitchFamily="34" charset="0"/>
              </a:rPr>
              <a:t>Girgis</a:t>
            </a:r>
            <a:r>
              <a:rPr lang="en-US" sz="1200" dirty="0" smtClean="0">
                <a:solidFill>
                  <a:schemeClr val="bg1"/>
                </a:solidFill>
                <a:effectLst>
                  <a:outerShdw blurRad="38100" dist="38100" dir="2700000" algn="tl">
                    <a:srgbClr val="000000"/>
                  </a:outerShdw>
                </a:effectLst>
                <a:latin typeface="Arial Narrow" pitchFamily="34" charset="0"/>
              </a:rPr>
              <a:t> CM, et al.  N </a:t>
            </a:r>
            <a:r>
              <a:rPr lang="en-US" sz="1200" dirty="0" err="1" smtClean="0">
                <a:solidFill>
                  <a:schemeClr val="bg1"/>
                </a:solidFill>
                <a:effectLst>
                  <a:outerShdw blurRad="38100" dist="38100" dir="2700000" algn="tl">
                    <a:srgbClr val="000000"/>
                  </a:outerShdw>
                </a:effectLst>
                <a:latin typeface="Arial Narrow" pitchFamily="34" charset="0"/>
              </a:rPr>
              <a:t>Engl</a:t>
            </a:r>
            <a:r>
              <a:rPr lang="en-US" sz="1200" dirty="0" smtClean="0">
                <a:solidFill>
                  <a:schemeClr val="bg1"/>
                </a:solidFill>
                <a:effectLst>
                  <a:outerShdw blurRad="38100" dist="38100" dir="2700000" algn="tl">
                    <a:srgbClr val="000000"/>
                  </a:outerShdw>
                </a:effectLst>
                <a:latin typeface="Arial Narrow" pitchFamily="34" charset="0"/>
              </a:rPr>
              <a:t> J Med 2010; 263(19): 1848-9</a:t>
            </a:r>
            <a:endParaRPr lang="en-US" sz="1200" dirty="0">
              <a:solidFill>
                <a:schemeClr val="bg1"/>
              </a:solidFill>
              <a:effectLst>
                <a:outerShdw blurRad="38100" dist="38100" dir="2700000" algn="tl">
                  <a:srgbClr val="000000"/>
                </a:outerShdw>
              </a:effectLst>
              <a:latin typeface="Arial Narrow" pitchFamily="34" charset="0"/>
            </a:endParaRPr>
          </a:p>
        </p:txBody>
      </p:sp>
      <p:pic>
        <p:nvPicPr>
          <p:cNvPr id="53253" name="Picture 7" descr="triphasl"/>
          <p:cNvPicPr>
            <a:picLocks noChangeAspect="1" noChangeArrowheads="1"/>
          </p:cNvPicPr>
          <p:nvPr/>
        </p:nvPicPr>
        <p:blipFill>
          <a:blip r:embed="rId3" cstate="print">
            <a:clrChange>
              <a:clrFrom>
                <a:srgbClr val="280DF3"/>
              </a:clrFrom>
              <a:clrTo>
                <a:srgbClr val="280DF3">
                  <a:alpha val="0"/>
                </a:srgbClr>
              </a:clrTo>
            </a:clrChange>
          </a:blip>
          <a:srcRect/>
          <a:stretch>
            <a:fillRect/>
          </a:stretch>
        </p:blipFill>
        <p:spPr bwMode="auto">
          <a:xfrm>
            <a:off x="990600" y="5410200"/>
            <a:ext cx="79412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152400"/>
            <a:ext cx="8229600" cy="1143000"/>
          </a:xfrm>
        </p:spPr>
        <p:txBody>
          <a:bodyPr/>
          <a:lstStyle/>
          <a:p>
            <a:pPr>
              <a:defRPr/>
            </a:pPr>
            <a:r>
              <a:rPr lang="en-US" sz="3600" dirty="0" smtClean="0">
                <a:solidFill>
                  <a:schemeClr val="bg1"/>
                </a:solidFill>
                <a:effectLst>
                  <a:outerShdw blurRad="38100" dist="38100" dir="2700000" algn="tl">
                    <a:srgbClr val="000000"/>
                  </a:outerShdw>
                </a:effectLst>
              </a:rPr>
              <a:t>“Small” Science</a:t>
            </a:r>
          </a:p>
        </p:txBody>
      </p:sp>
      <p:sp>
        <p:nvSpPr>
          <p:cNvPr id="131075" name="Rectangle 3"/>
          <p:cNvSpPr>
            <a:spLocks noGrp="1" noChangeArrowheads="1"/>
          </p:cNvSpPr>
          <p:nvPr>
            <p:ph type="body" idx="1"/>
          </p:nvPr>
        </p:nvSpPr>
        <p:spPr>
          <a:xfrm>
            <a:off x="457200" y="1371600"/>
            <a:ext cx="8229600" cy="4525963"/>
          </a:xfrm>
        </p:spPr>
        <p:txBody>
          <a:bodyPr/>
          <a:lstStyle/>
          <a:p>
            <a:pPr>
              <a:defRPr/>
            </a:pPr>
            <a:r>
              <a:rPr lang="en-US" sz="2400" dirty="0" smtClean="0">
                <a:solidFill>
                  <a:schemeClr val="bg1"/>
                </a:solidFill>
                <a:effectLst>
                  <a:outerShdw blurRad="38100" dist="38100" dir="2700000" algn="tl">
                    <a:srgbClr val="000000"/>
                  </a:outerShdw>
                </a:effectLst>
              </a:rPr>
              <a:t>Silicon breast implants and connective tissue disease</a:t>
            </a:r>
          </a:p>
          <a:p>
            <a:pPr lvl="2">
              <a:defRPr/>
            </a:pPr>
            <a:r>
              <a:rPr lang="en-US" sz="1800" dirty="0" smtClean="0">
                <a:solidFill>
                  <a:schemeClr val="bg1"/>
                </a:solidFill>
                <a:effectLst>
                  <a:outerShdw blurRad="38100" dist="38100" dir="2700000" algn="tl">
                    <a:srgbClr val="000000"/>
                  </a:outerShdw>
                </a:effectLst>
              </a:rPr>
              <a:t>Van </a:t>
            </a:r>
            <a:r>
              <a:rPr lang="en-US" sz="1800" dirty="0" err="1" smtClean="0">
                <a:solidFill>
                  <a:schemeClr val="bg1"/>
                </a:solidFill>
                <a:effectLst>
                  <a:outerShdw blurRad="38100" dist="38100" dir="2700000" algn="tl">
                    <a:srgbClr val="000000"/>
                  </a:outerShdw>
                </a:effectLst>
              </a:rPr>
              <a:t>Nunen</a:t>
            </a:r>
            <a:r>
              <a:rPr lang="en-US" sz="1800" dirty="0" smtClean="0">
                <a:solidFill>
                  <a:schemeClr val="bg1"/>
                </a:solidFill>
                <a:effectLst>
                  <a:outerShdw blurRad="38100" dist="38100" dir="2700000" algn="tl">
                    <a:srgbClr val="000000"/>
                  </a:outerShdw>
                </a:effectLst>
              </a:rPr>
              <a:t> reported 3 cases of various CTD’s after silicon breast implants</a:t>
            </a:r>
          </a:p>
          <a:p>
            <a:pPr lvl="2">
              <a:defRPr/>
            </a:pPr>
            <a:r>
              <a:rPr lang="en-US" sz="1800" dirty="0" smtClean="0">
                <a:solidFill>
                  <a:schemeClr val="bg1"/>
                </a:solidFill>
                <a:effectLst>
                  <a:outerShdw blurRad="38100" dist="38100" dir="2700000" algn="tl">
                    <a:srgbClr val="000000"/>
                  </a:outerShdw>
                </a:effectLst>
              </a:rPr>
              <a:t>Japanese women following silicon injection (24 patients with CTD, 22 with possible CTD)</a:t>
            </a:r>
          </a:p>
          <a:p>
            <a:pPr>
              <a:defRPr/>
            </a:pPr>
            <a:r>
              <a:rPr lang="en-US" sz="2400" dirty="0" smtClean="0">
                <a:solidFill>
                  <a:schemeClr val="bg1"/>
                </a:solidFill>
                <a:effectLst>
                  <a:outerShdw blurRad="38100" dist="38100" dir="2700000" algn="tl">
                    <a:srgbClr val="000000"/>
                  </a:outerShdw>
                </a:effectLst>
              </a:rPr>
              <a:t>Hormonal contraceptive methods and VTE surrogate markers</a:t>
            </a:r>
          </a:p>
          <a:p>
            <a:pPr lvl="2">
              <a:defRPr/>
            </a:pPr>
            <a:r>
              <a:rPr lang="en-US" sz="1800" dirty="0" smtClean="0">
                <a:solidFill>
                  <a:schemeClr val="bg1"/>
                </a:solidFill>
                <a:effectLst>
                  <a:outerShdw blurRad="38100" dist="38100" dir="2700000" algn="tl">
                    <a:srgbClr val="000000"/>
                  </a:outerShdw>
                </a:effectLst>
              </a:rPr>
              <a:t>DMPA—14 patients studied</a:t>
            </a:r>
          </a:p>
          <a:p>
            <a:pPr lvl="2">
              <a:defRPr/>
            </a:pPr>
            <a:r>
              <a:rPr lang="en-US" sz="1800" dirty="0" err="1" smtClean="0">
                <a:solidFill>
                  <a:schemeClr val="bg1"/>
                </a:solidFill>
                <a:effectLst>
                  <a:outerShdw blurRad="38100" dist="38100" dir="2700000" algn="tl">
                    <a:srgbClr val="000000"/>
                  </a:outerShdw>
                </a:effectLst>
              </a:rPr>
              <a:t>Levonorgestrel</a:t>
            </a:r>
            <a:r>
              <a:rPr lang="en-US" sz="1800" dirty="0" smtClean="0">
                <a:solidFill>
                  <a:schemeClr val="bg1"/>
                </a:solidFill>
                <a:effectLst>
                  <a:outerShdw blurRad="38100" dist="38100" dir="2700000" algn="tl">
                    <a:srgbClr val="000000"/>
                  </a:outerShdw>
                </a:effectLst>
              </a:rPr>
              <a:t> for emergency contraception—12 patients studied</a:t>
            </a:r>
          </a:p>
          <a:p>
            <a:pPr lvl="2">
              <a:defRPr/>
            </a:pPr>
            <a:r>
              <a:rPr lang="en-US" sz="1800" dirty="0" smtClean="0">
                <a:solidFill>
                  <a:schemeClr val="bg1"/>
                </a:solidFill>
                <a:effectLst>
                  <a:outerShdw blurRad="38100" dist="38100" dir="2700000" algn="tl">
                    <a:srgbClr val="000000"/>
                  </a:outerShdw>
                </a:effectLst>
              </a:rPr>
              <a:t>EE/</a:t>
            </a:r>
            <a:r>
              <a:rPr lang="en-US" sz="1800" dirty="0" err="1" smtClean="0">
                <a:solidFill>
                  <a:schemeClr val="bg1"/>
                </a:solidFill>
                <a:effectLst>
                  <a:outerShdw blurRad="38100" dist="38100" dir="2700000" algn="tl">
                    <a:srgbClr val="000000"/>
                  </a:outerShdw>
                </a:effectLst>
              </a:rPr>
              <a:t>drosperinone</a:t>
            </a:r>
            <a:r>
              <a:rPr lang="en-US" sz="1800" dirty="0" smtClean="0">
                <a:solidFill>
                  <a:schemeClr val="bg1"/>
                </a:solidFill>
                <a:effectLst>
                  <a:outerShdw blurRad="38100" dist="38100" dir="2700000" algn="tl">
                    <a:srgbClr val="000000"/>
                  </a:outerShdw>
                </a:effectLst>
              </a:rPr>
              <a:t> for contraception—156 patients studied</a:t>
            </a:r>
          </a:p>
          <a:p>
            <a:pPr lvl="3">
              <a:defRPr/>
            </a:pPr>
            <a:r>
              <a:rPr lang="en-US" sz="1400" dirty="0" smtClean="0">
                <a:solidFill>
                  <a:schemeClr val="bg1"/>
                </a:solidFill>
                <a:effectLst>
                  <a:outerShdw blurRad="38100" dist="38100" dir="2700000" algn="tl">
                    <a:srgbClr val="000000"/>
                  </a:outerShdw>
                </a:effectLst>
              </a:rPr>
              <a:t>Study of 60,000 women failed to demonstrated increase VTE over controls</a:t>
            </a:r>
          </a:p>
          <a:p>
            <a:pPr lvl="2">
              <a:defRPr/>
            </a:pPr>
            <a:r>
              <a:rPr lang="en-US" sz="1800" dirty="0" err="1" smtClean="0">
                <a:solidFill>
                  <a:schemeClr val="bg1"/>
                </a:solidFill>
                <a:effectLst>
                  <a:outerShdw blurRad="38100" dist="38100" dir="2700000" algn="tl">
                    <a:srgbClr val="000000"/>
                  </a:outerShdw>
                </a:effectLst>
              </a:rPr>
              <a:t>Transdermal</a:t>
            </a:r>
            <a:r>
              <a:rPr lang="en-US" sz="1800" dirty="0" smtClean="0">
                <a:solidFill>
                  <a:schemeClr val="bg1"/>
                </a:solidFill>
                <a:effectLst>
                  <a:outerShdw blurRad="38100" dist="38100" dir="2700000" algn="tl">
                    <a:srgbClr val="000000"/>
                  </a:outerShdw>
                </a:effectLst>
              </a:rPr>
              <a:t> contraception—24 patients studied</a:t>
            </a:r>
          </a:p>
        </p:txBody>
      </p:sp>
      <p:sp>
        <p:nvSpPr>
          <p:cNvPr id="41990" name="Line 29"/>
          <p:cNvSpPr>
            <a:spLocks noChangeShapeType="1"/>
          </p:cNvSpPr>
          <p:nvPr/>
        </p:nvSpPr>
        <p:spPr bwMode="auto">
          <a:xfrm>
            <a:off x="1752600" y="5486400"/>
            <a:ext cx="228600" cy="0"/>
          </a:xfrm>
          <a:prstGeom prst="line">
            <a:avLst/>
          </a:prstGeom>
          <a:noFill/>
          <a:ln w="9525">
            <a:noFill/>
            <a:round/>
            <a:headEnd/>
            <a:tailEnd/>
          </a:ln>
          <a:effectLst>
            <a:outerShdw algn="ctr" rotWithShape="0">
              <a:schemeClr val="bg2">
                <a:alpha val="50000"/>
              </a:schemeClr>
            </a:outerShdw>
          </a:effectLst>
        </p:spPr>
        <p:txBody>
          <a:bodyPr/>
          <a:lstStyle/>
          <a:p>
            <a:pPr>
              <a:defRPr/>
            </a:pPr>
            <a:endParaRPr lang="en-US" sz="2800">
              <a:latin typeface="Arial" charset="0"/>
            </a:endParaRPr>
          </a:p>
        </p:txBody>
      </p:sp>
      <p:sp>
        <p:nvSpPr>
          <p:cNvPr id="41995" name="Line 36"/>
          <p:cNvSpPr>
            <a:spLocks noChangeShapeType="1"/>
          </p:cNvSpPr>
          <p:nvPr/>
        </p:nvSpPr>
        <p:spPr bwMode="auto">
          <a:xfrm>
            <a:off x="2667000" y="6248400"/>
            <a:ext cx="228600" cy="0"/>
          </a:xfrm>
          <a:prstGeom prst="line">
            <a:avLst/>
          </a:prstGeom>
          <a:noFill/>
          <a:ln w="9525">
            <a:noFill/>
            <a:round/>
            <a:headEnd/>
            <a:tailEnd/>
          </a:ln>
          <a:effectLst>
            <a:outerShdw algn="ctr" rotWithShape="0">
              <a:schemeClr val="bg2">
                <a:alpha val="50000"/>
              </a:schemeClr>
            </a:outerShdw>
          </a:effectLst>
        </p:spPr>
        <p:txBody>
          <a:bodyPr wrap="none" anchor="ctr"/>
          <a:lstStyle/>
          <a:p>
            <a:pPr>
              <a:defRPr/>
            </a:pPr>
            <a:endParaRPr lang="en-US" sz="2800">
              <a:latin typeface="Arial" charset="0"/>
            </a:endParaRPr>
          </a:p>
        </p:txBody>
      </p:sp>
      <p:sp>
        <p:nvSpPr>
          <p:cNvPr id="54289" name="Text Box 42"/>
          <p:cNvSpPr txBox="1">
            <a:spLocks noChangeArrowheads="1"/>
          </p:cNvSpPr>
          <p:nvPr/>
        </p:nvSpPr>
        <p:spPr bwMode="auto">
          <a:xfrm>
            <a:off x="5486400" y="5486400"/>
            <a:ext cx="3429000" cy="1569660"/>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spcBef>
                <a:spcPts val="0"/>
              </a:spcBef>
              <a:buFontTx/>
              <a:buNone/>
            </a:pPr>
            <a:r>
              <a:rPr lang="en-US" sz="1200" dirty="0">
                <a:solidFill>
                  <a:schemeClr val="bg1"/>
                </a:solidFill>
                <a:latin typeface="Arial Narrow" pitchFamily="34" charset="0"/>
              </a:rPr>
              <a:t>Van </a:t>
            </a:r>
            <a:r>
              <a:rPr lang="en-US" sz="1200" dirty="0" err="1">
                <a:solidFill>
                  <a:schemeClr val="bg1"/>
                </a:solidFill>
                <a:latin typeface="Arial Narrow" pitchFamily="34" charset="0"/>
              </a:rPr>
              <a:t>Nunen</a:t>
            </a:r>
            <a:r>
              <a:rPr lang="en-US" sz="1200" dirty="0">
                <a:solidFill>
                  <a:schemeClr val="bg1"/>
                </a:solidFill>
                <a:latin typeface="Arial Narrow" pitchFamily="34" charset="0"/>
              </a:rPr>
              <a:t> SA, et al.  Arthritis </a:t>
            </a:r>
            <a:r>
              <a:rPr lang="en-US" sz="1200" dirty="0" err="1">
                <a:solidFill>
                  <a:schemeClr val="bg1"/>
                </a:solidFill>
                <a:latin typeface="Arial Narrow" pitchFamily="34" charset="0"/>
              </a:rPr>
              <a:t>Rhem</a:t>
            </a:r>
            <a:r>
              <a:rPr lang="en-US" sz="1200" dirty="0">
                <a:solidFill>
                  <a:schemeClr val="bg1"/>
                </a:solidFill>
                <a:latin typeface="Arial Narrow" pitchFamily="34" charset="0"/>
              </a:rPr>
              <a:t> 1982; 25: 694-7</a:t>
            </a:r>
          </a:p>
          <a:p>
            <a:pPr algn="l" defTabSz="912813">
              <a:spcBef>
                <a:spcPts val="0"/>
              </a:spcBef>
              <a:buFontTx/>
              <a:buNone/>
            </a:pPr>
            <a:r>
              <a:rPr lang="en-US" sz="1200" dirty="0" err="1">
                <a:solidFill>
                  <a:schemeClr val="bg1"/>
                </a:solidFill>
                <a:latin typeface="Arial Narrow" pitchFamily="34" charset="0"/>
              </a:rPr>
              <a:t>Kumagai</a:t>
            </a:r>
            <a:r>
              <a:rPr lang="en-US" sz="1200" dirty="0">
                <a:solidFill>
                  <a:schemeClr val="bg1"/>
                </a:solidFill>
                <a:latin typeface="Arial Narrow" pitchFamily="34" charset="0"/>
              </a:rPr>
              <a:t> Y, et al.  Arthritis Rheum 1984; 27(1): </a:t>
            </a:r>
            <a:r>
              <a:rPr lang="en-US" sz="1200" dirty="0" smtClean="0">
                <a:solidFill>
                  <a:schemeClr val="bg1"/>
                </a:solidFill>
                <a:latin typeface="Arial Narrow" pitchFamily="34" charset="0"/>
              </a:rPr>
              <a:t>1-12</a:t>
            </a:r>
          </a:p>
          <a:p>
            <a:pPr algn="l" defTabSz="912813">
              <a:spcBef>
                <a:spcPts val="0"/>
              </a:spcBef>
              <a:buFontTx/>
              <a:buNone/>
            </a:pPr>
            <a:r>
              <a:rPr lang="en-US" sz="1200" dirty="0" smtClean="0">
                <a:solidFill>
                  <a:schemeClr val="bg1"/>
                </a:solidFill>
                <a:latin typeface="Arial Narrow" pitchFamily="34" charset="0"/>
              </a:rPr>
              <a:t>Goldstein J, et al.  </a:t>
            </a:r>
            <a:r>
              <a:rPr lang="en-US" sz="1200" dirty="0" err="1" smtClean="0">
                <a:solidFill>
                  <a:schemeClr val="bg1"/>
                </a:solidFill>
                <a:latin typeface="Arial Narrow" pitchFamily="34" charset="0"/>
              </a:rPr>
              <a:t>Fertil</a:t>
            </a:r>
            <a:r>
              <a:rPr lang="en-US" sz="1200" dirty="0" smtClean="0">
                <a:solidFill>
                  <a:schemeClr val="bg1"/>
                </a:solidFill>
                <a:latin typeface="Arial Narrow" pitchFamily="34" charset="0"/>
              </a:rPr>
              <a:t> </a:t>
            </a:r>
            <a:r>
              <a:rPr lang="en-US" sz="1200" dirty="0" err="1" smtClean="0">
                <a:solidFill>
                  <a:schemeClr val="bg1"/>
                </a:solidFill>
                <a:latin typeface="Arial Narrow" pitchFamily="34" charset="0"/>
              </a:rPr>
              <a:t>Steril</a:t>
            </a:r>
            <a:r>
              <a:rPr lang="en-US" sz="1200" dirty="0" smtClean="0">
                <a:solidFill>
                  <a:schemeClr val="bg1"/>
                </a:solidFill>
                <a:latin typeface="Arial Narrow" pitchFamily="34" charset="0"/>
              </a:rPr>
              <a:t> 2007; 87: 1267-70</a:t>
            </a:r>
          </a:p>
          <a:p>
            <a:pPr algn="l" defTabSz="912813">
              <a:spcBef>
                <a:spcPts val="0"/>
              </a:spcBef>
              <a:buFontTx/>
              <a:buNone/>
            </a:pPr>
            <a:r>
              <a:rPr lang="en-US" sz="1200" dirty="0" smtClean="0">
                <a:solidFill>
                  <a:schemeClr val="bg1"/>
                </a:solidFill>
                <a:latin typeface="Arial Narrow" pitchFamily="34" charset="0"/>
              </a:rPr>
              <a:t>Van </a:t>
            </a:r>
            <a:r>
              <a:rPr lang="en-US" sz="1200" dirty="0" err="1" smtClean="0">
                <a:solidFill>
                  <a:schemeClr val="bg1"/>
                </a:solidFill>
                <a:latin typeface="Arial Narrow" pitchFamily="34" charset="0"/>
              </a:rPr>
              <a:t>Rooijen</a:t>
            </a:r>
            <a:r>
              <a:rPr lang="en-US" sz="1200" dirty="0" smtClean="0">
                <a:solidFill>
                  <a:schemeClr val="bg1"/>
                </a:solidFill>
                <a:latin typeface="Arial Narrow" pitchFamily="34" charset="0"/>
              </a:rPr>
              <a:t> M, et al.  </a:t>
            </a:r>
            <a:r>
              <a:rPr lang="en-US" sz="1200" dirty="0" err="1" smtClean="0">
                <a:solidFill>
                  <a:schemeClr val="bg1"/>
                </a:solidFill>
                <a:latin typeface="Arial Narrow" pitchFamily="34" charset="0"/>
              </a:rPr>
              <a:t>Thromb</a:t>
            </a:r>
            <a:r>
              <a:rPr lang="en-US" sz="1200" dirty="0" smtClean="0">
                <a:solidFill>
                  <a:schemeClr val="bg1"/>
                </a:solidFill>
                <a:latin typeface="Arial Narrow" pitchFamily="34" charset="0"/>
              </a:rPr>
              <a:t> </a:t>
            </a:r>
            <a:r>
              <a:rPr lang="en-US" sz="1200" dirty="0" err="1" smtClean="0">
                <a:solidFill>
                  <a:schemeClr val="bg1"/>
                </a:solidFill>
                <a:latin typeface="Arial Narrow" pitchFamily="34" charset="0"/>
              </a:rPr>
              <a:t>Haemost</a:t>
            </a:r>
            <a:r>
              <a:rPr lang="en-US" sz="1200" dirty="0" smtClean="0">
                <a:solidFill>
                  <a:schemeClr val="bg1"/>
                </a:solidFill>
                <a:latin typeface="Arial Narrow" pitchFamily="34" charset="0"/>
              </a:rPr>
              <a:t> 2007; 97: 15-20</a:t>
            </a:r>
          </a:p>
          <a:p>
            <a:pPr algn="l" defTabSz="912813">
              <a:spcBef>
                <a:spcPts val="0"/>
              </a:spcBef>
              <a:buFontTx/>
              <a:buNone/>
            </a:pPr>
            <a:r>
              <a:rPr lang="en-US" sz="1200" dirty="0" smtClean="0">
                <a:solidFill>
                  <a:schemeClr val="bg1"/>
                </a:solidFill>
                <a:latin typeface="Arial Narrow" pitchFamily="34" charset="0"/>
              </a:rPr>
              <a:t>Van </a:t>
            </a:r>
            <a:r>
              <a:rPr lang="en-US" sz="1200" dirty="0" err="1" smtClean="0">
                <a:solidFill>
                  <a:schemeClr val="bg1"/>
                </a:solidFill>
                <a:latin typeface="Arial Narrow" pitchFamily="34" charset="0"/>
              </a:rPr>
              <a:t>Vliet</a:t>
            </a:r>
            <a:r>
              <a:rPr lang="en-US" sz="1200" dirty="0" smtClean="0">
                <a:solidFill>
                  <a:schemeClr val="bg1"/>
                </a:solidFill>
                <a:latin typeface="Arial Narrow" pitchFamily="34" charset="0"/>
              </a:rPr>
              <a:t> HA, et al.  J </a:t>
            </a:r>
            <a:r>
              <a:rPr lang="en-US" sz="1200" dirty="0" err="1" smtClean="0">
                <a:solidFill>
                  <a:schemeClr val="bg1"/>
                </a:solidFill>
                <a:latin typeface="Arial Narrow" pitchFamily="34" charset="0"/>
              </a:rPr>
              <a:t>Thromb</a:t>
            </a:r>
            <a:r>
              <a:rPr lang="en-US" sz="1200" dirty="0" smtClean="0">
                <a:solidFill>
                  <a:schemeClr val="bg1"/>
                </a:solidFill>
                <a:latin typeface="Arial Narrow" pitchFamily="34" charset="0"/>
              </a:rPr>
              <a:t> </a:t>
            </a:r>
            <a:r>
              <a:rPr lang="en-US" sz="1200" dirty="0" err="1" smtClean="0">
                <a:solidFill>
                  <a:schemeClr val="bg1"/>
                </a:solidFill>
                <a:latin typeface="Arial Narrow" pitchFamily="34" charset="0"/>
              </a:rPr>
              <a:t>Haemost</a:t>
            </a:r>
            <a:r>
              <a:rPr lang="en-US" sz="1200" dirty="0" smtClean="0">
                <a:solidFill>
                  <a:schemeClr val="bg1"/>
                </a:solidFill>
                <a:latin typeface="Arial Narrow" pitchFamily="34" charset="0"/>
              </a:rPr>
              <a:t> 2004; 2: 2060-2</a:t>
            </a:r>
          </a:p>
          <a:p>
            <a:pPr algn="l" defTabSz="912813">
              <a:spcBef>
                <a:spcPts val="0"/>
              </a:spcBef>
              <a:buFontTx/>
              <a:buNone/>
            </a:pPr>
            <a:r>
              <a:rPr lang="en-US" sz="1200" dirty="0" smtClean="0">
                <a:solidFill>
                  <a:schemeClr val="bg1"/>
                </a:solidFill>
                <a:latin typeface="Arial Narrow" pitchFamily="34" charset="0"/>
              </a:rPr>
              <a:t>Dinger JC, et al.  Contraception 2007; 75: 344-54</a:t>
            </a:r>
          </a:p>
          <a:p>
            <a:pPr algn="l" defTabSz="912813">
              <a:spcBef>
                <a:spcPts val="0"/>
              </a:spcBef>
              <a:buFontTx/>
              <a:buNone/>
            </a:pPr>
            <a:r>
              <a:rPr lang="en-US" sz="1200" dirty="0" smtClean="0">
                <a:solidFill>
                  <a:schemeClr val="bg1"/>
                </a:solidFill>
                <a:latin typeface="Arial Narrow" pitchFamily="34" charset="0"/>
              </a:rPr>
              <a:t>Johnson JV, et al.  </a:t>
            </a:r>
            <a:r>
              <a:rPr lang="en-US" sz="1200" dirty="0" err="1" smtClean="0">
                <a:solidFill>
                  <a:schemeClr val="bg1"/>
                </a:solidFill>
                <a:latin typeface="Arial Narrow" pitchFamily="34" charset="0"/>
              </a:rPr>
              <a:t>Obstet</a:t>
            </a:r>
            <a:r>
              <a:rPr lang="en-US" sz="1200" dirty="0" smtClean="0">
                <a:solidFill>
                  <a:schemeClr val="bg1"/>
                </a:solidFill>
                <a:latin typeface="Arial Narrow" pitchFamily="34" charset="0"/>
              </a:rPr>
              <a:t> </a:t>
            </a:r>
            <a:r>
              <a:rPr lang="en-US" sz="1200" dirty="0" err="1" smtClean="0">
                <a:solidFill>
                  <a:schemeClr val="bg1"/>
                </a:solidFill>
                <a:latin typeface="Arial Narrow" pitchFamily="34" charset="0"/>
              </a:rPr>
              <a:t>Gynecol</a:t>
            </a:r>
            <a:r>
              <a:rPr lang="en-US" sz="1200" dirty="0" smtClean="0">
                <a:solidFill>
                  <a:schemeClr val="bg1"/>
                </a:solidFill>
                <a:latin typeface="Arial Narrow" pitchFamily="34" charset="0"/>
              </a:rPr>
              <a:t> 2008; 111: 278-84</a:t>
            </a:r>
          </a:p>
          <a:p>
            <a:pPr algn="l" defTabSz="912813">
              <a:spcBef>
                <a:spcPts val="0"/>
              </a:spcBef>
              <a:buFontTx/>
              <a:buNone/>
            </a:pPr>
            <a:endParaRPr lang="en-US" sz="1200" dirty="0">
              <a:solidFill>
                <a:schemeClr val="bg1"/>
              </a:solidFill>
              <a:latin typeface="Arial Narrow" pitchFamily="34" charset="0"/>
            </a:endParaRPr>
          </a:p>
        </p:txBody>
      </p:sp>
      <p:sp>
        <p:nvSpPr>
          <p:cNvPr id="54290" name="Text Box 43"/>
          <p:cNvSpPr txBox="1">
            <a:spLocks noChangeArrowheads="1"/>
          </p:cNvSpPr>
          <p:nvPr/>
        </p:nvSpPr>
        <p:spPr bwMode="auto">
          <a:xfrm>
            <a:off x="2393950" y="7604125"/>
            <a:ext cx="242888" cy="244475"/>
          </a:xfrm>
          <a:prstGeom prst="rect">
            <a:avLst/>
          </a:prstGeom>
          <a:noFill/>
          <a:ln w="9525" algn="ctr">
            <a:noFill/>
            <a:miter lim="800000"/>
            <a:headEnd/>
            <a:tailEnd/>
          </a:ln>
          <a:effectLst>
            <a:prstShdw prst="shdw16">
              <a:schemeClr val="bg2">
                <a:alpha val="50000"/>
              </a:schemeClr>
            </a:prstShdw>
          </a:effectLst>
        </p:spPr>
        <p:txBody>
          <a:bodyPr wrap="none">
            <a:spAutoFit/>
          </a:bodyPr>
          <a:lstStyle/>
          <a:p>
            <a:pPr defTabSz="912813"/>
            <a:endParaRPr lang="en-US" sz="100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67600" cy="1143000"/>
          </a:xfrm>
        </p:spPr>
        <p:txBody>
          <a:bodyPr/>
          <a:lstStyle/>
          <a:p>
            <a:pPr algn="r">
              <a:defRPr/>
            </a:pPr>
            <a:r>
              <a:rPr lang="en-US" dirty="0" smtClean="0">
                <a:solidFill>
                  <a:schemeClr val="bg1"/>
                </a:solidFill>
                <a:effectLst>
                  <a:outerShdw blurRad="38100" dist="38100" dir="2700000" algn="tl">
                    <a:srgbClr val="000000">
                      <a:alpha val="43137"/>
                    </a:srgbClr>
                  </a:outerShdw>
                </a:effectLst>
                <a:latin typeface="Palatino Linotype" pitchFamily="18" charset="0"/>
              </a:rPr>
              <a:t>VIII.  Extrapolation</a:t>
            </a:r>
            <a:endParaRPr lang="en-US" dirty="0">
              <a:solidFill>
                <a:schemeClr val="bg1"/>
              </a:solidFill>
              <a:effectLst>
                <a:outerShdw blurRad="38100" dist="38100" dir="2700000" algn="tl">
                  <a:srgbClr val="000000">
                    <a:alpha val="43137"/>
                  </a:srgbClr>
                </a:outerShdw>
              </a:effectLst>
              <a:latin typeface="Palatino Linotype" pitchFamily="18" charset="0"/>
            </a:endParaRPr>
          </a:p>
        </p:txBody>
      </p:sp>
      <p:pic>
        <p:nvPicPr>
          <p:cNvPr id="55299" name="Picture 4" descr="http://www.bmj.com/content/vol317/issue7155/images/large/stats.f1r.jpeg"/>
          <p:cNvPicPr>
            <a:picLocks noChangeAspect="1" noChangeArrowheads="1"/>
          </p:cNvPicPr>
          <p:nvPr/>
        </p:nvPicPr>
        <p:blipFill>
          <a:blip r:embed="rId3" cstate="print"/>
          <a:srcRect/>
          <a:stretch>
            <a:fillRect/>
          </a:stretch>
        </p:blipFill>
        <p:spPr bwMode="auto">
          <a:xfrm>
            <a:off x="457200" y="1828800"/>
            <a:ext cx="4039694" cy="3048000"/>
          </a:xfrm>
          <a:prstGeom prst="rect">
            <a:avLst/>
          </a:prstGeom>
          <a:noFill/>
          <a:ln w="38100">
            <a:solidFill>
              <a:schemeClr val="tx2"/>
            </a:solidFill>
            <a:miter lim="800000"/>
            <a:headEnd/>
            <a:tailEnd/>
          </a:ln>
        </p:spPr>
      </p:pic>
      <p:sp>
        <p:nvSpPr>
          <p:cNvPr id="55300" name="TextBox 3"/>
          <p:cNvSpPr txBox="1">
            <a:spLocks noChangeArrowheads="1"/>
          </p:cNvSpPr>
          <p:nvPr/>
        </p:nvSpPr>
        <p:spPr bwMode="auto">
          <a:xfrm>
            <a:off x="457200" y="4953000"/>
            <a:ext cx="2971800" cy="276225"/>
          </a:xfrm>
          <a:prstGeom prst="rect">
            <a:avLst/>
          </a:prstGeom>
          <a:noFill/>
          <a:ln w="9525">
            <a:noFill/>
            <a:miter lim="800000"/>
            <a:headEnd/>
            <a:tailEnd/>
          </a:ln>
        </p:spPr>
        <p:txBody>
          <a:bodyPr>
            <a:spAutoFit/>
          </a:bodyPr>
          <a:lstStyle/>
          <a:p>
            <a:pPr algn="l" defTabSz="912813">
              <a:buFontTx/>
              <a:buNone/>
            </a:pPr>
            <a:r>
              <a:rPr lang="en-US" sz="1200">
                <a:solidFill>
                  <a:schemeClr val="bg1"/>
                </a:solidFill>
                <a:latin typeface="Arial Narrow" pitchFamily="34" charset="0"/>
              </a:rPr>
              <a:t>Altman &amp; Bland.  BMJ 1998;  317: 409-10</a:t>
            </a:r>
          </a:p>
        </p:txBody>
      </p:sp>
      <p:sp>
        <p:nvSpPr>
          <p:cNvPr id="8" name="Rectangle 7"/>
          <p:cNvSpPr/>
          <p:nvPr/>
        </p:nvSpPr>
        <p:spPr>
          <a:xfrm>
            <a:off x="4419600" y="5638800"/>
            <a:ext cx="4572000" cy="1003352"/>
          </a:xfrm>
          <a:prstGeom prst="rect">
            <a:avLst/>
          </a:prstGeom>
        </p:spPr>
        <p:txBody>
          <a:bodyPr>
            <a:spAutoFit/>
          </a:bodyPr>
          <a:lstStyle/>
          <a:p>
            <a:pPr algn="l">
              <a:buNone/>
            </a:pPr>
            <a:r>
              <a:rPr lang="en-US" sz="2000" i="1" dirty="0" smtClean="0">
                <a:solidFill>
                  <a:schemeClr val="bg1"/>
                </a:solidFill>
                <a:effectLst>
                  <a:outerShdw blurRad="38100" dist="38100" dir="2700000" algn="tl">
                    <a:srgbClr val="000000">
                      <a:alpha val="43137"/>
                    </a:srgbClr>
                  </a:outerShdw>
                </a:effectLst>
                <a:latin typeface="Palatino" pitchFamily="18" charset="0"/>
              </a:rPr>
              <a:t>Any statistics can be extrapolated to the point where they show disaster. </a:t>
            </a:r>
          </a:p>
          <a:p>
            <a:pPr algn="r">
              <a:buNone/>
            </a:pPr>
            <a:r>
              <a:rPr lang="en-US" sz="1600" i="1" dirty="0" smtClean="0">
                <a:solidFill>
                  <a:schemeClr val="bg1"/>
                </a:solidFill>
                <a:effectLst>
                  <a:outerShdw blurRad="38100" dist="38100" dir="2700000" algn="tl">
                    <a:srgbClr val="000000">
                      <a:alpha val="43137"/>
                    </a:srgbClr>
                  </a:outerShdw>
                </a:effectLst>
                <a:latin typeface="Palatino" pitchFamily="18" charset="0"/>
              </a:rPr>
              <a:t>Thomas Sowell</a:t>
            </a:r>
            <a:endParaRPr lang="en-US" sz="16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609600"/>
            <a:ext cx="9144000" cy="868363"/>
          </a:xfrm>
        </p:spPr>
        <p:txBody>
          <a:bodyPr/>
          <a:lstStyle/>
          <a:p>
            <a:pPr>
              <a:defRPr/>
            </a:pPr>
            <a:r>
              <a:rPr lang="en-US" sz="2800" dirty="0" smtClean="0">
                <a:solidFill>
                  <a:schemeClr val="bg1"/>
                </a:solidFill>
              </a:rPr>
              <a:t>Weird Science:</a:t>
            </a:r>
            <a:br>
              <a:rPr lang="en-US" sz="2800" dirty="0" smtClean="0">
                <a:solidFill>
                  <a:schemeClr val="bg1"/>
                </a:solidFill>
              </a:rPr>
            </a:br>
            <a:r>
              <a:rPr lang="en-US" sz="3600" dirty="0" smtClean="0">
                <a:solidFill>
                  <a:schemeClr val="bg1"/>
                </a:solidFill>
              </a:rPr>
              <a:t>Extrapolation of the Odds Ratio</a:t>
            </a:r>
            <a:r>
              <a:rPr lang="en-US" sz="4000" dirty="0" smtClean="0">
                <a:solidFill>
                  <a:schemeClr val="bg1"/>
                </a:solidFill>
              </a:rPr>
              <a:t/>
            </a:r>
            <a:br>
              <a:rPr lang="en-US" sz="4000" dirty="0" smtClean="0">
                <a:solidFill>
                  <a:schemeClr val="bg1"/>
                </a:solidFill>
              </a:rPr>
            </a:br>
            <a:r>
              <a:rPr lang="en-US" sz="2000" i="1" dirty="0" smtClean="0">
                <a:solidFill>
                  <a:schemeClr val="bg1"/>
                </a:solidFill>
              </a:rPr>
              <a:t>Million Women Study (MWS)</a:t>
            </a:r>
            <a:r>
              <a:rPr lang="en-US" sz="2400" dirty="0" smtClean="0">
                <a:solidFill>
                  <a:srgbClr val="FFFF00"/>
                </a:solidFill>
                <a:effectLst>
                  <a:outerShdw blurRad="38100" dist="38100" dir="2700000" algn="tl">
                    <a:srgbClr val="000000"/>
                  </a:outerShdw>
                </a:effectLst>
              </a:rPr>
              <a:t/>
            </a:r>
            <a:br>
              <a:rPr lang="en-US" sz="2400" dirty="0" smtClean="0">
                <a:solidFill>
                  <a:srgbClr val="FFFF00"/>
                </a:solidFill>
                <a:effectLst>
                  <a:outerShdw blurRad="38100" dist="38100" dir="2700000" algn="tl">
                    <a:srgbClr val="000000"/>
                  </a:outerShdw>
                </a:effectLst>
              </a:rPr>
            </a:br>
            <a:endParaRPr lang="en-US" sz="2100" dirty="0" smtClean="0">
              <a:solidFill>
                <a:srgbClr val="FFFF00"/>
              </a:solidFill>
              <a:effectLst>
                <a:outerShdw blurRad="38100" dist="38100" dir="2700000" algn="tl">
                  <a:srgbClr val="000000"/>
                </a:outerShdw>
              </a:effectLst>
            </a:endParaRPr>
          </a:p>
        </p:txBody>
      </p:sp>
      <p:sp>
        <p:nvSpPr>
          <p:cNvPr id="56323" name="Text Box 3"/>
          <p:cNvSpPr txBox="1">
            <a:spLocks noChangeArrowheads="1"/>
          </p:cNvSpPr>
          <p:nvPr/>
        </p:nvSpPr>
        <p:spPr bwMode="auto">
          <a:xfrm>
            <a:off x="914400" y="1981200"/>
            <a:ext cx="7591425" cy="4384675"/>
          </a:xfrm>
          <a:prstGeom prst="rect">
            <a:avLst/>
          </a:prstGeom>
          <a:noFill/>
          <a:ln w="12700" algn="ctr">
            <a:noFill/>
            <a:miter lim="800000"/>
            <a:headEnd/>
            <a:tailEnd/>
          </a:ln>
        </p:spPr>
        <p:txBody>
          <a:bodyPr lIns="0" tIns="0" rIns="0" bIns="0">
            <a:spAutoFit/>
          </a:bodyPr>
          <a:lstStyle/>
          <a:p>
            <a:pPr algn="l" defTabSz="912813" eaLnBrk="0" hangingPunct="0">
              <a:spcBef>
                <a:spcPct val="50000"/>
              </a:spcBef>
            </a:pPr>
            <a:r>
              <a:rPr lang="en-US" sz="2400">
                <a:solidFill>
                  <a:schemeClr val="bg1"/>
                </a:solidFill>
                <a:latin typeface="Arial" charset="0"/>
              </a:rPr>
              <a:t> OR applies only to the specific population studied</a:t>
            </a:r>
          </a:p>
          <a:p>
            <a:pPr algn="l" defTabSz="912813" eaLnBrk="0" hangingPunct="0">
              <a:spcBef>
                <a:spcPct val="50000"/>
              </a:spcBef>
            </a:pPr>
            <a:r>
              <a:rPr lang="en-US" sz="2400">
                <a:solidFill>
                  <a:schemeClr val="bg1"/>
                </a:solidFill>
                <a:latin typeface="Arial" charset="0"/>
              </a:rPr>
              <a:t> MWS investigators estimated that HT use in UK responsible for </a:t>
            </a:r>
          </a:p>
          <a:p>
            <a:pPr lvl="1" algn="l" defTabSz="912813" eaLnBrk="0" hangingPunct="0">
              <a:spcBef>
                <a:spcPct val="50000"/>
              </a:spcBef>
            </a:pPr>
            <a:r>
              <a:rPr lang="en-US" sz="2000">
                <a:solidFill>
                  <a:schemeClr val="bg1"/>
                </a:solidFill>
                <a:latin typeface="Arial" charset="0"/>
              </a:rPr>
              <a:t> 20,000 new cases of breast Ca during previous 10 years </a:t>
            </a:r>
          </a:p>
          <a:p>
            <a:pPr lvl="1" algn="l" defTabSz="912813" eaLnBrk="0" hangingPunct="0">
              <a:spcBef>
                <a:spcPct val="50000"/>
              </a:spcBef>
            </a:pPr>
            <a:r>
              <a:rPr lang="en-US" sz="2000">
                <a:solidFill>
                  <a:schemeClr val="bg1"/>
                </a:solidFill>
                <a:latin typeface="Arial" charset="0"/>
              </a:rPr>
              <a:t> 1300 additional cases and 1000 deaths due to ovarian cancer</a:t>
            </a:r>
          </a:p>
          <a:p>
            <a:pPr algn="l" defTabSz="912813" eaLnBrk="0" hangingPunct="0">
              <a:spcBef>
                <a:spcPct val="50000"/>
              </a:spcBef>
            </a:pPr>
            <a:r>
              <a:rPr lang="en-US" sz="2000">
                <a:solidFill>
                  <a:schemeClr val="bg1"/>
                </a:solidFill>
                <a:latin typeface="Arial" charset="0"/>
              </a:rPr>
              <a:t>  </a:t>
            </a:r>
            <a:r>
              <a:rPr lang="en-US" sz="2400" u="sng">
                <a:solidFill>
                  <a:schemeClr val="bg1"/>
                </a:solidFill>
                <a:latin typeface="Arial" charset="0"/>
              </a:rPr>
              <a:t>Inappropriate, arbitrary, and scientifically irrational application of OR</a:t>
            </a:r>
            <a:r>
              <a:rPr lang="en-US" sz="2400">
                <a:solidFill>
                  <a:schemeClr val="bg1"/>
                </a:solidFill>
                <a:latin typeface="Arial" charset="0"/>
              </a:rPr>
              <a:t> to calculate morbidity/mortality over prior 10 years (8 years before MWS initiated)</a:t>
            </a:r>
          </a:p>
          <a:p>
            <a:pPr algn="l" defTabSz="912813" eaLnBrk="0" hangingPunct="0">
              <a:spcBef>
                <a:spcPct val="50000"/>
              </a:spcBef>
              <a:buFontTx/>
              <a:buNone/>
            </a:pPr>
            <a:endParaRPr lang="en-US" sz="2000">
              <a:solidFill>
                <a:schemeClr val="bg1"/>
              </a:solidFill>
              <a:latin typeface="Arial" charset="0"/>
            </a:endParaRPr>
          </a:p>
          <a:p>
            <a:pPr algn="l" defTabSz="912813" eaLnBrk="0" hangingPunct="0">
              <a:spcBef>
                <a:spcPct val="50000"/>
              </a:spcBef>
              <a:buFontTx/>
              <a:buNone/>
            </a:pPr>
            <a:endParaRPr lang="en-US" sz="2000">
              <a:solidFill>
                <a:schemeClr val="bg1"/>
              </a:solidFill>
              <a:latin typeface="Arial" charset="0"/>
            </a:endParaRPr>
          </a:p>
        </p:txBody>
      </p:sp>
      <p:sp>
        <p:nvSpPr>
          <p:cNvPr id="56324" name="Rectangle 4"/>
          <p:cNvSpPr>
            <a:spLocks noChangeArrowheads="1"/>
          </p:cNvSpPr>
          <p:nvPr/>
        </p:nvSpPr>
        <p:spPr bwMode="auto">
          <a:xfrm>
            <a:off x="5715000" y="6000750"/>
            <a:ext cx="3276600" cy="730250"/>
          </a:xfrm>
          <a:prstGeom prst="rect">
            <a:avLst/>
          </a:prstGeom>
          <a:noFill/>
          <a:ln w="12700" algn="ctr">
            <a:noFill/>
            <a:miter lim="800000"/>
            <a:headEnd/>
            <a:tailEnd/>
          </a:ln>
        </p:spPr>
        <p:txBody>
          <a:bodyPr lIns="0" tIns="0" rIns="0" bIns="0">
            <a:spAutoFit/>
          </a:bodyPr>
          <a:lstStyle/>
          <a:p>
            <a:pPr algn="l" defTabSz="912813" eaLnBrk="0" hangingPunct="0">
              <a:spcBef>
                <a:spcPct val="0"/>
              </a:spcBef>
              <a:buFontTx/>
              <a:buNone/>
            </a:pPr>
            <a:r>
              <a:rPr lang="en-US" sz="1200" dirty="0">
                <a:solidFill>
                  <a:schemeClr val="bg1"/>
                </a:solidFill>
                <a:latin typeface="Arial Narrow" pitchFamily="34" charset="0"/>
              </a:rPr>
              <a:t>Million Women Collaborators.  Lancet 2003; 362: 419-27</a:t>
            </a:r>
          </a:p>
          <a:p>
            <a:pPr algn="l" defTabSz="912813" eaLnBrk="0" hangingPunct="0">
              <a:spcBef>
                <a:spcPct val="0"/>
              </a:spcBef>
              <a:buFontTx/>
              <a:buNone/>
            </a:pPr>
            <a:r>
              <a:rPr lang="en-US" sz="1200" dirty="0">
                <a:solidFill>
                  <a:schemeClr val="bg1"/>
                </a:solidFill>
                <a:latin typeface="Arial Narrow" pitchFamily="34" charset="0"/>
              </a:rPr>
              <a:t>Wren B.  Climacteric 2004; 7(2): 120-128</a:t>
            </a:r>
          </a:p>
          <a:p>
            <a:pPr algn="l" defTabSz="912813" eaLnBrk="0" hangingPunct="0">
              <a:spcBef>
                <a:spcPct val="0"/>
              </a:spcBef>
              <a:buFontTx/>
              <a:buNone/>
            </a:pPr>
            <a:r>
              <a:rPr lang="en-US" sz="1200" dirty="0">
                <a:solidFill>
                  <a:schemeClr val="bg1"/>
                </a:solidFill>
                <a:latin typeface="Arial Narrow" pitchFamily="34" charset="0"/>
              </a:rPr>
              <a:t>Shapiro S.  Endocrine 2004; 24: 203.10</a:t>
            </a:r>
          </a:p>
          <a:p>
            <a:pPr algn="l" defTabSz="912813" eaLnBrk="0" hangingPunct="0">
              <a:spcBef>
                <a:spcPct val="0"/>
              </a:spcBef>
              <a:buFontTx/>
              <a:buNone/>
            </a:pPr>
            <a:r>
              <a:rPr lang="en-US" sz="1200" dirty="0">
                <a:solidFill>
                  <a:schemeClr val="bg1"/>
                </a:solidFill>
                <a:latin typeface="Arial Narrow" pitchFamily="34" charset="0"/>
              </a:rPr>
              <a:t>Shapiro S.  Climacteric 2007; 10(6): 466-9</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1143000"/>
          </a:xfrm>
        </p:spPr>
        <p:txBody>
          <a:bodyPr/>
          <a:lstStyle/>
          <a:p>
            <a:pPr algn="r">
              <a:defRPr/>
            </a:pPr>
            <a:r>
              <a:rPr lang="en-US" sz="4800" dirty="0" smtClean="0">
                <a:solidFill>
                  <a:schemeClr val="bg1"/>
                </a:solidFill>
                <a:effectLst>
                  <a:outerShdw blurRad="38100" dist="38100" dir="2700000" algn="tl">
                    <a:srgbClr val="000000">
                      <a:alpha val="43137"/>
                    </a:srgbClr>
                  </a:outerShdw>
                </a:effectLst>
                <a:latin typeface="Palatino Linotype" pitchFamily="18" charset="0"/>
              </a:rPr>
              <a:t>IX.  Ignoring Inconvenient Data</a:t>
            </a:r>
            <a:endParaRPr lang="en-US" sz="4800" dirty="0">
              <a:solidFill>
                <a:schemeClr val="bg1"/>
              </a:solidFill>
              <a:effectLst>
                <a:outerShdw blurRad="38100" dist="38100" dir="2700000" algn="tl">
                  <a:srgbClr val="000000">
                    <a:alpha val="43137"/>
                  </a:srgbClr>
                </a:outerShdw>
              </a:effectLst>
              <a:latin typeface="Palatino Linotype" pitchFamily="18" charset="0"/>
            </a:endParaRPr>
          </a:p>
        </p:txBody>
      </p:sp>
      <p:pic>
        <p:nvPicPr>
          <p:cNvPr id="64514" name="Picture 2" descr="http://www.nature.com/nature/journal/v463/n7284/images/cover_nature.jpg"/>
          <p:cNvPicPr>
            <a:picLocks noChangeAspect="1" noChangeArrowheads="1"/>
          </p:cNvPicPr>
          <p:nvPr/>
        </p:nvPicPr>
        <p:blipFill>
          <a:blip r:embed="rId3" cstate="print"/>
          <a:srcRect/>
          <a:stretch>
            <a:fillRect/>
          </a:stretch>
        </p:blipFill>
        <p:spPr bwMode="auto">
          <a:xfrm>
            <a:off x="609600" y="2819400"/>
            <a:ext cx="1723977" cy="2264156"/>
          </a:xfrm>
          <a:prstGeom prst="rect">
            <a:avLst/>
          </a:prstGeom>
          <a:noFill/>
        </p:spPr>
      </p:pic>
      <p:sp>
        <p:nvSpPr>
          <p:cNvPr id="4" name="TextBox 3"/>
          <p:cNvSpPr txBox="1"/>
          <p:nvPr/>
        </p:nvSpPr>
        <p:spPr>
          <a:xfrm>
            <a:off x="5715000" y="5638800"/>
            <a:ext cx="2971800" cy="1003352"/>
          </a:xfrm>
          <a:prstGeom prst="rect">
            <a:avLst/>
          </a:prstGeom>
          <a:noFill/>
        </p:spPr>
        <p:txBody>
          <a:bodyPr wrap="square" rtlCol="0">
            <a:spAutoFit/>
          </a:bodyPr>
          <a:lstStyle/>
          <a:p>
            <a:pPr algn="l">
              <a:buNone/>
            </a:pPr>
            <a:r>
              <a:rPr lang="en-US" sz="2000" i="1" dirty="0" smtClean="0">
                <a:solidFill>
                  <a:schemeClr val="bg1"/>
                </a:solidFill>
                <a:latin typeface="Palatino" pitchFamily="18" charset="0"/>
              </a:rPr>
              <a:t>Ignore that man behind the curtain!</a:t>
            </a:r>
          </a:p>
          <a:p>
            <a:pPr algn="r">
              <a:buNone/>
            </a:pPr>
            <a:r>
              <a:rPr lang="en-US" sz="1600" i="1" dirty="0" smtClean="0">
                <a:solidFill>
                  <a:schemeClr val="bg1"/>
                </a:solidFill>
                <a:latin typeface="Palatino" pitchFamily="18" charset="0"/>
              </a:rPr>
              <a:t>The Great Oz</a:t>
            </a:r>
            <a:endParaRPr lang="en-US" sz="1600" i="1" dirty="0">
              <a:solidFill>
                <a:schemeClr val="bg1"/>
              </a:solidFill>
              <a:latin typeface="Palatino"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effectLst>
                  <a:outerShdw blurRad="38100" dist="38100" dir="2700000" algn="tl">
                    <a:srgbClr val="000000">
                      <a:alpha val="43137"/>
                    </a:srgbClr>
                  </a:outerShdw>
                </a:effectLst>
              </a:rPr>
              <a:t>Discarding Unfavorable Data and Data Manipulation</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solidFill>
                  <a:schemeClr val="bg1"/>
                </a:solidFill>
                <a:effectLst>
                  <a:outerShdw blurRad="38100" dist="38100" dir="2700000" algn="tl">
                    <a:srgbClr val="000000">
                      <a:alpha val="43137"/>
                    </a:srgbClr>
                  </a:outerShdw>
                </a:effectLst>
              </a:rPr>
              <a:t>Tobacco companies denying a link between smoking and lung cancer</a:t>
            </a:r>
          </a:p>
          <a:p>
            <a:pPr lvl="2"/>
            <a:r>
              <a:rPr lang="en-US" dirty="0" smtClean="0">
                <a:solidFill>
                  <a:schemeClr val="bg1"/>
                </a:solidFill>
                <a:effectLst>
                  <a:outerShdw blurRad="38100" dist="38100" dir="2700000" algn="tl">
                    <a:srgbClr val="000000">
                      <a:alpha val="43137"/>
                    </a:srgbClr>
                  </a:outerShdw>
                </a:effectLst>
              </a:rPr>
              <a:t>Brown &amp; Williamson papers</a:t>
            </a:r>
          </a:p>
          <a:p>
            <a:pPr lvl="2"/>
            <a:r>
              <a:rPr lang="en-US" dirty="0" smtClean="0">
                <a:solidFill>
                  <a:schemeClr val="bg1"/>
                </a:solidFill>
                <a:effectLst>
                  <a:outerShdw blurRad="38100" dist="38100" dir="2700000" algn="tl">
                    <a:srgbClr val="000000">
                      <a:alpha val="43137"/>
                    </a:srgbClr>
                  </a:outerShdw>
                </a:effectLst>
              </a:rPr>
              <a:t>Tobacco industry relied on 1 study that found no link despite considerable evidence to contrary</a:t>
            </a:r>
          </a:p>
          <a:p>
            <a:r>
              <a:rPr lang="en-US" sz="2800" dirty="0" smtClean="0">
                <a:solidFill>
                  <a:schemeClr val="bg1"/>
                </a:solidFill>
                <a:effectLst>
                  <a:outerShdw blurRad="38100" dist="38100" dir="2700000" algn="tl">
                    <a:srgbClr val="000000">
                      <a:alpha val="43137"/>
                    </a:srgbClr>
                  </a:outerShdw>
                </a:effectLst>
              </a:rPr>
              <a:t>“Climate change” controversy: e-mails from University of East Anglia </a:t>
            </a:r>
          </a:p>
          <a:p>
            <a:pPr lvl="2"/>
            <a:r>
              <a:rPr lang="en-US" dirty="0" smtClean="0">
                <a:solidFill>
                  <a:schemeClr val="bg1"/>
                </a:solidFill>
                <a:effectLst>
                  <a:outerShdw blurRad="38100" dist="38100" dir="2700000" algn="tl">
                    <a:srgbClr val="000000">
                      <a:alpha val="43137"/>
                    </a:srgbClr>
                  </a:outerShdw>
                </a:effectLst>
              </a:rPr>
              <a:t>Discussed manipulating results and discarding pertinent data</a:t>
            </a:r>
          </a:p>
          <a:p>
            <a:pPr lvl="2"/>
            <a:r>
              <a:rPr lang="en-US" dirty="0" smtClean="0">
                <a:solidFill>
                  <a:schemeClr val="bg1"/>
                </a:solidFill>
                <a:effectLst>
                  <a:outerShdw blurRad="38100" dist="38100" dir="2700000" algn="tl">
                    <a:srgbClr val="000000">
                      <a:alpha val="43137"/>
                    </a:srgbClr>
                  </a:outerShdw>
                </a:effectLst>
              </a:rPr>
              <a:t>“Fudge factor” mentioned in emails</a:t>
            </a:r>
            <a:endParaRPr lang="en-US"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410200" y="6359402"/>
            <a:ext cx="3733800" cy="498598"/>
          </a:xfrm>
          <a:prstGeom prst="rect">
            <a:avLst/>
          </a:prstGeom>
          <a:noFill/>
        </p:spPr>
        <p:txBody>
          <a:bodyPr wrap="square" rtlCol="0">
            <a:spAutoFit/>
          </a:bodyPr>
          <a:lstStyle/>
          <a:p>
            <a:pPr algn="l">
              <a:buNone/>
            </a:pPr>
            <a:r>
              <a:rPr lang="en-US" sz="1200" dirty="0" smtClean="0">
                <a:solidFill>
                  <a:schemeClr val="bg1"/>
                </a:solidFill>
                <a:latin typeface="Arial Narrow" pitchFamily="34" charset="0"/>
              </a:rPr>
              <a:t>Barnes DE, et  al.  JAMA 1995; 274: 248-53</a:t>
            </a:r>
          </a:p>
          <a:p>
            <a:pPr algn="l">
              <a:buNone/>
            </a:pPr>
            <a:r>
              <a:rPr lang="en-US" sz="1200" dirty="0" err="1" smtClean="0">
                <a:solidFill>
                  <a:schemeClr val="bg1"/>
                </a:solidFill>
                <a:latin typeface="Arial Narrow" pitchFamily="34" charset="0"/>
              </a:rPr>
              <a:t>Delingpole</a:t>
            </a:r>
            <a:r>
              <a:rPr lang="en-US" sz="1200" dirty="0" smtClean="0">
                <a:solidFill>
                  <a:schemeClr val="bg1"/>
                </a:solidFill>
                <a:latin typeface="Arial Narrow" pitchFamily="34" charset="0"/>
              </a:rPr>
              <a:t>  J.  Daily Telegraph (UK) , November 20, 2009</a:t>
            </a:r>
            <a:endParaRPr lang="en-US" sz="12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al warming.jpg"/>
          <p:cNvPicPr>
            <a:picLocks noChangeAspect="1"/>
          </p:cNvPicPr>
          <p:nvPr/>
        </p:nvPicPr>
        <p:blipFill>
          <a:blip r:embed="rId3" cstate="print"/>
          <a:stretch>
            <a:fillRect/>
          </a:stretch>
        </p:blipFill>
        <p:spPr>
          <a:xfrm>
            <a:off x="2514600" y="381000"/>
            <a:ext cx="3764280" cy="5791200"/>
          </a:xfrm>
          <a:prstGeom prst="rect">
            <a:avLst/>
          </a:prstGeom>
        </p:spPr>
      </p:pic>
      <p:sp>
        <p:nvSpPr>
          <p:cNvPr id="6" name="TextBox 5"/>
          <p:cNvSpPr txBox="1"/>
          <p:nvPr/>
        </p:nvSpPr>
        <p:spPr>
          <a:xfrm>
            <a:off x="5105400" y="6324600"/>
            <a:ext cx="3886200" cy="276999"/>
          </a:xfrm>
          <a:prstGeom prst="rect">
            <a:avLst/>
          </a:prstGeom>
          <a:noFill/>
        </p:spPr>
        <p:txBody>
          <a:bodyPr wrap="square" rtlCol="0">
            <a:spAutoFit/>
          </a:bodyPr>
          <a:lstStyle/>
          <a:p>
            <a:pPr algn="r">
              <a:buNone/>
            </a:pPr>
            <a:r>
              <a:rPr lang="en-US" sz="1200" dirty="0" smtClean="0">
                <a:solidFill>
                  <a:schemeClr val="bg1"/>
                </a:solidFill>
                <a:latin typeface="Arial Narrow" pitchFamily="34" charset="0"/>
              </a:rPr>
              <a:t>London Daily Mail, 29 January 2010</a:t>
            </a:r>
            <a:endParaRPr lang="en-US" sz="12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152400" y="152400"/>
            <a:ext cx="8839200" cy="1143000"/>
          </a:xfrm>
        </p:spPr>
        <p:txBody>
          <a:bodyPr/>
          <a:lstStyle/>
          <a:p>
            <a:pPr eaLnBrk="1" hangingPunct="1">
              <a:lnSpc>
                <a:spcPct val="80000"/>
              </a:lnSpc>
              <a:defRPr/>
            </a:pPr>
            <a:r>
              <a:rPr lang="en-US" sz="3200" dirty="0" smtClean="0">
                <a:solidFill>
                  <a:schemeClr val="bg1"/>
                </a:solidFill>
                <a:effectLst>
                  <a:outerShdw blurRad="38100" dist="38100" dir="2700000" algn="tl">
                    <a:srgbClr val="000000">
                      <a:alpha val="43137"/>
                    </a:srgbClr>
                  </a:outerShdw>
                </a:effectLst>
              </a:rPr>
              <a:t>HT and the SEER Database</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 </a:t>
            </a:r>
            <a:r>
              <a:rPr lang="en-US" sz="1600" i="1" dirty="0" smtClean="0">
                <a:solidFill>
                  <a:schemeClr val="bg1"/>
                </a:solidFill>
                <a:effectLst>
                  <a:outerShdw blurRad="38100" dist="38100" dir="2700000" algn="tl">
                    <a:srgbClr val="000000">
                      <a:alpha val="43137"/>
                    </a:srgbClr>
                  </a:outerShdw>
                </a:effectLst>
              </a:rPr>
              <a:t>Incidence Rate of Breast Cancer Decreases 6.7% First Year After Initial WHI Publication</a:t>
            </a:r>
          </a:p>
        </p:txBody>
      </p:sp>
      <p:graphicFrame>
        <p:nvGraphicFramePr>
          <p:cNvPr id="5122" name="Object 3"/>
          <p:cNvGraphicFramePr>
            <a:graphicFrameLocks noGrp="1" noChangeAspect="1"/>
          </p:cNvGraphicFramePr>
          <p:nvPr>
            <p:ph idx="1"/>
          </p:nvPr>
        </p:nvGraphicFramePr>
        <p:xfrm>
          <a:off x="685800" y="1371600"/>
          <a:ext cx="7315200" cy="4800600"/>
        </p:xfrm>
        <a:graphic>
          <a:graphicData uri="http://schemas.openxmlformats.org/presentationml/2006/ole">
            <mc:AlternateContent xmlns:mc="http://schemas.openxmlformats.org/markup-compatibility/2006">
              <mc:Choice xmlns:v="urn:schemas-microsoft-com:vml" Requires="v">
                <p:oleObj spid="_x0000_s5136" r:id="rId4" imgW="7315834" imgH="4804064" progId="Excel.Sheet.8">
                  <p:embed/>
                </p:oleObj>
              </mc:Choice>
              <mc:Fallback>
                <p:oleObj r:id="rId4" imgW="7315834" imgH="4804064"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73152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36" name="Rectangle 4"/>
          <p:cNvSpPr>
            <a:spLocks noChangeArrowheads="1"/>
          </p:cNvSpPr>
          <p:nvPr/>
        </p:nvSpPr>
        <p:spPr bwMode="auto">
          <a:xfrm>
            <a:off x="3276600" y="2057400"/>
            <a:ext cx="644525" cy="307975"/>
          </a:xfrm>
          <a:prstGeom prst="rect">
            <a:avLst/>
          </a:prstGeom>
          <a:noFill/>
          <a:ln w="9525" algn="ctr">
            <a:noFill/>
            <a:miter lim="800000"/>
            <a:headEnd/>
            <a:tailEnd/>
          </a:ln>
        </p:spPr>
        <p:txBody>
          <a:bodyPr wrap="none">
            <a:spAutoFit/>
          </a:bodyPr>
          <a:lstStyle/>
          <a:p>
            <a:pPr marL="341313" indent="-341313" algn="l" defTabSz="912813">
              <a:spcBef>
                <a:spcPct val="50000"/>
              </a:spcBef>
              <a:buFontTx/>
              <a:buNone/>
            </a:pPr>
            <a:r>
              <a:rPr lang="en-US" sz="1400" b="1">
                <a:latin typeface="Arial Narrow" pitchFamily="34" charset="0"/>
              </a:rPr>
              <a:t>-11.6%</a:t>
            </a:r>
          </a:p>
        </p:txBody>
      </p:sp>
      <p:sp>
        <p:nvSpPr>
          <p:cNvPr id="325637" name="Line 5"/>
          <p:cNvSpPr>
            <a:spLocks noChangeShapeType="1"/>
          </p:cNvSpPr>
          <p:nvPr/>
        </p:nvSpPr>
        <p:spPr bwMode="auto">
          <a:xfrm>
            <a:off x="3352800" y="1981200"/>
            <a:ext cx="0" cy="762000"/>
          </a:xfrm>
          <a:prstGeom prst="line">
            <a:avLst/>
          </a:prstGeom>
          <a:noFill/>
          <a:ln w="12700" cap="rnd">
            <a:solidFill>
              <a:schemeClr val="tx1"/>
            </a:solidFill>
            <a:prstDash val="sysDot"/>
            <a:round/>
            <a:headEnd type="triangle" w="med" len="med"/>
            <a:tailEnd type="triangle" w="med" len="med"/>
          </a:ln>
        </p:spPr>
        <p:txBody>
          <a:bodyPr/>
          <a:lstStyle/>
          <a:p>
            <a:endParaRPr lang="en-US"/>
          </a:p>
        </p:txBody>
      </p:sp>
      <p:sp>
        <p:nvSpPr>
          <p:cNvPr id="325638" name="Line 6"/>
          <p:cNvSpPr>
            <a:spLocks noChangeShapeType="1"/>
          </p:cNvSpPr>
          <p:nvPr/>
        </p:nvSpPr>
        <p:spPr bwMode="auto">
          <a:xfrm>
            <a:off x="7162800" y="1828800"/>
            <a:ext cx="0" cy="685800"/>
          </a:xfrm>
          <a:prstGeom prst="line">
            <a:avLst/>
          </a:prstGeom>
          <a:noFill/>
          <a:ln w="9525" cap="rnd">
            <a:solidFill>
              <a:schemeClr val="tx1"/>
            </a:solidFill>
            <a:prstDash val="sysDot"/>
            <a:round/>
            <a:headEnd type="triangle" w="med" len="med"/>
            <a:tailEnd type="triangle" w="med" len="med"/>
          </a:ln>
        </p:spPr>
        <p:txBody>
          <a:bodyPr/>
          <a:lstStyle/>
          <a:p>
            <a:endParaRPr lang="en-US"/>
          </a:p>
        </p:txBody>
      </p:sp>
      <p:sp>
        <p:nvSpPr>
          <p:cNvPr id="5127" name="Line 7"/>
          <p:cNvSpPr>
            <a:spLocks noChangeShapeType="1"/>
          </p:cNvSpPr>
          <p:nvPr/>
        </p:nvSpPr>
        <p:spPr bwMode="auto">
          <a:xfrm>
            <a:off x="7467600" y="2590800"/>
            <a:ext cx="0" cy="533400"/>
          </a:xfrm>
          <a:prstGeom prst="line">
            <a:avLst/>
          </a:prstGeom>
          <a:noFill/>
          <a:ln w="9525" cap="rnd">
            <a:solidFill>
              <a:schemeClr val="tx1"/>
            </a:solidFill>
            <a:prstDash val="sysDot"/>
            <a:round/>
            <a:headEnd type="triangle" w="med" len="med"/>
            <a:tailEnd type="triangle" w="med" len="med"/>
          </a:ln>
        </p:spPr>
        <p:txBody>
          <a:bodyPr/>
          <a:lstStyle/>
          <a:p>
            <a:endParaRPr lang="en-US"/>
          </a:p>
        </p:txBody>
      </p:sp>
      <p:sp>
        <p:nvSpPr>
          <p:cNvPr id="5128" name="Text Box 8"/>
          <p:cNvSpPr txBox="1">
            <a:spLocks noChangeArrowheads="1"/>
          </p:cNvSpPr>
          <p:nvPr/>
        </p:nvSpPr>
        <p:spPr bwMode="auto">
          <a:xfrm>
            <a:off x="7467600" y="2590800"/>
            <a:ext cx="1066800" cy="304800"/>
          </a:xfrm>
          <a:prstGeom prst="rect">
            <a:avLst/>
          </a:prstGeom>
          <a:noFill/>
          <a:ln w="9525" algn="ctr">
            <a:noFill/>
            <a:miter lim="800000"/>
            <a:headEnd/>
            <a:tailEnd/>
          </a:ln>
        </p:spPr>
        <p:txBody>
          <a:bodyPr>
            <a:spAutoFit/>
          </a:bodyPr>
          <a:lstStyle/>
          <a:p>
            <a:pPr marL="341313" indent="-341313" algn="l" defTabSz="912813">
              <a:spcBef>
                <a:spcPct val="50000"/>
              </a:spcBef>
              <a:buFontTx/>
              <a:buNone/>
            </a:pPr>
            <a:r>
              <a:rPr lang="en-US" sz="1400" b="1">
                <a:latin typeface="Arial Narrow" pitchFamily="34" charset="0"/>
              </a:rPr>
              <a:t>-6.7%</a:t>
            </a:r>
          </a:p>
        </p:txBody>
      </p:sp>
      <p:sp>
        <p:nvSpPr>
          <p:cNvPr id="325641" name="Rectangle 9"/>
          <p:cNvSpPr>
            <a:spLocks noChangeArrowheads="1"/>
          </p:cNvSpPr>
          <p:nvPr/>
        </p:nvSpPr>
        <p:spPr bwMode="auto">
          <a:xfrm>
            <a:off x="7239000" y="2057400"/>
            <a:ext cx="1447800" cy="304800"/>
          </a:xfrm>
          <a:prstGeom prst="rect">
            <a:avLst/>
          </a:prstGeom>
          <a:noFill/>
          <a:ln w="9525" algn="ctr">
            <a:noFill/>
            <a:miter lim="800000"/>
            <a:headEnd/>
            <a:tailEnd/>
          </a:ln>
        </p:spPr>
        <p:txBody>
          <a:bodyPr>
            <a:spAutoFit/>
          </a:bodyPr>
          <a:lstStyle/>
          <a:p>
            <a:pPr marL="341313" indent="-341313" algn="l" defTabSz="912813">
              <a:spcBef>
                <a:spcPct val="50000"/>
              </a:spcBef>
              <a:buFontTx/>
              <a:buNone/>
            </a:pPr>
            <a:r>
              <a:rPr lang="en-US" sz="1400" b="1">
                <a:latin typeface="Arial Narrow" pitchFamily="34" charset="0"/>
              </a:rPr>
              <a:t>-9.3%</a:t>
            </a:r>
          </a:p>
        </p:txBody>
      </p:sp>
      <p:sp>
        <p:nvSpPr>
          <p:cNvPr id="325643" name="Text Box 11"/>
          <p:cNvSpPr txBox="1">
            <a:spLocks noChangeArrowheads="1"/>
          </p:cNvSpPr>
          <p:nvPr/>
        </p:nvSpPr>
        <p:spPr bwMode="auto">
          <a:xfrm>
            <a:off x="5943600" y="6435725"/>
            <a:ext cx="3200400" cy="422275"/>
          </a:xfrm>
          <a:prstGeom prst="rect">
            <a:avLst/>
          </a:prstGeom>
          <a:noFill/>
          <a:ln w="9525" algn="ctr">
            <a:noFill/>
            <a:miter lim="800000"/>
            <a:headEnd/>
            <a:tailEnd/>
          </a:ln>
          <a:effectLst/>
        </p:spPr>
        <p:txBody>
          <a:bodyPr>
            <a:spAutoFit/>
          </a:bodyPr>
          <a:lstStyle/>
          <a:p>
            <a:pPr marL="342900" indent="-342900" algn="l">
              <a:lnSpc>
                <a:spcPct val="65000"/>
              </a:lnSpc>
              <a:spcBef>
                <a:spcPct val="50000"/>
              </a:spcBef>
              <a:buFontTx/>
              <a:buNone/>
              <a:defRPr/>
            </a:pPr>
            <a:r>
              <a:rPr lang="en-US" sz="1200" dirty="0" err="1">
                <a:solidFill>
                  <a:schemeClr val="bg1"/>
                </a:solidFill>
                <a:effectLst>
                  <a:outerShdw blurRad="38100" dist="38100" dir="2700000" algn="tl">
                    <a:srgbClr val="000000"/>
                  </a:outerShdw>
                </a:effectLst>
                <a:latin typeface="Arial Narrow" pitchFamily="34" charset="0"/>
              </a:rPr>
              <a:t>Ravdin</a:t>
            </a:r>
            <a:r>
              <a:rPr lang="en-US" sz="1200" dirty="0">
                <a:solidFill>
                  <a:schemeClr val="bg1"/>
                </a:solidFill>
                <a:effectLst>
                  <a:outerShdw blurRad="38100" dist="38100" dir="2700000" algn="tl">
                    <a:srgbClr val="000000"/>
                  </a:outerShdw>
                </a:effectLst>
                <a:latin typeface="Arial Narrow" pitchFamily="34" charset="0"/>
              </a:rPr>
              <a:t> PM, et al.  N </a:t>
            </a:r>
            <a:r>
              <a:rPr lang="en-US" sz="1200" dirty="0" err="1">
                <a:solidFill>
                  <a:schemeClr val="bg1"/>
                </a:solidFill>
                <a:effectLst>
                  <a:outerShdw blurRad="38100" dist="38100" dir="2700000" algn="tl">
                    <a:srgbClr val="000000"/>
                  </a:outerShdw>
                </a:effectLst>
                <a:latin typeface="Arial Narrow" pitchFamily="34" charset="0"/>
              </a:rPr>
              <a:t>Engl</a:t>
            </a:r>
            <a:r>
              <a:rPr lang="en-US" sz="1200" dirty="0">
                <a:solidFill>
                  <a:schemeClr val="bg1"/>
                </a:solidFill>
                <a:effectLst>
                  <a:outerShdw blurRad="38100" dist="38100" dir="2700000" algn="tl">
                    <a:srgbClr val="000000"/>
                  </a:outerShdw>
                </a:effectLst>
                <a:latin typeface="Arial Narrow" pitchFamily="34" charset="0"/>
              </a:rPr>
              <a:t> J Med 2007; 356: 1670-74</a:t>
            </a:r>
          </a:p>
          <a:p>
            <a:pPr marL="342900" indent="-342900" algn="l">
              <a:lnSpc>
                <a:spcPct val="65000"/>
              </a:lnSpc>
              <a:spcBef>
                <a:spcPct val="50000"/>
              </a:spcBef>
              <a:buFontTx/>
              <a:buNone/>
              <a:defRPr/>
            </a:pPr>
            <a:r>
              <a:rPr lang="en-US" sz="1200" dirty="0">
                <a:solidFill>
                  <a:schemeClr val="bg1"/>
                </a:solidFill>
                <a:effectLst>
                  <a:outerShdw blurRad="38100" dist="38100" dir="2700000" algn="tl">
                    <a:srgbClr val="000000"/>
                  </a:outerShdw>
                </a:effectLst>
                <a:latin typeface="Arial Narrow" pitchFamily="34" charset="0"/>
              </a:rPr>
              <a:t>SEER Database via the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56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p:bldP spid="325637" grpId="0" animBg="1"/>
      <p:bldP spid="325638" grpId="0" animBg="1"/>
      <p:bldP spid="3256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err="1" smtClean="0">
                <a:solidFill>
                  <a:schemeClr val="bg1"/>
                </a:solidFill>
                <a:effectLst>
                  <a:outerShdw blurRad="38100" dist="38100" dir="2700000" algn="tl">
                    <a:srgbClr val="000000">
                      <a:alpha val="43137"/>
                    </a:srgbClr>
                  </a:outerShdw>
                </a:effectLst>
              </a:rPr>
              <a:t>Bennet’s</a:t>
            </a:r>
            <a:r>
              <a:rPr lang="en-US" sz="3600" dirty="0" smtClean="0">
                <a:solidFill>
                  <a:schemeClr val="bg1"/>
                </a:solidFill>
                <a:effectLst>
                  <a:outerShdw blurRad="38100" dist="38100" dir="2700000" algn="tl">
                    <a:srgbClr val="000000">
                      <a:alpha val="43137"/>
                    </a:srgbClr>
                  </a:outerShdw>
                </a:effectLst>
              </a:rPr>
              <a:t> Classification for Reading the  Medical Literature</a:t>
            </a:r>
            <a:endParaRPr lang="en-US" sz="3600" dirty="0">
              <a:solidFill>
                <a:schemeClr val="bg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81000" y="2057400"/>
          <a:ext cx="8229600" cy="3776544"/>
        </p:xfrm>
        <a:graphic>
          <a:graphicData uri="http://schemas.openxmlformats.org/drawingml/2006/table">
            <a:tbl>
              <a:tblPr firstRow="1" bandRow="1">
                <a:tableStyleId>{8A107856-5554-42FB-B03E-39F5DBC370BA}</a:tableStyleId>
              </a:tblPr>
              <a:tblGrid>
                <a:gridCol w="2286000"/>
                <a:gridCol w="5943600"/>
              </a:tblGrid>
              <a:tr h="595325">
                <a:tc>
                  <a:txBody>
                    <a:bodyPr/>
                    <a:lstStyle/>
                    <a:p>
                      <a:r>
                        <a:rPr lang="en-US" b="0" dirty="0" smtClean="0">
                          <a:latin typeface="Arial" pitchFamily="34" charset="0"/>
                          <a:cs typeface="Arial" pitchFamily="34" charset="0"/>
                        </a:rPr>
                        <a:t>Medical Student</a:t>
                      </a:r>
                      <a:endParaRPr lang="en-US" b="0" dirty="0">
                        <a:latin typeface="Arial" pitchFamily="34" charset="0"/>
                        <a:cs typeface="Arial" pitchFamily="34" charset="0"/>
                      </a:endParaRPr>
                    </a:p>
                  </a:txBody>
                  <a:tcPr anchor="ctr"/>
                </a:tc>
                <a:tc>
                  <a:txBody>
                    <a:bodyPr/>
                    <a:lstStyle/>
                    <a:p>
                      <a:r>
                        <a:rPr lang="en-US" b="0" dirty="0" smtClean="0">
                          <a:latin typeface="Arial" pitchFamily="34" charset="0"/>
                          <a:cs typeface="Arial" pitchFamily="34" charset="0"/>
                        </a:rPr>
                        <a:t>Reads entire article</a:t>
                      </a:r>
                      <a:r>
                        <a:rPr lang="en-US" b="0" baseline="0" dirty="0" smtClean="0">
                          <a:latin typeface="Arial" pitchFamily="34" charset="0"/>
                          <a:cs typeface="Arial" pitchFamily="34" charset="0"/>
                        </a:rPr>
                        <a:t> but does not understand what it means</a:t>
                      </a:r>
                      <a:endParaRPr lang="en-US" b="0" dirty="0">
                        <a:latin typeface="Arial" pitchFamily="34" charset="0"/>
                        <a:cs typeface="Arial" pitchFamily="34" charset="0"/>
                      </a:endParaRPr>
                    </a:p>
                  </a:txBody>
                  <a:tcPr anchor="ctr"/>
                </a:tc>
              </a:tr>
              <a:tr h="344911">
                <a:tc>
                  <a:txBody>
                    <a:bodyPr/>
                    <a:lstStyle/>
                    <a:p>
                      <a:r>
                        <a:rPr lang="en-US" b="0" dirty="0" smtClean="0">
                          <a:latin typeface="Arial" pitchFamily="34" charset="0"/>
                          <a:cs typeface="Arial" pitchFamily="34" charset="0"/>
                        </a:rPr>
                        <a:t>Resident</a:t>
                      </a:r>
                      <a:endParaRPr lang="en-US" b="0" dirty="0">
                        <a:latin typeface="Arial" pitchFamily="34" charset="0"/>
                        <a:cs typeface="Arial" pitchFamily="34" charset="0"/>
                      </a:endParaRPr>
                    </a:p>
                  </a:txBody>
                  <a:tcPr anchor="ctr"/>
                </a:tc>
                <a:tc>
                  <a:txBody>
                    <a:bodyPr/>
                    <a:lstStyle/>
                    <a:p>
                      <a:r>
                        <a:rPr lang="en-US" b="0" dirty="0" smtClean="0">
                          <a:latin typeface="Arial" pitchFamily="34" charset="0"/>
                          <a:cs typeface="Arial" pitchFamily="34" charset="0"/>
                        </a:rPr>
                        <a:t>Would</a:t>
                      </a:r>
                      <a:r>
                        <a:rPr lang="en-US" b="0" baseline="0" dirty="0" smtClean="0">
                          <a:latin typeface="Arial" pitchFamily="34" charset="0"/>
                          <a:cs typeface="Arial" pitchFamily="34" charset="0"/>
                        </a:rPr>
                        <a:t> like to read article but eats dinner instead</a:t>
                      </a:r>
                      <a:endParaRPr lang="en-US" b="0" dirty="0">
                        <a:latin typeface="Arial" pitchFamily="34" charset="0"/>
                        <a:cs typeface="Arial" pitchFamily="34" charset="0"/>
                      </a:endParaRPr>
                    </a:p>
                  </a:txBody>
                  <a:tcPr anchor="ctr"/>
                </a:tc>
              </a:tr>
              <a:tr h="344911">
                <a:tc>
                  <a:txBody>
                    <a:bodyPr/>
                    <a:lstStyle/>
                    <a:p>
                      <a:r>
                        <a:rPr lang="en-US" dirty="0" smtClean="0">
                          <a:latin typeface="Arial" pitchFamily="34" charset="0"/>
                          <a:cs typeface="Arial" pitchFamily="34" charset="0"/>
                        </a:rPr>
                        <a:t>Chief</a:t>
                      </a:r>
                      <a:r>
                        <a:rPr lang="en-US" baseline="0" dirty="0" smtClean="0">
                          <a:latin typeface="Arial" pitchFamily="34" charset="0"/>
                          <a:cs typeface="Arial" pitchFamily="34" charset="0"/>
                        </a:rPr>
                        <a:t> Resident</a:t>
                      </a:r>
                      <a:endParaRPr lang="en-US"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Skips article</a:t>
                      </a:r>
                      <a:r>
                        <a:rPr lang="en-US" baseline="0" dirty="0" smtClean="0">
                          <a:latin typeface="Arial" pitchFamily="34" charset="0"/>
                          <a:cs typeface="Arial" pitchFamily="34" charset="0"/>
                        </a:rPr>
                        <a:t> entirely and reads classifieds instead</a:t>
                      </a:r>
                      <a:endParaRPr lang="en-US" dirty="0">
                        <a:latin typeface="Arial" pitchFamily="34" charset="0"/>
                        <a:cs typeface="Arial" pitchFamily="34" charset="0"/>
                      </a:endParaRPr>
                    </a:p>
                  </a:txBody>
                  <a:tcPr anchor="ctr"/>
                </a:tc>
              </a:tr>
              <a:tr h="595325">
                <a:tc>
                  <a:txBody>
                    <a:bodyPr/>
                    <a:lstStyle/>
                    <a:p>
                      <a:r>
                        <a:rPr lang="en-US" dirty="0" smtClean="0">
                          <a:latin typeface="Arial" pitchFamily="34" charset="0"/>
                          <a:cs typeface="Arial" pitchFamily="34" charset="0"/>
                        </a:rPr>
                        <a:t>Junior Attending</a:t>
                      </a:r>
                      <a:endParaRPr lang="en-US"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Reads and analyzes entire article</a:t>
                      </a:r>
                      <a:r>
                        <a:rPr lang="en-US" baseline="0" dirty="0" smtClean="0">
                          <a:latin typeface="Arial" pitchFamily="34" charset="0"/>
                          <a:cs typeface="Arial" pitchFamily="34" charset="0"/>
                        </a:rPr>
                        <a:t> to pimp medical students and residents</a:t>
                      </a:r>
                      <a:endParaRPr lang="en-US" dirty="0">
                        <a:latin typeface="Arial" pitchFamily="34" charset="0"/>
                        <a:cs typeface="Arial" pitchFamily="34" charset="0"/>
                      </a:endParaRPr>
                    </a:p>
                  </a:txBody>
                  <a:tcPr anchor="ctr"/>
                </a:tc>
              </a:tr>
              <a:tr h="850464">
                <a:tc>
                  <a:txBody>
                    <a:bodyPr/>
                    <a:lstStyle/>
                    <a:p>
                      <a:r>
                        <a:rPr lang="en-US" dirty="0" smtClean="0">
                          <a:latin typeface="Arial" pitchFamily="34" charset="0"/>
                          <a:cs typeface="Arial" pitchFamily="34" charset="0"/>
                        </a:rPr>
                        <a:t>Private Attending</a:t>
                      </a:r>
                      <a:endParaRPr lang="en-US"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Doesn’t buy journals</a:t>
                      </a:r>
                      <a:r>
                        <a:rPr lang="en-US" baseline="0" dirty="0" smtClean="0">
                          <a:latin typeface="Arial" pitchFamily="34" charset="0"/>
                          <a:cs typeface="Arial" pitchFamily="34" charset="0"/>
                        </a:rPr>
                        <a:t> in the first place but keeps an eye open for medical articles that make it into Time or Newsweek</a:t>
                      </a:r>
                    </a:p>
                  </a:txBody>
                  <a:tcPr anchor="ctr"/>
                </a:tc>
              </a:tr>
              <a:tr h="850464">
                <a:tc>
                  <a:txBody>
                    <a:bodyPr/>
                    <a:lstStyle/>
                    <a:p>
                      <a:r>
                        <a:rPr lang="en-US" dirty="0" smtClean="0">
                          <a:latin typeface="Arial" pitchFamily="34" charset="0"/>
                          <a:cs typeface="Arial" pitchFamily="34" charset="0"/>
                        </a:rPr>
                        <a:t>Emeritus Attending</a:t>
                      </a:r>
                      <a:endParaRPr lang="en-US"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rial" pitchFamily="34" charset="0"/>
                          <a:cs typeface="Arial" pitchFamily="34" charset="0"/>
                        </a:rPr>
                        <a:t>Reads entire article</a:t>
                      </a:r>
                      <a:r>
                        <a:rPr lang="en-US" b="0" baseline="0" dirty="0" smtClean="0">
                          <a:latin typeface="Arial" pitchFamily="34" charset="0"/>
                          <a:cs typeface="Arial" pitchFamily="34" charset="0"/>
                        </a:rPr>
                        <a:t> but does not understand what it means</a:t>
                      </a:r>
                      <a:endParaRPr lang="en-US" b="0" dirty="0" smtClean="0">
                        <a:latin typeface="Arial" pitchFamily="34" charset="0"/>
                        <a:cs typeface="Arial" pitchFamily="34" charset="0"/>
                      </a:endParaRPr>
                    </a:p>
                  </a:txBody>
                  <a:tcPr anchor="ctr"/>
                </a:tc>
              </a:tr>
            </a:tbl>
          </a:graphicData>
        </a:graphic>
      </p:graphicFrame>
      <p:sp>
        <p:nvSpPr>
          <p:cNvPr id="5" name="TextBox 4"/>
          <p:cNvSpPr txBox="1"/>
          <p:nvPr/>
        </p:nvSpPr>
        <p:spPr>
          <a:xfrm>
            <a:off x="5943600" y="6477000"/>
            <a:ext cx="2971800" cy="276999"/>
          </a:xfrm>
          <a:prstGeom prst="rect">
            <a:avLst/>
          </a:prstGeom>
          <a:noFill/>
        </p:spPr>
        <p:txBody>
          <a:bodyPr wrap="square" rtlCol="0">
            <a:spAutoFit/>
          </a:bodyPr>
          <a:lstStyle/>
          <a:p>
            <a:pPr algn="r">
              <a:buNone/>
            </a:pPr>
            <a:r>
              <a:rPr lang="en-US" sz="1200" dirty="0" err="1" smtClean="0">
                <a:solidFill>
                  <a:schemeClr val="bg1"/>
                </a:solidFill>
                <a:latin typeface="Arial Narrow" pitchFamily="34" charset="0"/>
              </a:rPr>
              <a:t>Bennet</a:t>
            </a:r>
            <a:r>
              <a:rPr lang="en-US" sz="1200" dirty="0" smtClean="0">
                <a:solidFill>
                  <a:schemeClr val="bg1"/>
                </a:solidFill>
                <a:latin typeface="Arial Narrow" pitchFamily="34" charset="0"/>
              </a:rPr>
              <a:t> H.  JAMA 1992; 267(7): 920</a:t>
            </a:r>
            <a:endParaRPr lang="en-US" sz="12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pPr algn="r">
              <a:defRPr/>
            </a:pPr>
            <a:r>
              <a:rPr lang="en-US" dirty="0" smtClean="0">
                <a:solidFill>
                  <a:schemeClr val="bg1"/>
                </a:solidFill>
                <a:effectLst>
                  <a:outerShdw blurRad="38100" dist="38100" dir="2700000" algn="tl">
                    <a:srgbClr val="000000">
                      <a:alpha val="43137"/>
                    </a:srgbClr>
                  </a:outerShdw>
                </a:effectLst>
                <a:latin typeface="Palatino Linotype" pitchFamily="18" charset="0"/>
              </a:rPr>
              <a:t>X.  Surrogate Endpoints</a:t>
            </a:r>
            <a:endParaRPr lang="en-US"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0419" name="TextBox 2"/>
          <p:cNvSpPr txBox="1">
            <a:spLocks noChangeArrowheads="1"/>
          </p:cNvSpPr>
          <p:nvPr/>
        </p:nvSpPr>
        <p:spPr bwMode="auto">
          <a:xfrm>
            <a:off x="228600" y="2743200"/>
            <a:ext cx="7848600" cy="1082675"/>
          </a:xfrm>
          <a:prstGeom prst="rect">
            <a:avLst/>
          </a:prstGeom>
          <a:noFill/>
          <a:ln w="9525">
            <a:noFill/>
            <a:miter lim="800000"/>
            <a:headEnd/>
            <a:tailEnd/>
          </a:ln>
        </p:spPr>
        <p:txBody>
          <a:bodyPr>
            <a:spAutoFit/>
          </a:bodyPr>
          <a:lstStyle/>
          <a:p>
            <a:pPr algn="l" defTabSz="912813">
              <a:buFontTx/>
              <a:buNone/>
            </a:pPr>
            <a:r>
              <a:rPr lang="en-US" sz="6500" b="1" i="1" dirty="0">
                <a:solidFill>
                  <a:srgbClr val="3939B1"/>
                </a:solidFill>
                <a:latin typeface="Times New Roman" pitchFamily="18" charset="0"/>
                <a:cs typeface="Times New Roman" pitchFamily="18" charset="0"/>
              </a:rPr>
              <a:t>Does x = y = z?</a:t>
            </a:r>
          </a:p>
        </p:txBody>
      </p:sp>
      <p:sp>
        <p:nvSpPr>
          <p:cNvPr id="5" name="Rectangle 4"/>
          <p:cNvSpPr/>
          <p:nvPr/>
        </p:nvSpPr>
        <p:spPr>
          <a:xfrm>
            <a:off x="4343400" y="5638800"/>
            <a:ext cx="4572000" cy="1040285"/>
          </a:xfrm>
          <a:prstGeom prst="rect">
            <a:avLst/>
          </a:prstGeom>
        </p:spPr>
        <p:txBody>
          <a:bodyPr>
            <a:spAutoFit/>
          </a:bodyPr>
          <a:lstStyle/>
          <a:p>
            <a:pPr algn="l">
              <a:buNone/>
            </a:pPr>
            <a:r>
              <a:rPr lang="en-US" sz="2000" i="1" dirty="0" smtClean="0">
                <a:solidFill>
                  <a:schemeClr val="bg1"/>
                </a:solidFill>
                <a:effectLst>
                  <a:outerShdw blurRad="38100" dist="38100" dir="2700000" algn="tl">
                    <a:srgbClr val="000000">
                      <a:alpha val="43137"/>
                    </a:srgbClr>
                  </a:outerShdw>
                </a:effectLst>
                <a:latin typeface="Palatino" pitchFamily="18" charset="0"/>
              </a:rPr>
              <a:t>A drug is a substance, when injected into a rat, produces a scientific paper.</a:t>
            </a:r>
          </a:p>
          <a:p>
            <a:pPr algn="r">
              <a:buNone/>
            </a:pPr>
            <a:r>
              <a:rPr lang="en-US" sz="1600" i="1" dirty="0" smtClean="0">
                <a:solidFill>
                  <a:schemeClr val="bg1"/>
                </a:solidFill>
                <a:effectLst>
                  <a:outerShdw blurRad="38100" dist="38100" dir="2700000" algn="tl">
                    <a:srgbClr val="000000">
                      <a:alpha val="43137"/>
                    </a:srgbClr>
                  </a:outerShdw>
                </a:effectLst>
                <a:latin typeface="Palatino" pitchFamily="18" charset="0"/>
              </a:rPr>
              <a:t>Edgerton Davis</a:t>
            </a:r>
            <a:endParaRPr lang="en-US" sz="1600" i="1" dirty="0">
              <a:solidFill>
                <a:schemeClr val="bg1"/>
              </a:solidFill>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dirty="0" smtClean="0">
                <a:solidFill>
                  <a:schemeClr val="bg1"/>
                </a:solidFill>
                <a:effectLst>
                  <a:outerShdw blurRad="38100" dist="38100" dir="2700000" algn="tl">
                    <a:srgbClr val="000000"/>
                  </a:outerShdw>
                </a:effectLst>
              </a:rPr>
              <a:t>Surrogate Endpoints</a:t>
            </a:r>
          </a:p>
        </p:txBody>
      </p:sp>
      <p:sp>
        <p:nvSpPr>
          <p:cNvPr id="61443" name="Rectangle 3"/>
          <p:cNvSpPr>
            <a:spLocks noGrp="1" noChangeArrowheads="1"/>
          </p:cNvSpPr>
          <p:nvPr>
            <p:ph type="body" idx="1"/>
          </p:nvPr>
        </p:nvSpPr>
        <p:spPr>
          <a:xfrm>
            <a:off x="457200" y="1524000"/>
            <a:ext cx="8229600" cy="3733800"/>
          </a:xfrm>
        </p:spPr>
        <p:txBody>
          <a:bodyPr/>
          <a:lstStyle/>
          <a:p>
            <a:r>
              <a:rPr lang="en-US" sz="2400" dirty="0" smtClean="0">
                <a:solidFill>
                  <a:schemeClr val="bg1"/>
                </a:solidFill>
              </a:rPr>
              <a:t>Biomarkers intended to substitute as a clinical endpoints</a:t>
            </a:r>
          </a:p>
          <a:p>
            <a:r>
              <a:rPr lang="en-US" sz="2400" dirty="0" smtClean="0">
                <a:solidFill>
                  <a:schemeClr val="bg1"/>
                </a:solidFill>
              </a:rPr>
              <a:t>Many surrogate endpoints have not been validated to correlate with clinical outcome of interest</a:t>
            </a:r>
          </a:p>
          <a:p>
            <a:r>
              <a:rPr lang="en-US" sz="2400" dirty="0" smtClean="0">
                <a:solidFill>
                  <a:schemeClr val="bg1"/>
                </a:solidFill>
              </a:rPr>
              <a:t>Lipid profile was classic surrogate marker for  development of atherosclerosis and CAD in early studies of HT</a:t>
            </a:r>
          </a:p>
          <a:p>
            <a:pPr lvl="2"/>
            <a:r>
              <a:rPr lang="en-US" sz="1800" dirty="0" smtClean="0">
                <a:solidFill>
                  <a:schemeClr val="bg1"/>
                </a:solidFill>
              </a:rPr>
              <a:t>PEPI Trial:  big upswing in HT usage due to “beneficial” effect on HDL- and LDL-cholesterol</a:t>
            </a:r>
          </a:p>
          <a:p>
            <a:r>
              <a:rPr lang="en-US" sz="2400" dirty="0" smtClean="0">
                <a:solidFill>
                  <a:schemeClr val="bg1"/>
                </a:solidFill>
              </a:rPr>
              <a:t>Some surrogate endpoints are validated</a:t>
            </a:r>
          </a:p>
          <a:p>
            <a:pPr lvl="2"/>
            <a:r>
              <a:rPr lang="en-US" sz="1800" dirty="0" smtClean="0">
                <a:solidFill>
                  <a:schemeClr val="bg1"/>
                </a:solidFill>
              </a:rPr>
              <a:t>CD4 count is a good marker for HIV activity</a:t>
            </a:r>
          </a:p>
          <a:p>
            <a:pPr lvl="2"/>
            <a:r>
              <a:rPr lang="en-US" sz="1800" dirty="0" err="1" smtClean="0">
                <a:solidFill>
                  <a:schemeClr val="bg1"/>
                </a:solidFill>
              </a:rPr>
              <a:t>hCG</a:t>
            </a:r>
            <a:r>
              <a:rPr lang="en-US" sz="1800" dirty="0" smtClean="0">
                <a:solidFill>
                  <a:schemeClr val="bg1"/>
                </a:solidFill>
              </a:rPr>
              <a:t> good marker of </a:t>
            </a:r>
            <a:r>
              <a:rPr lang="en-US" sz="1800" dirty="0" err="1" smtClean="0">
                <a:solidFill>
                  <a:schemeClr val="bg1"/>
                </a:solidFill>
              </a:rPr>
              <a:t>choriocarcinoma</a:t>
            </a:r>
            <a:r>
              <a:rPr lang="en-US" sz="1800" dirty="0" smtClean="0">
                <a:solidFill>
                  <a:schemeClr val="bg1"/>
                </a:solidFill>
              </a:rPr>
              <a:t> activity</a:t>
            </a:r>
          </a:p>
        </p:txBody>
      </p:sp>
      <p:sp>
        <p:nvSpPr>
          <p:cNvPr id="61444" name="Text Box 4"/>
          <p:cNvSpPr txBox="1">
            <a:spLocks noChangeArrowheads="1"/>
          </p:cNvSpPr>
          <p:nvPr/>
        </p:nvSpPr>
        <p:spPr bwMode="auto">
          <a:xfrm>
            <a:off x="5334000" y="6191214"/>
            <a:ext cx="3810000" cy="666786"/>
          </a:xfrm>
          <a:prstGeom prst="rect">
            <a:avLst/>
          </a:prstGeom>
          <a:noFill/>
          <a:ln w="9525" algn="ctr">
            <a:noFill/>
            <a:miter lim="800000"/>
            <a:headEnd/>
            <a:tailEnd/>
          </a:ln>
          <a:effectLst>
            <a:prstShdw prst="shdw16">
              <a:schemeClr val="bg2">
                <a:alpha val="50000"/>
              </a:schemeClr>
            </a:prstShdw>
          </a:effectLst>
        </p:spPr>
        <p:txBody>
          <a:bodyPr>
            <a:spAutoFit/>
          </a:bodyPr>
          <a:lstStyle/>
          <a:p>
            <a:pPr algn="l">
              <a:lnSpc>
                <a:spcPct val="70000"/>
              </a:lnSpc>
              <a:spcBef>
                <a:spcPct val="50000"/>
              </a:spcBef>
              <a:buFontTx/>
              <a:buNone/>
            </a:pPr>
            <a:r>
              <a:rPr lang="en-US" sz="1200" dirty="0">
                <a:solidFill>
                  <a:schemeClr val="bg1"/>
                </a:solidFill>
                <a:latin typeface="Arial Narrow" pitchFamily="34" charset="0"/>
              </a:rPr>
              <a:t>Writing Group for PEPI Trial.  JAMA 1995; 273: 199-208</a:t>
            </a:r>
          </a:p>
          <a:p>
            <a:pPr algn="l">
              <a:lnSpc>
                <a:spcPct val="70000"/>
              </a:lnSpc>
              <a:spcBef>
                <a:spcPct val="50000"/>
              </a:spcBef>
              <a:buFontTx/>
              <a:buNone/>
            </a:pPr>
            <a:r>
              <a:rPr lang="en-US" sz="1200" dirty="0" err="1" smtClean="0">
                <a:solidFill>
                  <a:schemeClr val="bg1"/>
                </a:solidFill>
                <a:latin typeface="Arial Narrow" pitchFamily="34" charset="0"/>
              </a:rPr>
              <a:t>Redberg</a:t>
            </a:r>
            <a:r>
              <a:rPr lang="en-US" sz="1200" dirty="0" smtClean="0">
                <a:solidFill>
                  <a:schemeClr val="bg1"/>
                </a:solidFill>
                <a:latin typeface="Arial Narrow" pitchFamily="34" charset="0"/>
              </a:rPr>
              <a:t> </a:t>
            </a:r>
            <a:r>
              <a:rPr lang="en-US" sz="1200" dirty="0">
                <a:solidFill>
                  <a:schemeClr val="bg1"/>
                </a:solidFill>
                <a:latin typeface="Arial Narrow" pitchFamily="34" charset="0"/>
              </a:rPr>
              <a:t>RF. Circulation 2006; 113: 336-7</a:t>
            </a:r>
          </a:p>
          <a:p>
            <a:pPr algn="l">
              <a:lnSpc>
                <a:spcPct val="70000"/>
              </a:lnSpc>
              <a:spcBef>
                <a:spcPct val="50000"/>
              </a:spcBef>
              <a:buFontTx/>
              <a:buNone/>
            </a:pPr>
            <a:r>
              <a:rPr lang="en-US" sz="1200" dirty="0" err="1">
                <a:solidFill>
                  <a:schemeClr val="bg1"/>
                </a:solidFill>
                <a:latin typeface="Arial Narrow" pitchFamily="34" charset="0"/>
              </a:rPr>
              <a:t>Kastelein</a:t>
            </a:r>
            <a:r>
              <a:rPr lang="en-US" sz="1200" dirty="0">
                <a:solidFill>
                  <a:schemeClr val="bg1"/>
                </a:solidFill>
                <a:latin typeface="Arial Narrow" pitchFamily="34" charset="0"/>
              </a:rPr>
              <a:t> JJP, et al.  N </a:t>
            </a:r>
            <a:r>
              <a:rPr lang="en-US" sz="1200" dirty="0" err="1">
                <a:solidFill>
                  <a:schemeClr val="bg1"/>
                </a:solidFill>
                <a:latin typeface="Arial Narrow" pitchFamily="34" charset="0"/>
              </a:rPr>
              <a:t>Engl</a:t>
            </a:r>
            <a:r>
              <a:rPr lang="en-US" sz="1200" dirty="0">
                <a:solidFill>
                  <a:schemeClr val="bg1"/>
                </a:solidFill>
                <a:latin typeface="Arial Narrow" pitchFamily="34" charset="0"/>
              </a:rPr>
              <a:t> J Med </a:t>
            </a:r>
            <a:r>
              <a:rPr lang="en-US" sz="1200" dirty="0">
                <a:solidFill>
                  <a:schemeClr val="bg1"/>
                </a:solidFill>
                <a:effectLst>
                  <a:outerShdw blurRad="38100" dist="38100" dir="2700000" algn="tl">
                    <a:srgbClr val="000000">
                      <a:alpha val="43137"/>
                    </a:srgbClr>
                  </a:outerShdw>
                </a:effectLst>
                <a:latin typeface="Arial Narrow" pitchFamily="34" charset="0"/>
              </a:rPr>
              <a:t>2008</a:t>
            </a:r>
            <a:r>
              <a:rPr lang="en-US" sz="1200" dirty="0">
                <a:solidFill>
                  <a:schemeClr val="bg1"/>
                </a:solidFill>
                <a:latin typeface="Arial Narrow" pitchFamily="34" charset="0"/>
              </a:rPr>
              <a:t>; 358(14): 1431-43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bg1"/>
                </a:solidFill>
                <a:effectLst>
                  <a:outerShdw blurRad="38100" dist="38100" dir="2700000" algn="tl">
                    <a:srgbClr val="000000">
                      <a:alpha val="43137"/>
                    </a:srgbClr>
                  </a:outerShdw>
                </a:effectLst>
              </a:rPr>
              <a:t>Surrogate Endpoint Hell</a:t>
            </a:r>
            <a:endParaRPr lang="en-US" sz="4000" dirty="0">
              <a:solidFill>
                <a:schemeClr val="bg1"/>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206240"/>
        </p:xfrm>
        <a:graphic>
          <a:graphicData uri="http://schemas.openxmlformats.org/drawingml/2006/table">
            <a:tbl>
              <a:tblPr firstRow="1" bandRow="1">
                <a:tableStyleId>{08FB837D-C827-4EFA-A057-4D05807E0F7C}</a:tableStyleId>
              </a:tblPr>
              <a:tblGrid>
                <a:gridCol w="2438400"/>
                <a:gridCol w="2133600"/>
                <a:gridCol w="1905000"/>
                <a:gridCol w="1752600"/>
              </a:tblGrid>
              <a:tr h="533400">
                <a:tc>
                  <a:txBody>
                    <a:bodyPr/>
                    <a:lstStyle/>
                    <a:p>
                      <a:pPr algn="ctr"/>
                      <a:r>
                        <a:rPr lang="en-US" dirty="0" smtClean="0">
                          <a:effectLst>
                            <a:outerShdw blurRad="38100" dist="38100" dir="2700000" algn="tl">
                              <a:srgbClr val="000000">
                                <a:alpha val="43137"/>
                              </a:srgbClr>
                            </a:outerShdw>
                          </a:effectLst>
                        </a:rPr>
                        <a:t>Intervention</a:t>
                      </a:r>
                      <a:endParaRPr lang="en-US" dirty="0">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dirty="0" smtClean="0">
                          <a:effectLst>
                            <a:outerShdw blurRad="38100" dist="38100" dir="2700000" algn="tl">
                              <a:srgbClr val="000000">
                                <a:alpha val="43137"/>
                              </a:srgbClr>
                            </a:outerShdw>
                          </a:effectLst>
                        </a:rPr>
                        <a:t>Surrogate</a:t>
                      </a:r>
                      <a:r>
                        <a:rPr lang="en-US" baseline="0" dirty="0" smtClean="0">
                          <a:effectLst>
                            <a:outerShdw blurRad="38100" dist="38100" dir="2700000" algn="tl">
                              <a:srgbClr val="000000">
                                <a:alpha val="43137"/>
                              </a:srgbClr>
                            </a:outerShdw>
                          </a:effectLst>
                        </a:rPr>
                        <a:t> Endpoint</a:t>
                      </a:r>
                      <a:endParaRPr lang="en-US" dirty="0">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dirty="0" smtClean="0">
                          <a:effectLst>
                            <a:outerShdw blurRad="38100" dist="38100" dir="2700000" algn="tl">
                              <a:srgbClr val="000000">
                                <a:alpha val="43137"/>
                              </a:srgbClr>
                            </a:outerShdw>
                          </a:effectLst>
                        </a:rPr>
                        <a:t>Clinical</a:t>
                      </a:r>
                      <a:r>
                        <a:rPr lang="en-US" baseline="0" dirty="0" smtClean="0">
                          <a:effectLst>
                            <a:outerShdw blurRad="38100" dist="38100" dir="2700000" algn="tl">
                              <a:srgbClr val="000000">
                                <a:alpha val="43137"/>
                              </a:srgbClr>
                            </a:outerShdw>
                          </a:effectLst>
                        </a:rPr>
                        <a:t> Endpoint of Interest</a:t>
                      </a:r>
                      <a:endParaRPr lang="en-US" dirty="0">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dirty="0" smtClean="0">
                          <a:effectLst>
                            <a:outerShdw blurRad="38100" dist="38100" dir="2700000" algn="tl">
                              <a:srgbClr val="000000">
                                <a:alpha val="43137"/>
                              </a:srgbClr>
                            </a:outerShdw>
                          </a:effectLst>
                        </a:rPr>
                        <a:t>Validation of Surrogate</a:t>
                      </a:r>
                      <a:r>
                        <a:rPr lang="en-US" baseline="0" dirty="0" smtClean="0">
                          <a:effectLst>
                            <a:outerShdw blurRad="38100" dist="38100" dir="2700000" algn="tl">
                              <a:srgbClr val="000000">
                                <a:alpha val="43137"/>
                              </a:srgbClr>
                            </a:outerShdw>
                          </a:effectLst>
                        </a:rPr>
                        <a:t> Marker</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latin typeface="Arial Narrow" pitchFamily="34" charset="0"/>
                      </a:endParaRPr>
                    </a:p>
                  </a:txBody>
                  <a:tcPr anchor="ctr"/>
                </a:tc>
              </a:tr>
              <a:tr h="533400">
                <a:tc rowSpan="2">
                  <a:txBody>
                    <a:bodyPr/>
                    <a:lstStyle/>
                    <a:p>
                      <a:r>
                        <a:rPr lang="en-US" sz="1600" b="1" dirty="0" err="1" smtClean="0">
                          <a:latin typeface="Arial Narrow" pitchFamily="34" charset="0"/>
                        </a:rPr>
                        <a:t>Depo-medroxyprogesterone</a:t>
                      </a:r>
                      <a:r>
                        <a:rPr lang="en-US" sz="1600" b="1" baseline="0" dirty="0" smtClean="0">
                          <a:latin typeface="Arial Narrow" pitchFamily="34" charset="0"/>
                        </a:rPr>
                        <a:t> for contraception</a:t>
                      </a:r>
                      <a:endParaRPr lang="en-US" sz="1600" b="1" dirty="0">
                        <a:latin typeface="Arial Narrow" pitchFamily="34" charset="0"/>
                      </a:endParaRPr>
                    </a:p>
                  </a:txBody>
                  <a:tcPr anchor="ctr"/>
                </a:tc>
                <a:tc>
                  <a:txBody>
                    <a:bodyPr/>
                    <a:lstStyle/>
                    <a:p>
                      <a:r>
                        <a:rPr lang="en-US" sz="1600" b="1" dirty="0" smtClean="0">
                          <a:latin typeface="Arial Narrow" pitchFamily="34" charset="0"/>
                        </a:rPr>
                        <a:t>Coagulation</a:t>
                      </a:r>
                      <a:r>
                        <a:rPr lang="en-US" sz="1600" b="1" baseline="0" dirty="0" smtClean="0">
                          <a:latin typeface="Arial Narrow" pitchFamily="34" charset="0"/>
                        </a:rPr>
                        <a:t> tests</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VTE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 done</a:t>
                      </a:r>
                      <a:endParaRPr lang="en-US" sz="1600" b="1" dirty="0">
                        <a:latin typeface="Arial Narrow" pitchFamily="34" charset="0"/>
                      </a:endParaRPr>
                    </a:p>
                  </a:txBody>
                  <a:tcPr anchor="ctr" anchorCtr="1"/>
                </a:tc>
              </a:tr>
              <a:tr h="533400">
                <a:tc vMerge="1">
                  <a:txBody>
                    <a:bodyPr/>
                    <a:lstStyle/>
                    <a:p>
                      <a:endParaRPr lang="en-US" sz="1600" dirty="0">
                        <a:latin typeface="Arial Narrow" pitchFamily="34" charset="0"/>
                      </a:endParaRPr>
                    </a:p>
                  </a:txBody>
                  <a:tcPr/>
                </a:tc>
                <a:tc>
                  <a:txBody>
                    <a:bodyPr/>
                    <a:lstStyle/>
                    <a:p>
                      <a:r>
                        <a:rPr lang="en-US" sz="1600" b="1" dirty="0" smtClean="0">
                          <a:latin typeface="Arial Narrow" pitchFamily="34" charset="0"/>
                        </a:rPr>
                        <a:t>Bone mineral density</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Fracture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 done</a:t>
                      </a:r>
                      <a:endParaRPr lang="en-US" sz="1600" b="1" dirty="0">
                        <a:latin typeface="Arial Narrow" pitchFamily="34" charset="0"/>
                      </a:endParaRPr>
                    </a:p>
                  </a:txBody>
                  <a:tcPr anchor="ctr" anchorCtr="1"/>
                </a:tc>
              </a:tr>
              <a:tr h="533400">
                <a:tc>
                  <a:txBody>
                    <a:bodyPr/>
                    <a:lstStyle/>
                    <a:p>
                      <a:r>
                        <a:rPr lang="en-US" sz="1600" b="1" dirty="0" err="1" smtClean="0">
                          <a:latin typeface="Arial Narrow" pitchFamily="34" charset="0"/>
                        </a:rPr>
                        <a:t>Levonorgestrel</a:t>
                      </a:r>
                      <a:r>
                        <a:rPr lang="en-US" sz="1600" b="1" baseline="0" dirty="0" smtClean="0">
                          <a:latin typeface="Arial Narrow" pitchFamily="34" charset="0"/>
                        </a:rPr>
                        <a:t> for emergency contraception</a:t>
                      </a:r>
                      <a:endParaRPr lang="en-US" sz="1600" b="1" dirty="0">
                        <a:latin typeface="Arial Narrow" pitchFamily="34" charset="0"/>
                      </a:endParaRPr>
                    </a:p>
                  </a:txBody>
                  <a:tcPr anchor="ctr"/>
                </a:tc>
                <a:tc>
                  <a:txBody>
                    <a:bodyPr/>
                    <a:lstStyle/>
                    <a:p>
                      <a:r>
                        <a:rPr lang="en-US" sz="1600" b="1" dirty="0" smtClean="0">
                          <a:latin typeface="Arial Narrow" pitchFamily="34" charset="0"/>
                        </a:rPr>
                        <a:t>Coagulation</a:t>
                      </a:r>
                      <a:r>
                        <a:rPr lang="en-US" sz="1600" b="1" baseline="0" dirty="0" smtClean="0">
                          <a:latin typeface="Arial Narrow" pitchFamily="34" charset="0"/>
                        </a:rPr>
                        <a:t> tests</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VTE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 done</a:t>
                      </a:r>
                      <a:endParaRPr lang="en-US" sz="1600" b="1" dirty="0">
                        <a:latin typeface="Arial Narrow" pitchFamily="34" charset="0"/>
                      </a:endParaRPr>
                    </a:p>
                  </a:txBody>
                  <a:tcPr anchor="ctr" anchorCtr="1"/>
                </a:tc>
              </a:tr>
              <a:tr h="533400">
                <a:tc>
                  <a:txBody>
                    <a:bodyPr/>
                    <a:lstStyle/>
                    <a:p>
                      <a:r>
                        <a:rPr lang="en-US" sz="1600" b="1" dirty="0" smtClean="0">
                          <a:latin typeface="Arial Narrow" pitchFamily="34" charset="0"/>
                        </a:rPr>
                        <a:t>Oral contraceptives (COC)</a:t>
                      </a:r>
                      <a:endParaRPr lang="en-US" sz="1600" b="1" dirty="0">
                        <a:latin typeface="Arial Narrow" pitchFamily="34" charset="0"/>
                      </a:endParaRPr>
                    </a:p>
                  </a:txBody>
                  <a:tcPr anchor="ctr"/>
                </a:tc>
                <a:tc>
                  <a:txBody>
                    <a:bodyPr/>
                    <a:lstStyle/>
                    <a:p>
                      <a:r>
                        <a:rPr lang="en-US" sz="1600" b="1" dirty="0" smtClean="0">
                          <a:latin typeface="Arial Narrow" pitchFamily="34" charset="0"/>
                        </a:rPr>
                        <a:t>SHBG</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VTE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 </a:t>
                      </a:r>
                      <a:r>
                        <a:rPr lang="en-US" sz="1600" b="1" baseline="0" dirty="0" smtClean="0">
                          <a:latin typeface="Arial Narrow" pitchFamily="34" charset="0"/>
                        </a:rPr>
                        <a:t> done</a:t>
                      </a:r>
                      <a:endParaRPr lang="en-US" sz="1600" b="1" dirty="0">
                        <a:latin typeface="Arial Narrow" pitchFamily="34" charset="0"/>
                      </a:endParaRPr>
                    </a:p>
                  </a:txBody>
                  <a:tcPr anchor="ctr" anchorCtr="1"/>
                </a:tc>
              </a:tr>
              <a:tr h="533400">
                <a:tc>
                  <a:txBody>
                    <a:bodyPr/>
                    <a:lstStyle/>
                    <a:p>
                      <a:r>
                        <a:rPr lang="en-US" sz="1600" b="1" dirty="0" smtClean="0">
                          <a:latin typeface="Arial Narrow" pitchFamily="34" charset="0"/>
                        </a:rPr>
                        <a:t>COC with </a:t>
                      </a:r>
                      <a:r>
                        <a:rPr lang="en-US" sz="1600" b="1" dirty="0" err="1" smtClean="0">
                          <a:latin typeface="Arial Narrow" pitchFamily="34" charset="0"/>
                        </a:rPr>
                        <a:t>drospirenone</a:t>
                      </a:r>
                      <a:endParaRPr lang="en-US" sz="1600" b="1" dirty="0">
                        <a:latin typeface="Arial Narrow" pitchFamily="34" charset="0"/>
                      </a:endParaRPr>
                    </a:p>
                  </a:txBody>
                  <a:tcPr anchor="ctr"/>
                </a:tc>
                <a:tc>
                  <a:txBody>
                    <a:bodyPr/>
                    <a:lstStyle/>
                    <a:p>
                      <a:r>
                        <a:rPr lang="en-US" sz="1600" b="1" dirty="0" smtClean="0">
                          <a:latin typeface="Arial Narrow" pitchFamily="34" charset="0"/>
                        </a:rPr>
                        <a:t>Coagulation tests</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VTE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 done</a:t>
                      </a:r>
                      <a:endParaRPr lang="en-US" sz="1600" b="1" dirty="0">
                        <a:latin typeface="Arial Narrow" pitchFamily="34" charset="0"/>
                      </a:endParaRPr>
                    </a:p>
                  </a:txBody>
                  <a:tcPr anchor="ctr" anchorCtr="1"/>
                </a:tc>
              </a:tr>
              <a:tr h="533400">
                <a:tc>
                  <a:txBody>
                    <a:bodyPr/>
                    <a:lstStyle/>
                    <a:p>
                      <a:r>
                        <a:rPr lang="en-US" sz="1600" b="1" dirty="0" err="1" smtClean="0">
                          <a:latin typeface="Arial Narrow" pitchFamily="34" charset="0"/>
                        </a:rPr>
                        <a:t>Transdermal</a:t>
                      </a:r>
                      <a:r>
                        <a:rPr lang="en-US" sz="1600" b="1" baseline="0" dirty="0" smtClean="0">
                          <a:latin typeface="Arial Narrow" pitchFamily="34" charset="0"/>
                        </a:rPr>
                        <a:t> hormonal contraception</a:t>
                      </a:r>
                      <a:endParaRPr lang="en-US" sz="1600" b="1" dirty="0">
                        <a:latin typeface="Arial Narrow" pitchFamily="34" charset="0"/>
                      </a:endParaRPr>
                    </a:p>
                  </a:txBody>
                  <a:tcPr anchor="ctr"/>
                </a:tc>
                <a:tc>
                  <a:txBody>
                    <a:bodyPr/>
                    <a:lstStyle/>
                    <a:p>
                      <a:r>
                        <a:rPr lang="en-US" sz="1600" b="1" dirty="0" smtClean="0">
                          <a:latin typeface="Arial Narrow" pitchFamily="34" charset="0"/>
                        </a:rPr>
                        <a:t>Coagulation tests</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VTE</a:t>
                      </a:r>
                      <a:endParaRPr lang="en-US" sz="1600" b="1" dirty="0">
                        <a:latin typeface="Arial Narrow" pitchFamily="34" charset="0"/>
                      </a:endParaRPr>
                    </a:p>
                  </a:txBody>
                  <a:tcPr anchor="ctr" anchorCtr="1"/>
                </a:tc>
                <a:tc>
                  <a:txBody>
                    <a:bodyPr/>
                    <a:lstStyle/>
                    <a:p>
                      <a:r>
                        <a:rPr lang="en-US" sz="1600" b="1" dirty="0" smtClean="0">
                          <a:latin typeface="Arial Narrow" pitchFamily="34" charset="0"/>
                        </a:rPr>
                        <a:t>Not</a:t>
                      </a:r>
                      <a:r>
                        <a:rPr lang="en-US" sz="1600" b="1" baseline="0" dirty="0" smtClean="0">
                          <a:latin typeface="Arial Narrow" pitchFamily="34" charset="0"/>
                        </a:rPr>
                        <a:t> done</a:t>
                      </a:r>
                      <a:endParaRPr lang="en-US" sz="1600" b="1" dirty="0">
                        <a:latin typeface="Arial Narrow" pitchFamily="34" charset="0"/>
                      </a:endParaRPr>
                    </a:p>
                  </a:txBody>
                  <a:tcPr anchor="ctr" anchorCtr="1"/>
                </a:tc>
              </a:tr>
            </a:tbl>
          </a:graphicData>
        </a:graphic>
      </p:graphicFrame>
      <p:sp>
        <p:nvSpPr>
          <p:cNvPr id="5" name="TextBox 4"/>
          <p:cNvSpPr txBox="1"/>
          <p:nvPr/>
        </p:nvSpPr>
        <p:spPr>
          <a:xfrm>
            <a:off x="5029200" y="6248400"/>
            <a:ext cx="3810000" cy="276999"/>
          </a:xfrm>
          <a:prstGeom prst="rect">
            <a:avLst/>
          </a:prstGeom>
          <a:noFill/>
        </p:spPr>
        <p:txBody>
          <a:bodyPr wrap="square" rtlCol="0">
            <a:spAutoFit/>
          </a:bodyPr>
          <a:lstStyle/>
          <a:p>
            <a:pPr algn="r">
              <a:buNone/>
            </a:pPr>
            <a:r>
              <a:rPr lang="en-US" sz="1200" dirty="0" smtClean="0">
                <a:solidFill>
                  <a:schemeClr val="bg1"/>
                </a:solidFill>
                <a:latin typeface="Arial Narrow" pitchFamily="34" charset="0"/>
              </a:rPr>
              <a:t>Grimes DA, et al.  </a:t>
            </a:r>
            <a:r>
              <a:rPr lang="en-US" sz="1200" dirty="0" err="1" smtClean="0">
                <a:solidFill>
                  <a:schemeClr val="bg1"/>
                </a:solidFill>
                <a:latin typeface="Arial Narrow" pitchFamily="34" charset="0"/>
              </a:rPr>
              <a:t>Fertil</a:t>
            </a:r>
            <a:r>
              <a:rPr lang="en-US" sz="1200" dirty="0" smtClean="0">
                <a:solidFill>
                  <a:schemeClr val="bg1"/>
                </a:solidFill>
                <a:latin typeface="Arial Narrow" pitchFamily="34" charset="0"/>
              </a:rPr>
              <a:t> </a:t>
            </a:r>
            <a:r>
              <a:rPr lang="en-US" sz="1200" dirty="0" err="1" smtClean="0">
                <a:solidFill>
                  <a:schemeClr val="bg1"/>
                </a:solidFill>
                <a:latin typeface="Arial Narrow" pitchFamily="34" charset="0"/>
              </a:rPr>
              <a:t>Steril</a:t>
            </a:r>
            <a:r>
              <a:rPr lang="en-US" sz="1200" dirty="0" smtClean="0">
                <a:solidFill>
                  <a:schemeClr val="bg1"/>
                </a:solidFill>
                <a:latin typeface="Arial Narrow" pitchFamily="34" charset="0"/>
              </a:rPr>
              <a:t> 2010; 93(6): 1731-4</a:t>
            </a:r>
            <a:endParaRPr lang="en-US" sz="12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590800"/>
            <a:ext cx="7620000" cy="707886"/>
          </a:xfrm>
          <a:prstGeom prst="rect">
            <a:avLst/>
          </a:prstGeom>
        </p:spPr>
        <p:txBody>
          <a:bodyPr wrap="square">
            <a:spAutoFit/>
          </a:bodyPr>
          <a:lstStyle/>
          <a:p>
            <a:pPr>
              <a:buNone/>
            </a:pPr>
            <a:r>
              <a:rPr lang="en-US" sz="4000" i="1" dirty="0" smtClean="0">
                <a:solidFill>
                  <a:schemeClr val="bg1"/>
                </a:solidFill>
                <a:effectLst>
                  <a:outerShdw blurRad="38100" dist="38100" dir="2700000" algn="tl">
                    <a:srgbClr val="000000">
                      <a:alpha val="43137"/>
                    </a:srgbClr>
                  </a:outerShdw>
                </a:effectLst>
                <a:latin typeface="Palatino" pitchFamily="18" charset="0"/>
              </a:rPr>
              <a:t>How to Cope in an Uncertain World</a:t>
            </a:r>
            <a:endParaRPr lang="en-US" sz="4000" i="1" dirty="0">
              <a:effectLst>
                <a:outerShdw blurRad="38100" dist="38100" dir="2700000" algn="tl">
                  <a:srgbClr val="000000">
                    <a:alpha val="43137"/>
                  </a:srgbClr>
                </a:outerShdw>
              </a:effectLst>
              <a:latin typeface="Palatino"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1143000"/>
          </a:xfrm>
        </p:spPr>
        <p:txBody>
          <a:bodyPr/>
          <a:lstStyle/>
          <a:p>
            <a:r>
              <a:rPr lang="en-US" sz="3800" dirty="0" smtClean="0">
                <a:solidFill>
                  <a:schemeClr val="bg1"/>
                </a:solidFill>
                <a:effectLst>
                  <a:outerShdw blurRad="38100" dist="38100" dir="2700000" algn="tl">
                    <a:srgbClr val="000000">
                      <a:alpha val="43137"/>
                    </a:srgbClr>
                  </a:outerShdw>
                </a:effectLst>
              </a:rPr>
              <a:t>Tips for the Practicing Physician</a:t>
            </a:r>
          </a:p>
        </p:txBody>
      </p:sp>
      <p:sp>
        <p:nvSpPr>
          <p:cNvPr id="165891" name="Rectangle 3"/>
          <p:cNvSpPr>
            <a:spLocks noGrp="1" noChangeArrowheads="1"/>
          </p:cNvSpPr>
          <p:nvPr>
            <p:ph type="body" idx="1"/>
          </p:nvPr>
        </p:nvSpPr>
        <p:spPr>
          <a:xfrm>
            <a:off x="381000" y="1905000"/>
            <a:ext cx="8229600" cy="4525963"/>
          </a:xfrm>
        </p:spPr>
        <p:txBody>
          <a:bodyPr/>
          <a:lstStyle/>
          <a:p>
            <a:pPr>
              <a:defRPr/>
            </a:pPr>
            <a:r>
              <a:rPr lang="en-US" sz="2800" dirty="0" smtClean="0">
                <a:solidFill>
                  <a:schemeClr val="bg1"/>
                </a:solidFill>
                <a:effectLst>
                  <a:outerShdw blurRad="38100" dist="38100" dir="2700000" algn="tl">
                    <a:srgbClr val="000000"/>
                  </a:outerShdw>
                </a:effectLst>
              </a:rPr>
              <a:t>Healthy skepticism is warranted</a:t>
            </a:r>
          </a:p>
          <a:p>
            <a:pPr>
              <a:defRPr/>
            </a:pPr>
            <a:r>
              <a:rPr lang="en-US" sz="2800" dirty="0" smtClean="0">
                <a:solidFill>
                  <a:schemeClr val="bg1"/>
                </a:solidFill>
                <a:effectLst>
                  <a:outerShdw blurRad="38100" dist="38100" dir="2700000" algn="tl">
                    <a:srgbClr val="000000"/>
                  </a:outerShdw>
                </a:effectLst>
              </a:rPr>
              <a:t>Statistics are about probability</a:t>
            </a:r>
          </a:p>
          <a:p>
            <a:pPr lvl="2">
              <a:defRPr/>
            </a:pPr>
            <a:r>
              <a:rPr lang="en-US" sz="2000" dirty="0" smtClean="0">
                <a:solidFill>
                  <a:schemeClr val="bg1"/>
                </a:solidFill>
                <a:effectLst>
                  <a:outerShdw blurRad="38100" dist="38100" dir="2700000" algn="tl">
                    <a:srgbClr val="000000"/>
                  </a:outerShdw>
                </a:effectLst>
              </a:rPr>
              <a:t>P-values have nothing to do with metaphysical certitude</a:t>
            </a:r>
          </a:p>
          <a:p>
            <a:pPr>
              <a:defRPr/>
            </a:pPr>
            <a:r>
              <a:rPr lang="en-US" sz="2800" dirty="0" smtClean="0">
                <a:solidFill>
                  <a:schemeClr val="bg1"/>
                </a:solidFill>
                <a:effectLst>
                  <a:outerShdw blurRad="38100" dist="38100" dir="2700000" algn="tl">
                    <a:srgbClr val="000000"/>
                  </a:outerShdw>
                </a:effectLst>
              </a:rPr>
              <a:t>Read!</a:t>
            </a:r>
          </a:p>
          <a:p>
            <a:pPr lvl="2">
              <a:defRPr/>
            </a:pPr>
            <a:r>
              <a:rPr lang="en-US" sz="2000" dirty="0" smtClean="0">
                <a:solidFill>
                  <a:schemeClr val="bg1"/>
                </a:solidFill>
                <a:effectLst>
                  <a:outerShdw blurRad="38100" dist="38100" dir="2700000" algn="tl">
                    <a:srgbClr val="000000"/>
                  </a:outerShdw>
                </a:effectLst>
              </a:rPr>
              <a:t>Beyond the abstract. </a:t>
            </a:r>
          </a:p>
          <a:p>
            <a:pPr lvl="2">
              <a:defRPr/>
            </a:pPr>
            <a:r>
              <a:rPr lang="en-US" sz="2000" dirty="0" smtClean="0">
                <a:solidFill>
                  <a:schemeClr val="bg1"/>
                </a:solidFill>
                <a:effectLst>
                  <a:outerShdw blurRad="38100" dist="38100" dir="2700000" algn="tl">
                    <a:srgbClr val="000000"/>
                  </a:outerShdw>
                </a:effectLst>
              </a:rPr>
              <a:t>Critical review journals/newsletters</a:t>
            </a:r>
          </a:p>
          <a:p>
            <a:pPr lvl="2">
              <a:defRPr/>
            </a:pPr>
            <a:r>
              <a:rPr lang="en-US" sz="2000" dirty="0" smtClean="0">
                <a:solidFill>
                  <a:schemeClr val="bg1"/>
                </a:solidFill>
                <a:effectLst>
                  <a:outerShdw blurRad="38100" dist="38100" dir="2700000" algn="tl">
                    <a:srgbClr val="000000"/>
                  </a:outerShdw>
                </a:effectLst>
              </a:rPr>
              <a:t>Journal editorials and letters-to-the-editor</a:t>
            </a:r>
          </a:p>
          <a:p>
            <a:pPr lvl="2">
              <a:defRPr/>
            </a:pPr>
            <a:r>
              <a:rPr lang="en-US" sz="2000" dirty="0" smtClean="0">
                <a:solidFill>
                  <a:schemeClr val="bg1"/>
                </a:solidFill>
                <a:effectLst>
                  <a:outerShdw blurRad="38100" dist="38100" dir="2700000" algn="tl">
                    <a:srgbClr val="000000"/>
                  </a:outerShdw>
                </a:effectLst>
              </a:rPr>
              <a:t>High quality systematic reviews</a:t>
            </a:r>
            <a:endParaRPr lang="en-US" sz="1200" i="1" dirty="0" smtClean="0">
              <a:solidFill>
                <a:schemeClr val="bg1"/>
              </a:solidFill>
              <a:effectLst>
                <a:outerShdw blurRad="38100" dist="38100" dir="2700000" algn="tl">
                  <a:srgbClr val="000000"/>
                </a:outerShdw>
              </a:effectLst>
            </a:endParaRPr>
          </a:p>
          <a:p>
            <a:pPr lvl="2">
              <a:defRPr/>
            </a:pPr>
            <a:r>
              <a:rPr lang="en-US" sz="2000" dirty="0" smtClean="0">
                <a:solidFill>
                  <a:schemeClr val="bg1"/>
                </a:solidFill>
                <a:effectLst>
                  <a:outerShdw blurRad="38100" dist="38100" dir="2700000" algn="tl">
                    <a:srgbClr val="000000"/>
                  </a:outerShdw>
                </a:effectLst>
              </a:rPr>
              <a:t>Professional society (consensus) statements</a:t>
            </a:r>
          </a:p>
          <a:p>
            <a:pPr lvl="2">
              <a:defRPr/>
            </a:pPr>
            <a:r>
              <a:rPr lang="en-US" sz="2000" dirty="0" smtClean="0">
                <a:solidFill>
                  <a:schemeClr val="bg1"/>
                </a:solidFill>
                <a:effectLst>
                  <a:outerShdw blurRad="38100" dist="38100" dir="2700000" algn="tl">
                    <a:srgbClr val="000000"/>
                  </a:outerShdw>
                </a:effectLst>
              </a:rPr>
              <a:t>Attend journal clubs</a:t>
            </a:r>
          </a:p>
          <a:p>
            <a:pPr lvl="2">
              <a:defRPr/>
            </a:pPr>
            <a:r>
              <a:rPr lang="en-US" sz="2000" dirty="0" smtClean="0">
                <a:solidFill>
                  <a:schemeClr val="bg1"/>
                </a:solidFill>
                <a:effectLst>
                  <a:outerShdw blurRad="38100" dist="38100" dir="2700000" algn="tl">
                    <a:srgbClr val="000000"/>
                  </a:outerShdw>
                </a:effectLst>
              </a:rPr>
              <a:t>Don’t trust Time, Newsweek, New York Times, internet blogs, etc.</a:t>
            </a:r>
          </a:p>
          <a:p>
            <a:pPr lvl="2">
              <a:buNone/>
              <a:defRPr/>
            </a:pPr>
            <a:endParaRPr lang="en-US" sz="2000"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8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8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89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89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89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lesta 001.JPG"/>
          <p:cNvPicPr>
            <a:picLocks noChangeAspect="1"/>
          </p:cNvPicPr>
          <p:nvPr/>
        </p:nvPicPr>
        <p:blipFill>
          <a:blip r:embed="rId3" cstate="print"/>
          <a:stretch>
            <a:fillRect/>
          </a:stretch>
        </p:blipFill>
        <p:spPr>
          <a:xfrm>
            <a:off x="152400" y="312365"/>
            <a:ext cx="4689529" cy="3040435"/>
          </a:xfrm>
          <a:prstGeom prst="rect">
            <a:avLst/>
          </a:prstGeom>
        </p:spPr>
      </p:pic>
      <p:pic>
        <p:nvPicPr>
          <p:cNvPr id="14029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14400"/>
            <a:ext cx="4762500" cy="5114926"/>
          </a:xfrm>
          <a:prstGeom prst="rect">
            <a:avLst/>
          </a:prstGeom>
          <a:noFill/>
          <a:extLst>
            <a:ext uri="{909E8E84-426E-40DD-AFC4-6F175D3DCCD1}">
              <a14:hiddenFill xmlns:a14="http://schemas.microsoft.com/office/drawing/2010/main">
                <a:solidFill>
                  <a:srgbClr val="FFFFFF"/>
                </a:solidFill>
              </a14:hiddenFill>
            </a:ext>
          </a:extLst>
        </p:spPr>
      </p:pic>
      <p:pic>
        <p:nvPicPr>
          <p:cNvPr id="140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 y="3733800"/>
            <a:ext cx="39338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5562600" y="6477000"/>
            <a:ext cx="3413125" cy="179388"/>
          </a:xfrm>
          <a:prstGeom prst="rect">
            <a:avLst/>
          </a:prstGeom>
          <a:noFill/>
          <a:ln w="9525">
            <a:noFill/>
            <a:miter lim="800000"/>
            <a:headEnd/>
            <a:tailEnd/>
          </a:ln>
        </p:spPr>
        <p:txBody>
          <a:bodyPr lIns="0" tIns="0" rIns="0" bIns="0">
            <a:spAutoFit/>
          </a:bodyPr>
          <a:lstStyle/>
          <a:p>
            <a:pPr algn="r" defTabSz="912813">
              <a:lnSpc>
                <a:spcPct val="97000"/>
              </a:lnSpc>
              <a:buClr>
                <a:srgbClr val="000000"/>
              </a:buClr>
              <a:buSzPct val="45000"/>
              <a:buFontTx/>
              <a:buNone/>
              <a:tabLst>
                <a:tab pos="655638" algn="l"/>
                <a:tab pos="1312863" algn="l"/>
                <a:tab pos="1968500" algn="l"/>
                <a:tab pos="2625725" algn="l"/>
                <a:tab pos="3282950" algn="l"/>
                <a:tab pos="3938588" algn="l"/>
                <a:tab pos="4595813" algn="l"/>
                <a:tab pos="5253038" algn="l"/>
                <a:tab pos="5908675" algn="l"/>
                <a:tab pos="6565900" algn="l"/>
              </a:tabLst>
            </a:pPr>
            <a:r>
              <a:rPr lang="en-GB" sz="1200" dirty="0" err="1">
                <a:solidFill>
                  <a:schemeClr val="bg1"/>
                </a:solidFill>
                <a:latin typeface="Arial Narrow" pitchFamily="34" charset="0"/>
              </a:rPr>
              <a:t>Windish</a:t>
            </a:r>
            <a:r>
              <a:rPr lang="en-GB" sz="1200" dirty="0">
                <a:solidFill>
                  <a:schemeClr val="bg1"/>
                </a:solidFill>
                <a:latin typeface="Arial Narrow" pitchFamily="34" charset="0"/>
              </a:rPr>
              <a:t> DM,  et al.  JAMA 2007; 298: 1010-1022.</a:t>
            </a:r>
          </a:p>
        </p:txBody>
      </p:sp>
      <p:sp>
        <p:nvSpPr>
          <p:cNvPr id="3077" name="Text Box 5"/>
          <p:cNvSpPr txBox="1">
            <a:spLocks noChangeArrowheads="1"/>
          </p:cNvSpPr>
          <p:nvPr/>
        </p:nvSpPr>
        <p:spPr bwMode="auto">
          <a:xfrm>
            <a:off x="0" y="457200"/>
            <a:ext cx="9144000" cy="787400"/>
          </a:xfrm>
          <a:prstGeom prst="rect">
            <a:avLst/>
          </a:prstGeom>
          <a:noFill/>
          <a:ln w="9525">
            <a:noFill/>
            <a:miter lim="800000"/>
            <a:headEnd/>
            <a:tailEnd/>
          </a:ln>
        </p:spPr>
        <p:txBody>
          <a:bodyPr lIns="0" tIns="0" rIns="0" bIns="0" anchor="ctr" anchorCtr="1">
            <a:spAutoFit/>
          </a:bodyPr>
          <a:lstStyle/>
          <a:p>
            <a:pPr>
              <a:lnSpc>
                <a:spcPct val="80000"/>
              </a:lnSpc>
              <a:spcBef>
                <a:spcPts val="600"/>
              </a:spcBef>
              <a:buClr>
                <a:srgbClr val="000000"/>
              </a:buClr>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defRPr/>
            </a:pPr>
            <a:r>
              <a:rPr lang="en-GB" dirty="0">
                <a:solidFill>
                  <a:schemeClr val="bg1"/>
                </a:solidFill>
                <a:effectLst>
                  <a:outerShdw blurRad="38100" dist="38100" dir="2700000" algn="tl">
                    <a:srgbClr val="000000">
                      <a:alpha val="43137"/>
                    </a:srgbClr>
                  </a:outerShdw>
                </a:effectLst>
                <a:latin typeface="Arial" pitchFamily="34" charset="0"/>
              </a:rPr>
              <a:t>Medicine Residents’ Understanding of the Biostatistics and Results in Medical Literature</a:t>
            </a:r>
          </a:p>
        </p:txBody>
      </p:sp>
      <p:graphicFrame>
        <p:nvGraphicFramePr>
          <p:cNvPr id="7170" name="Chart 8"/>
          <p:cNvGraphicFramePr>
            <a:graphicFrameLocks/>
          </p:cNvGraphicFramePr>
          <p:nvPr/>
        </p:nvGraphicFramePr>
        <p:xfrm>
          <a:off x="0" y="1828800"/>
          <a:ext cx="9144000" cy="4064000"/>
        </p:xfrm>
        <a:graphic>
          <a:graphicData uri="http://schemas.openxmlformats.org/presentationml/2006/ole">
            <mc:AlternateContent xmlns:mc="http://schemas.openxmlformats.org/markup-compatibility/2006">
              <mc:Choice xmlns:v="urn:schemas-microsoft-com:vml" Requires="v">
                <p:oleObj spid="_x0000_s7184" r:id="rId4" imgW="9144793" imgH="4066384" progId="Excel.Sheet.8">
                  <p:embed/>
                </p:oleObj>
              </mc:Choice>
              <mc:Fallback>
                <p:oleObj r:id="rId4" imgW="9144793" imgH="4066384" progId="Excel.Shee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9144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533400" y="1295400"/>
            <a:ext cx="8229600" cy="3429000"/>
          </a:xfrm>
        </p:spPr>
        <p:txBody>
          <a:bodyPr/>
          <a:lstStyle/>
          <a:p>
            <a:pPr>
              <a:spcAft>
                <a:spcPct val="20000"/>
              </a:spcAft>
              <a:defRPr/>
            </a:pPr>
            <a:r>
              <a:rPr lang="en-US" sz="2800" dirty="0" smtClean="0">
                <a:solidFill>
                  <a:schemeClr val="bg1"/>
                </a:solidFill>
                <a:effectLst>
                  <a:outerShdw blurRad="38100" dist="38100" dir="2700000" algn="tl">
                    <a:srgbClr val="000000"/>
                  </a:outerShdw>
                </a:effectLst>
              </a:rPr>
              <a:t>Truth (causation)</a:t>
            </a:r>
          </a:p>
          <a:p>
            <a:pPr>
              <a:spcAft>
                <a:spcPct val="20000"/>
              </a:spcAft>
              <a:defRPr/>
            </a:pPr>
            <a:r>
              <a:rPr lang="en-US" sz="2800" dirty="0" smtClean="0">
                <a:solidFill>
                  <a:schemeClr val="bg1"/>
                </a:solidFill>
                <a:effectLst>
                  <a:outerShdw blurRad="38100" dist="38100" dir="2700000" algn="tl">
                    <a:srgbClr val="000000"/>
                  </a:outerShdw>
                </a:effectLst>
              </a:rPr>
              <a:t>Chance</a:t>
            </a:r>
          </a:p>
          <a:p>
            <a:pPr lvl="2">
              <a:spcAft>
                <a:spcPct val="20000"/>
              </a:spcAft>
              <a:defRPr/>
            </a:pPr>
            <a:r>
              <a:rPr lang="en-US" sz="2000" dirty="0" smtClean="0">
                <a:solidFill>
                  <a:schemeClr val="bg1"/>
                </a:solidFill>
                <a:effectLst>
                  <a:outerShdw blurRad="38100" dist="38100" dir="2700000" algn="tl">
                    <a:srgbClr val="000000"/>
                  </a:outerShdw>
                </a:effectLst>
              </a:rPr>
              <a:t>An accidental event  (random event)</a:t>
            </a:r>
          </a:p>
          <a:p>
            <a:pPr lvl="2">
              <a:spcAft>
                <a:spcPct val="20000"/>
              </a:spcAft>
              <a:defRPr/>
            </a:pPr>
            <a:r>
              <a:rPr lang="en-US" sz="2000" dirty="0" smtClean="0">
                <a:solidFill>
                  <a:schemeClr val="bg1"/>
                </a:solidFill>
                <a:effectLst>
                  <a:outerShdw blurRad="38100" dist="38100" dir="2700000" algn="tl">
                    <a:srgbClr val="000000"/>
                  </a:outerShdw>
                </a:effectLst>
              </a:rPr>
              <a:t>Should always be considered</a:t>
            </a:r>
          </a:p>
          <a:p>
            <a:pPr>
              <a:spcAft>
                <a:spcPct val="20000"/>
              </a:spcAft>
              <a:defRPr/>
            </a:pPr>
            <a:r>
              <a:rPr lang="en-US" sz="2800" dirty="0" smtClean="0">
                <a:solidFill>
                  <a:schemeClr val="bg1"/>
                </a:solidFill>
                <a:effectLst>
                  <a:outerShdw blurRad="38100" dist="38100" dir="2700000" algn="tl">
                    <a:srgbClr val="000000"/>
                  </a:outerShdw>
                </a:effectLst>
              </a:rPr>
              <a:t>Confounders</a:t>
            </a:r>
          </a:p>
          <a:p>
            <a:pPr lvl="2">
              <a:spcAft>
                <a:spcPct val="20000"/>
              </a:spcAft>
              <a:defRPr/>
            </a:pPr>
            <a:r>
              <a:rPr lang="en-US" sz="2000" dirty="0" smtClean="0">
                <a:solidFill>
                  <a:schemeClr val="bg1"/>
                </a:solidFill>
                <a:effectLst>
                  <a:outerShdw blurRad="38100" dist="38100" dir="2700000" algn="tl">
                    <a:srgbClr val="000000"/>
                  </a:outerShdw>
                </a:effectLst>
              </a:rPr>
              <a:t>Some other factor(s) causing or influencing the outcome other than the intervention or exposure</a:t>
            </a:r>
          </a:p>
          <a:p>
            <a:pPr lvl="2">
              <a:spcAft>
                <a:spcPct val="20000"/>
              </a:spcAft>
              <a:defRPr/>
            </a:pPr>
            <a:r>
              <a:rPr lang="en-US" sz="2000" dirty="0" smtClean="0">
                <a:solidFill>
                  <a:schemeClr val="bg1"/>
                </a:solidFill>
                <a:effectLst>
                  <a:outerShdw blurRad="38100" dist="38100" dir="2700000" algn="tl">
                    <a:srgbClr val="000000"/>
                  </a:outerShdw>
                </a:effectLst>
              </a:rPr>
              <a:t>Bias:  </a:t>
            </a:r>
            <a:r>
              <a:rPr lang="en-US" sz="2000" dirty="0" smtClean="0">
                <a:solidFill>
                  <a:schemeClr val="bg1"/>
                </a:solidFill>
                <a:effectLst>
                  <a:outerShdw blurRad="38100" dist="38100" dir="2700000" algn="tl">
                    <a:srgbClr val="000000">
                      <a:alpha val="43137"/>
                    </a:srgbClr>
                  </a:outerShdw>
                </a:effectLst>
              </a:rPr>
              <a:t>Systematic difference in how subjects were treated, information obtained, or data analyzed</a:t>
            </a:r>
            <a:endParaRPr lang="en-US" sz="2800" dirty="0" smtClean="0">
              <a:solidFill>
                <a:schemeClr val="bg1"/>
              </a:solidFill>
              <a:effectLst>
                <a:outerShdw blurRad="38100" dist="38100" dir="2700000" algn="tl">
                  <a:srgbClr val="000000"/>
                </a:outerShdw>
              </a:effectLst>
            </a:endParaRPr>
          </a:p>
          <a:p>
            <a:pPr>
              <a:spcAft>
                <a:spcPct val="20000"/>
              </a:spcAft>
              <a:buNone/>
              <a:defRPr/>
            </a:pPr>
            <a:endParaRPr lang="en-US" sz="2800" dirty="0" smtClean="0">
              <a:solidFill>
                <a:schemeClr val="bg1"/>
              </a:solidFill>
              <a:effectLst>
                <a:outerShdw blurRad="38100" dist="38100" dir="2700000" algn="tl">
                  <a:srgbClr val="000000"/>
                </a:outerShdw>
              </a:effectLst>
            </a:endParaRPr>
          </a:p>
          <a:p>
            <a:pPr>
              <a:spcAft>
                <a:spcPct val="20000"/>
              </a:spcAft>
              <a:buNone/>
              <a:defRPr/>
            </a:pPr>
            <a:endParaRPr lang="en-US" dirty="0" smtClean="0">
              <a:solidFill>
                <a:schemeClr val="bg1"/>
              </a:solidFill>
              <a:effectLst>
                <a:outerShdw blurRad="38100" dist="38100" dir="2700000" algn="tl">
                  <a:srgbClr val="000000"/>
                </a:outerShdw>
              </a:effectLst>
            </a:endParaRPr>
          </a:p>
          <a:p>
            <a:pPr lvl="2">
              <a:spcAft>
                <a:spcPct val="20000"/>
              </a:spcAft>
              <a:buNone/>
              <a:defRPr/>
            </a:pPr>
            <a:endParaRPr lang="en-US" dirty="0" smtClean="0">
              <a:solidFill>
                <a:schemeClr val="bg1"/>
              </a:solidFill>
              <a:effectLst>
                <a:outerShdw blurRad="38100" dist="38100" dir="2700000" algn="tl">
                  <a:srgbClr val="000000"/>
                </a:outerShdw>
              </a:effectLst>
            </a:endParaRPr>
          </a:p>
          <a:p>
            <a:pPr lvl="2">
              <a:spcAft>
                <a:spcPct val="20000"/>
              </a:spcAft>
              <a:defRPr/>
            </a:pPr>
            <a:endParaRPr lang="en-US" dirty="0" smtClean="0">
              <a:solidFill>
                <a:schemeClr val="bg1"/>
              </a:solidFill>
              <a:effectLst>
                <a:outerShdw blurRad="38100" dist="38100" dir="2700000" algn="tl">
                  <a:srgbClr val="000000"/>
                </a:outerShdw>
              </a:effectLst>
            </a:endParaRPr>
          </a:p>
        </p:txBody>
      </p:sp>
      <p:sp>
        <p:nvSpPr>
          <p:cNvPr id="160770" name="Rectangle 2"/>
          <p:cNvSpPr>
            <a:spLocks noGrp="1" noChangeArrowheads="1"/>
          </p:cNvSpPr>
          <p:nvPr>
            <p:ph type="title"/>
          </p:nvPr>
        </p:nvSpPr>
        <p:spPr>
          <a:xfrm>
            <a:off x="152400" y="274638"/>
            <a:ext cx="8763000" cy="1143000"/>
          </a:xfrm>
        </p:spPr>
        <p:txBody>
          <a:bodyPr/>
          <a:lstStyle/>
          <a:p>
            <a:pPr>
              <a:defRPr/>
            </a:pPr>
            <a:r>
              <a:rPr lang="en-US" sz="3200" dirty="0" smtClean="0">
                <a:solidFill>
                  <a:schemeClr val="bg1"/>
                </a:solidFill>
                <a:effectLst>
                  <a:outerShdw blurRad="38100" dist="38100" dir="2700000" algn="tl">
                    <a:srgbClr val="000000"/>
                  </a:outerShdw>
                </a:effectLst>
              </a:rPr>
              <a:t>Reasons an Intervention May Appear Effective</a:t>
            </a:r>
          </a:p>
        </p:txBody>
      </p:sp>
      <p:sp>
        <p:nvSpPr>
          <p:cNvPr id="14340" name="Text Box 4"/>
          <p:cNvSpPr txBox="1">
            <a:spLocks noChangeArrowheads="1"/>
          </p:cNvSpPr>
          <p:nvPr/>
        </p:nvSpPr>
        <p:spPr bwMode="auto">
          <a:xfrm>
            <a:off x="5334000" y="6517022"/>
            <a:ext cx="3962400" cy="274638"/>
          </a:xfrm>
          <a:prstGeom prst="rect">
            <a:avLst/>
          </a:prstGeom>
          <a:noFill/>
          <a:ln w="9525" algn="ctr">
            <a:noFill/>
            <a:miter lim="800000"/>
            <a:headEnd/>
            <a:tailEnd/>
          </a:ln>
          <a:effectLst>
            <a:prstShdw prst="shdw16">
              <a:schemeClr val="bg2">
                <a:alpha val="50000"/>
              </a:schemeClr>
            </a:prstShdw>
          </a:effectLst>
        </p:spPr>
        <p:txBody>
          <a:bodyPr>
            <a:spAutoFit/>
          </a:bodyPr>
          <a:lstStyle/>
          <a:p>
            <a:pPr algn="l" defTabSz="912813">
              <a:spcBef>
                <a:spcPct val="50000"/>
              </a:spcBef>
              <a:buFontTx/>
              <a:buNone/>
            </a:pPr>
            <a:r>
              <a:rPr lang="en-US" sz="1200" dirty="0">
                <a:solidFill>
                  <a:schemeClr val="bg1"/>
                </a:solidFill>
                <a:latin typeface="Arial Narrow" pitchFamily="34" charset="0"/>
              </a:rPr>
              <a:t>ASRM Practice Committee.  </a:t>
            </a:r>
            <a:r>
              <a:rPr lang="en-US" sz="1200" dirty="0" err="1">
                <a:solidFill>
                  <a:schemeClr val="bg1"/>
                </a:solidFill>
                <a:latin typeface="Arial Narrow" pitchFamily="34" charset="0"/>
              </a:rPr>
              <a:t>Fertil</a:t>
            </a:r>
            <a:r>
              <a:rPr lang="en-US" sz="1200" dirty="0">
                <a:solidFill>
                  <a:schemeClr val="bg1"/>
                </a:solidFill>
                <a:latin typeface="Arial Narrow" pitchFamily="34" charset="0"/>
              </a:rPr>
              <a:t> </a:t>
            </a:r>
            <a:r>
              <a:rPr lang="en-US" sz="1200" dirty="0" err="1">
                <a:solidFill>
                  <a:schemeClr val="bg1"/>
                </a:solidFill>
                <a:latin typeface="Arial Narrow" pitchFamily="34" charset="0"/>
              </a:rPr>
              <a:t>Steril</a:t>
            </a:r>
            <a:r>
              <a:rPr lang="en-US" sz="1200" dirty="0">
                <a:solidFill>
                  <a:schemeClr val="bg1"/>
                </a:solidFill>
                <a:latin typeface="Arial Narrow" pitchFamily="34" charset="0"/>
              </a:rPr>
              <a:t> 2004; 81(4): 1174-80</a:t>
            </a:r>
          </a:p>
        </p:txBody>
      </p:sp>
      <p:sp>
        <p:nvSpPr>
          <p:cNvPr id="5" name="Rounded Rectangle 4"/>
          <p:cNvSpPr/>
          <p:nvPr/>
        </p:nvSpPr>
        <p:spPr bwMode="auto">
          <a:xfrm>
            <a:off x="6400800" y="4953000"/>
            <a:ext cx="609600" cy="381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6" name="Rounded Rectangle 5"/>
          <p:cNvSpPr/>
          <p:nvPr/>
        </p:nvSpPr>
        <p:spPr bwMode="auto">
          <a:xfrm>
            <a:off x="5257800" y="5029200"/>
            <a:ext cx="990600" cy="381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7" name="Rounded Rectangle 6"/>
          <p:cNvSpPr/>
          <p:nvPr/>
        </p:nvSpPr>
        <p:spPr bwMode="auto">
          <a:xfrm>
            <a:off x="533400" y="5334000"/>
            <a:ext cx="990600" cy="609600"/>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None/>
              <a:tabLst/>
            </a:pPr>
            <a:r>
              <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rPr>
              <a:t>Exposure</a:t>
            </a:r>
            <a:r>
              <a:rPr kumimoji="0" lang="en-US" sz="1200" b="0" i="0" u="none" strike="noStrike" cap="none" normalizeH="0" dirty="0" smtClean="0">
                <a:ln>
                  <a:noFill/>
                </a:ln>
                <a:solidFill>
                  <a:schemeClr val="bg1"/>
                </a:solidFill>
                <a:effectLst>
                  <a:outerShdw blurRad="38100" dist="38100" dir="2700000" algn="tl">
                    <a:srgbClr val="000000">
                      <a:alpha val="43137"/>
                    </a:srgbClr>
                  </a:outerShdw>
                </a:effectLst>
                <a:latin typeface="Arial Narrow" pitchFamily="34" charset="0"/>
              </a:rPr>
              <a:t> or Intervention</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ndParaRPr>
          </a:p>
        </p:txBody>
      </p:sp>
      <p:sp>
        <p:nvSpPr>
          <p:cNvPr id="8" name="Rounded Rectangle 7"/>
          <p:cNvSpPr/>
          <p:nvPr/>
        </p:nvSpPr>
        <p:spPr bwMode="auto">
          <a:xfrm>
            <a:off x="2590800" y="5334000"/>
            <a:ext cx="990600" cy="609600"/>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None/>
              <a:tabLst/>
            </a:pPr>
            <a:r>
              <a:rPr lang="en-US" sz="1200" dirty="0" smtClean="0">
                <a:solidFill>
                  <a:schemeClr val="bg1"/>
                </a:solidFill>
                <a:effectLst>
                  <a:outerShdw blurRad="38100" dist="38100" dir="2700000" algn="tl">
                    <a:srgbClr val="000000">
                      <a:alpha val="43137"/>
                    </a:srgbClr>
                  </a:outerShdw>
                </a:effectLst>
                <a:latin typeface="Arial Narrow" pitchFamily="34" charset="0"/>
              </a:rPr>
              <a:t>Outcome</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endParaRPr>
          </a:p>
        </p:txBody>
      </p:sp>
      <p:cxnSp>
        <p:nvCxnSpPr>
          <p:cNvPr id="10" name="Straight Arrow Connector 9"/>
          <p:cNvCxnSpPr/>
          <p:nvPr/>
        </p:nvCxnSpPr>
        <p:spPr bwMode="auto">
          <a:xfrm>
            <a:off x="1752600" y="5638800"/>
            <a:ext cx="609600" cy="1588"/>
          </a:xfrm>
          <a:prstGeom prst="straightConnector1">
            <a:avLst/>
          </a:prstGeom>
          <a:noFill/>
          <a:ln w="57150" cap="flat" cmpd="sng" algn="ctr">
            <a:solidFill>
              <a:schemeClr val="accent1">
                <a:lumMod val="50000"/>
              </a:schemeClr>
            </a:solidFill>
            <a:prstDash val="solid"/>
            <a:round/>
            <a:headEnd type="none" w="med" len="med"/>
            <a:tailEnd type="arrow"/>
          </a:ln>
          <a:effectLst/>
        </p:spPr>
      </p:cxnSp>
      <p:sp>
        <p:nvSpPr>
          <p:cNvPr id="12" name="Explosion 1 11"/>
          <p:cNvSpPr/>
          <p:nvPr/>
        </p:nvSpPr>
        <p:spPr bwMode="auto">
          <a:xfrm>
            <a:off x="6858000" y="5715000"/>
            <a:ext cx="914400" cy="4572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13" name="Explosion 1 12"/>
          <p:cNvSpPr/>
          <p:nvPr/>
        </p:nvSpPr>
        <p:spPr bwMode="auto">
          <a:xfrm>
            <a:off x="4419600" y="5867400"/>
            <a:ext cx="2057400" cy="1524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smtClean="0">
              <a:ln>
                <a:noFill/>
              </a:ln>
              <a:solidFill>
                <a:schemeClr val="bg1"/>
              </a:solidFill>
              <a:effectLst/>
              <a:latin typeface="Bookman Old Style" pitchFamily="18" charset="0"/>
            </a:endParaRPr>
          </a:p>
        </p:txBody>
      </p:sp>
      <p:sp>
        <p:nvSpPr>
          <p:cNvPr id="15" name="Explosion 1 14"/>
          <p:cNvSpPr/>
          <p:nvPr/>
        </p:nvSpPr>
        <p:spPr bwMode="auto">
          <a:xfrm>
            <a:off x="6324600" y="5867400"/>
            <a:ext cx="685800" cy="1524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0" i="0" u="none" strike="noStrike" cap="none" normalizeH="0" baseline="0" dirty="0" smtClean="0">
              <a:ln>
                <a:noFill/>
              </a:ln>
              <a:solidFill>
                <a:schemeClr val="bg1"/>
              </a:solidFill>
              <a:effectLst/>
              <a:latin typeface="Bookman Old Style" pitchFamily="18" charset="0"/>
            </a:endParaRPr>
          </a:p>
        </p:txBody>
      </p:sp>
      <p:sp>
        <p:nvSpPr>
          <p:cNvPr id="16" name="Explosion 2 15"/>
          <p:cNvSpPr/>
          <p:nvPr/>
        </p:nvSpPr>
        <p:spPr bwMode="auto">
          <a:xfrm>
            <a:off x="838200" y="6172200"/>
            <a:ext cx="2209800" cy="685800"/>
          </a:xfrm>
          <a:prstGeom prst="irregularSeal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r>
              <a:rPr kumimoji="0" lang="en-US" sz="1200" b="1" i="0" u="none" strike="noStrike" cap="none" normalizeH="0" baseline="0" dirty="0" smtClean="0">
                <a:ln>
                  <a:noFill/>
                </a:ln>
                <a:latin typeface="Arial Narrow" pitchFamily="34" charset="0"/>
              </a:rPr>
              <a:t>Confounder</a:t>
            </a:r>
          </a:p>
        </p:txBody>
      </p:sp>
      <p:cxnSp>
        <p:nvCxnSpPr>
          <p:cNvPr id="21" name="Straight Arrow Connector 20"/>
          <p:cNvCxnSpPr/>
          <p:nvPr/>
        </p:nvCxnSpPr>
        <p:spPr bwMode="auto">
          <a:xfrm rot="16200000" flipV="1">
            <a:off x="914400" y="6019800"/>
            <a:ext cx="228600" cy="228600"/>
          </a:xfrm>
          <a:prstGeom prst="straightConnector1">
            <a:avLst/>
          </a:prstGeom>
          <a:noFill/>
          <a:ln w="9525" cap="flat" cmpd="sng" algn="ctr">
            <a:solidFill>
              <a:schemeClr val="accent2">
                <a:lumMod val="40000"/>
                <a:lumOff val="60000"/>
              </a:schemeClr>
            </a:solidFill>
            <a:prstDash val="solid"/>
            <a:round/>
            <a:headEnd type="none" w="med" len="med"/>
            <a:tailEnd type="arrow"/>
          </a:ln>
          <a:effectLst/>
        </p:spPr>
      </p:cxnSp>
      <p:cxnSp>
        <p:nvCxnSpPr>
          <p:cNvPr id="25" name="Straight Arrow Connector 24"/>
          <p:cNvCxnSpPr/>
          <p:nvPr/>
        </p:nvCxnSpPr>
        <p:spPr bwMode="auto">
          <a:xfrm rot="5400000" flipH="1" flipV="1">
            <a:off x="2705100" y="6057900"/>
            <a:ext cx="228600" cy="152400"/>
          </a:xfrm>
          <a:prstGeom prst="straightConnector1">
            <a:avLst/>
          </a:prstGeom>
          <a:noFill/>
          <a:ln w="9525" cap="flat" cmpd="sng" algn="ctr">
            <a:solidFill>
              <a:schemeClr val="accent2">
                <a:lumMod val="40000"/>
                <a:lumOff val="60000"/>
              </a:schemeClr>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7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7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1"/>
                </a:solidFill>
                <a:effectLst>
                  <a:outerShdw blurRad="38100" dist="38100" dir="2700000" algn="tl">
                    <a:srgbClr val="000000">
                      <a:alpha val="43137"/>
                    </a:srgbClr>
                  </a:outerShdw>
                </a:effectLst>
              </a:rPr>
              <a:t>Medical Statistics vs. Reality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057400"/>
            <a:ext cx="8229600" cy="2971800"/>
          </a:xfrm>
        </p:spPr>
        <p:txBody>
          <a:bodyPr/>
          <a:lstStyle/>
          <a:p>
            <a:pPr>
              <a:defRPr/>
            </a:pPr>
            <a:r>
              <a:rPr lang="en-US" dirty="0" smtClean="0">
                <a:solidFill>
                  <a:schemeClr val="bg1"/>
                </a:solidFill>
                <a:effectLst>
                  <a:outerShdw blurRad="38100" dist="38100" dir="2700000" algn="tl">
                    <a:srgbClr val="000000">
                      <a:alpha val="43137"/>
                    </a:srgbClr>
                  </a:outerShdw>
                </a:effectLst>
              </a:rPr>
              <a:t>Science is concerned with causes</a:t>
            </a:r>
          </a:p>
          <a:p>
            <a:pPr>
              <a:defRPr/>
            </a:pPr>
            <a:r>
              <a:rPr lang="en-US" dirty="0" smtClean="0">
                <a:solidFill>
                  <a:schemeClr val="bg1"/>
                </a:solidFill>
                <a:effectLst>
                  <a:outerShdw blurRad="38100" dist="38100" dir="2700000" algn="tl">
                    <a:srgbClr val="000000">
                      <a:alpha val="43137"/>
                    </a:srgbClr>
                  </a:outerShdw>
                </a:effectLst>
              </a:rPr>
              <a:t>Science involves uncertainty</a:t>
            </a:r>
          </a:p>
          <a:p>
            <a:pPr marL="0" indent="0">
              <a:buNone/>
              <a:defRPr/>
            </a:pPr>
            <a:endParaRPr lang="en-US" dirty="0" smtClean="0">
              <a:solidFill>
                <a:schemeClr val="bg1"/>
              </a:solidFill>
              <a:effectLst>
                <a:outerShdw blurRad="38100" dist="38100" dir="2700000" algn="tl">
                  <a:srgbClr val="000000">
                    <a:alpha val="43137"/>
                  </a:srgbClr>
                </a:outerShdw>
              </a:effectLst>
            </a:endParaRPr>
          </a:p>
          <a:p>
            <a:pPr>
              <a:defRPr/>
            </a:pPr>
            <a:r>
              <a:rPr lang="en-US" dirty="0" smtClean="0">
                <a:solidFill>
                  <a:schemeClr val="bg1"/>
                </a:solidFill>
                <a:effectLst>
                  <a:outerShdw blurRad="38100" dist="38100" dir="2700000" algn="tl">
                    <a:srgbClr val="000000">
                      <a:alpha val="43137"/>
                    </a:srgbClr>
                  </a:outerShdw>
                </a:effectLst>
              </a:rPr>
              <a:t>Statistics are about probability</a:t>
            </a:r>
          </a:p>
          <a:p>
            <a:pPr>
              <a:defRPr/>
            </a:pPr>
            <a:r>
              <a:rPr lang="en-US" dirty="0" smtClean="0">
                <a:solidFill>
                  <a:schemeClr val="bg1"/>
                </a:solidFill>
                <a:effectLst>
                  <a:outerShdw blurRad="38100" dist="38100" dir="2700000" algn="tl">
                    <a:srgbClr val="000000">
                      <a:alpha val="43137"/>
                    </a:srgbClr>
                  </a:outerShdw>
                </a:effectLst>
              </a:rPr>
              <a:t>Statistics cannot prove cause and effect</a:t>
            </a:r>
          </a:p>
          <a:p>
            <a:pPr>
              <a:defRPr/>
            </a:pPr>
            <a:r>
              <a:rPr lang="en-US" dirty="0" smtClean="0">
                <a:solidFill>
                  <a:schemeClr val="bg1"/>
                </a:solidFill>
                <a:effectLst>
                  <a:outerShdw blurRad="38100" dist="38100" dir="2700000" algn="tl">
                    <a:srgbClr val="000000">
                      <a:alpha val="43137"/>
                    </a:srgbClr>
                  </a:outerShdw>
                </a:effectLst>
              </a:rPr>
              <a:t>Statistics are not a substitute for judgment</a:t>
            </a:r>
          </a:p>
          <a:p>
            <a:pPr>
              <a:defRPr/>
            </a:pPr>
            <a:endParaRPr lang="en-US" dirty="0" smtClean="0">
              <a:solidFill>
                <a:schemeClr val="bg1"/>
              </a:solidFill>
              <a:effectLst>
                <a:outerShdw blurRad="38100" dist="38100" dir="2700000" algn="tl">
                  <a:srgbClr val="000000">
                    <a:alpha val="43137"/>
                  </a:srgbClr>
                </a:outerShdw>
              </a:effectLst>
            </a:endParaRPr>
          </a:p>
          <a:p>
            <a:pPr>
              <a:buFontTx/>
              <a:buNone/>
              <a:defRPr/>
            </a:pP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bg1"/>
            </a:solidFill>
            <a:effectLst/>
            <a:latin typeface="Bookman Old Style"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000" b="0" i="0" u="none" strike="noStrike" cap="none" normalizeH="0" baseline="0" smtClean="0">
            <a:ln>
              <a:noFill/>
            </a:ln>
            <a:solidFill>
              <a:schemeClr val="bg1"/>
            </a:solidFill>
            <a:effectLst/>
            <a:latin typeface="Bookman Old Style"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9092</TotalTime>
  <Words>5697</Words>
  <Application>Microsoft Office PowerPoint</Application>
  <PresentationFormat>On-screen Show (4:3)</PresentationFormat>
  <Paragraphs>741</Paragraphs>
  <Slides>65</Slides>
  <Notes>65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80" baseType="lpstr">
      <vt:lpstr>Arial</vt:lpstr>
      <vt:lpstr>Arial Narrow</vt:lpstr>
      <vt:lpstr>Bookman Old Style</vt:lpstr>
      <vt:lpstr>Forte</vt:lpstr>
      <vt:lpstr>Georgia</vt:lpstr>
      <vt:lpstr>Monotype Corsiva</vt:lpstr>
      <vt:lpstr>Palatino</vt:lpstr>
      <vt:lpstr>Palatino Linotype</vt:lpstr>
      <vt:lpstr>Stencil</vt:lpstr>
      <vt:lpstr>Tahoma</vt:lpstr>
      <vt:lpstr>Times New Roman</vt:lpstr>
      <vt:lpstr>Default Design</vt:lpstr>
      <vt:lpstr>Microsoft Excel 97-2003 Worksheet</vt:lpstr>
      <vt:lpstr>Equation</vt:lpstr>
      <vt:lpstr>Document</vt:lpstr>
      <vt:lpstr>PowerPoint Presentation</vt:lpstr>
      <vt:lpstr>Goals</vt:lpstr>
      <vt:lpstr>Epidemiologic Enigmas Continue to Make Headlines  …and the physician’s life difficult</vt:lpstr>
      <vt:lpstr>PowerPoint Presentation</vt:lpstr>
      <vt:lpstr>PowerPoint Presentation</vt:lpstr>
      <vt:lpstr>Bennet’s Classification for Reading the  Medical Literature</vt:lpstr>
      <vt:lpstr>PowerPoint Presentation</vt:lpstr>
      <vt:lpstr>Reasons an Intervention May Appear Effective</vt:lpstr>
      <vt:lpstr>Medical Statistics vs. Reality</vt:lpstr>
      <vt:lpstr>PowerPoint Presentation</vt:lpstr>
      <vt:lpstr>PowerPoint Presentation</vt:lpstr>
      <vt:lpstr>The “p” value (α-level for significance)  The probability under the null hypothesis of observing the set of observations obtained in an experiment.  Essentially, the probability of rejecting the null hypothesis by mistake. </vt:lpstr>
      <vt:lpstr>Perils of the “p”</vt:lpstr>
      <vt:lpstr>SSRI’s and Hot Flashes Statistical Significance vs. Clinical Significance</vt:lpstr>
      <vt:lpstr>95% Confidence Intervals A Better Way?</vt:lpstr>
      <vt:lpstr>II.  Misunderstanding of  Relative Risk  </vt:lpstr>
      <vt:lpstr>Relative Risk Risk Ratio (RR) vs. the Odds Ratio (OR)</vt:lpstr>
      <vt:lpstr>PowerPoint Presentation</vt:lpstr>
      <vt:lpstr>Media Representation of the Preliminary WHI Data</vt:lpstr>
      <vt:lpstr>PowerPoint Presentation</vt:lpstr>
      <vt:lpstr>Attributable Risk Something Patients Understand</vt:lpstr>
      <vt:lpstr>PowerPoint Presentation</vt:lpstr>
      <vt:lpstr>PowerPoint Presentation</vt:lpstr>
      <vt:lpstr>Persistent Pulmonary Hypertension in Infants Exposed to SSRI Antidepressants after 20 Weeks</vt:lpstr>
      <vt:lpstr>NNH Calculated from the 2005 COX-2 Inhibitor Papers</vt:lpstr>
      <vt:lpstr>Bisphosphonates and ONJ</vt:lpstr>
      <vt:lpstr>Bisphosphonates and ONJ</vt:lpstr>
      <vt:lpstr>III.  Use of Inappropriate Statistical Models or Violating Statistical Principles</vt:lpstr>
      <vt:lpstr>Violation of Statistical Principles</vt:lpstr>
      <vt:lpstr>Statistical Stunts Inappropriate Post Hoc Testing</vt:lpstr>
      <vt:lpstr>Statistical Stunts Inappropriate Use of Multiple Student’s t-tests &amp; Wilcoxon Rank Sum Tests</vt:lpstr>
      <vt:lpstr>PowerPoint Presentation</vt:lpstr>
      <vt:lpstr>Stop the Presses!</vt:lpstr>
      <vt:lpstr>IV.  Correlation Does Not Prove Causation</vt:lpstr>
      <vt:lpstr>PowerPoint Presentation</vt:lpstr>
      <vt:lpstr>PowerPoint Presentation</vt:lpstr>
      <vt:lpstr>Elective Abortion and Breast Cancer</vt:lpstr>
      <vt:lpstr>Correlation ≠ Causation</vt:lpstr>
      <vt:lpstr>V.  Data Dredging and Secondary Endpoint Studies</vt:lpstr>
      <vt:lpstr>Data Dredging and Secondary Endpoint Studies</vt:lpstr>
      <vt:lpstr>PowerPoint Presentation</vt:lpstr>
      <vt:lpstr>PowerPoint Presentation</vt:lpstr>
      <vt:lpstr>COX-2 Inhibitor and CV Events Secondary Endpoint Studies</vt:lpstr>
      <vt:lpstr>PowerPoint Presentation</vt:lpstr>
      <vt:lpstr>PowerPoint Presentation</vt:lpstr>
      <vt:lpstr>VI.  Confounding and Bias</vt:lpstr>
      <vt:lpstr>Confounding</vt:lpstr>
      <vt:lpstr>Confounding Factors</vt:lpstr>
      <vt:lpstr>VTE and 3rd Generation Progestagens</vt:lpstr>
      <vt:lpstr>PowerPoint Presentation</vt:lpstr>
      <vt:lpstr>VII.  Small Sample Sizes  and Case Series</vt:lpstr>
      <vt:lpstr>Small Case Series Madness </vt:lpstr>
      <vt:lpstr>“Small” Science</vt:lpstr>
      <vt:lpstr>VIII.  Extrapolation</vt:lpstr>
      <vt:lpstr>Weird Science: Extrapolation of the Odds Ratio Million Women Study (MWS) </vt:lpstr>
      <vt:lpstr>IX.  Ignoring Inconvenient Data</vt:lpstr>
      <vt:lpstr>Discarding Unfavorable Data and Data Manipulation</vt:lpstr>
      <vt:lpstr>PowerPoint Presentation</vt:lpstr>
      <vt:lpstr>HT and the SEER Database  Incidence Rate of Breast Cancer Decreases 6.7% First Year After Initial WHI Publication</vt:lpstr>
      <vt:lpstr>X.  Surrogate Endpoints</vt:lpstr>
      <vt:lpstr>Surrogate Endpoints</vt:lpstr>
      <vt:lpstr>Surrogate Endpoint Hell</vt:lpstr>
      <vt:lpstr>PowerPoint Presentation</vt:lpstr>
      <vt:lpstr>Tips for the Practicing Physician</vt:lpstr>
      <vt:lpstr>PowerPoint Presentation</vt:lpstr>
    </vt:vector>
  </TitlesOfParts>
  <Company>TTUHSC, Amarillo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and Analysis (Now What Do I Do With All This Data?)</dc:title>
  <dc:creator>robert kauffman</dc:creator>
  <cp:lastModifiedBy>Kauffman, Robert</cp:lastModifiedBy>
  <cp:revision>518</cp:revision>
  <dcterms:created xsi:type="dcterms:W3CDTF">2006-05-24T19:48:29Z</dcterms:created>
  <dcterms:modified xsi:type="dcterms:W3CDTF">2018-04-20T13:38:17Z</dcterms:modified>
</cp:coreProperties>
</file>