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77" r:id="rId4"/>
    <p:sldId id="259" r:id="rId5"/>
    <p:sldId id="281" r:id="rId6"/>
    <p:sldId id="263" r:id="rId7"/>
    <p:sldId id="282" r:id="rId8"/>
    <p:sldId id="265" r:id="rId9"/>
    <p:sldId id="279" r:id="rId10"/>
    <p:sldId id="269" r:id="rId11"/>
    <p:sldId id="280" r:id="rId12"/>
    <p:sldId id="283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094-6F03-4AB6-884C-603EF7E1FFA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F3B4-A642-44EB-94D8-E65EC9FF3668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598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094-6F03-4AB6-884C-603EF7E1FFA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F3B4-A642-44EB-94D8-E65EC9FF3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05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094-6F03-4AB6-884C-603EF7E1FFA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F3B4-A642-44EB-94D8-E65EC9FF3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72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094-6F03-4AB6-884C-603EF7E1FFA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F3B4-A642-44EB-94D8-E65EC9FF366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8940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094-6F03-4AB6-884C-603EF7E1FFA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F3B4-A642-44EB-94D8-E65EC9FF3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97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094-6F03-4AB6-884C-603EF7E1FFA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F3B4-A642-44EB-94D8-E65EC9FF366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6265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094-6F03-4AB6-884C-603EF7E1FFA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F3B4-A642-44EB-94D8-E65EC9FF3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49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094-6F03-4AB6-884C-603EF7E1FFA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F3B4-A642-44EB-94D8-E65EC9FF3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99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094-6F03-4AB6-884C-603EF7E1FFA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F3B4-A642-44EB-94D8-E65EC9FF3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55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094-6F03-4AB6-884C-603EF7E1FFA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F3B4-A642-44EB-94D8-E65EC9FF3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0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094-6F03-4AB6-884C-603EF7E1FFA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F3B4-A642-44EB-94D8-E65EC9FF3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06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094-6F03-4AB6-884C-603EF7E1FFA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F3B4-A642-44EB-94D8-E65EC9FF3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46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094-6F03-4AB6-884C-603EF7E1FFA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F3B4-A642-44EB-94D8-E65EC9FF3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89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094-6F03-4AB6-884C-603EF7E1FFA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F3B4-A642-44EB-94D8-E65EC9FF3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8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094-6F03-4AB6-884C-603EF7E1FFA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F3B4-A642-44EB-94D8-E65EC9FF3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94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094-6F03-4AB6-884C-603EF7E1FFA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F3B4-A642-44EB-94D8-E65EC9FF3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9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094-6F03-4AB6-884C-603EF7E1FFA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F3B4-A642-44EB-94D8-E65EC9FF3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84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8FB2094-6F03-4AB6-884C-603EF7E1FFA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5BDF3B4-A642-44EB-94D8-E65EC9FF3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323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2AD5CA-84CB-4BB6-85FC-A3DD2276A180}"/>
              </a:ext>
            </a:extLst>
          </p:cNvPr>
          <p:cNvSpPr txBox="1"/>
          <p:nvPr/>
        </p:nvSpPr>
        <p:spPr>
          <a:xfrm>
            <a:off x="336882" y="-61510"/>
            <a:ext cx="11518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Department of Immunology and Molecular Microbiology</a:t>
            </a:r>
            <a:r>
              <a:rPr lang="en-US" sz="5400" b="1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3A3107-1316-4F73-B76C-C2785F554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82" y="861820"/>
            <a:ext cx="6881085" cy="5505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C527DE-16F3-46A0-9665-7B9C4D691CBD}"/>
              </a:ext>
            </a:extLst>
          </p:cNvPr>
          <p:cNvSpPr txBox="1"/>
          <p:nvPr/>
        </p:nvSpPr>
        <p:spPr>
          <a:xfrm>
            <a:off x="7503736" y="861820"/>
            <a:ext cx="38676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Texas Tech University Health</a:t>
            </a:r>
          </a:p>
          <a:p>
            <a:r>
              <a:rPr lang="en-US" dirty="0"/>
              <a:t>Sciences Center</a:t>
            </a:r>
          </a:p>
          <a:p>
            <a:r>
              <a:rPr lang="en-US" dirty="0"/>
              <a:t>School of Medicine</a:t>
            </a:r>
          </a:p>
          <a:p>
            <a:r>
              <a:rPr lang="en-US" dirty="0"/>
              <a:t>3601 4th Street, STOP 6591</a:t>
            </a:r>
          </a:p>
          <a:p>
            <a:r>
              <a:rPr lang="en-US" dirty="0"/>
              <a:t>Lubbock, TX 79430-6591</a:t>
            </a:r>
          </a:p>
          <a:p>
            <a:r>
              <a:rPr lang="en-US" dirty="0"/>
              <a:t>Tel: (806) 743-2638</a:t>
            </a:r>
          </a:p>
          <a:p>
            <a:r>
              <a:rPr lang="en-US" dirty="0"/>
              <a:t>Fax: (806) 743-2334</a:t>
            </a:r>
          </a:p>
          <a:p>
            <a:endParaRPr lang="en-US" dirty="0"/>
          </a:p>
          <a:p>
            <a:r>
              <a:rPr lang="en-US" dirty="0"/>
              <a:t>Got Questions?</a:t>
            </a:r>
          </a:p>
          <a:p>
            <a:r>
              <a:rPr lang="en-US" dirty="0"/>
              <a:t>We're here to help. Contact us if you have questions.</a:t>
            </a:r>
          </a:p>
          <a:p>
            <a:endParaRPr lang="en-US" dirty="0"/>
          </a:p>
          <a:p>
            <a:r>
              <a:rPr lang="en-US" dirty="0"/>
              <a:t>Julie Forrest-McDonald</a:t>
            </a:r>
          </a:p>
          <a:p>
            <a:r>
              <a:rPr lang="en-US" dirty="0"/>
              <a:t>(806) 743 - 1053</a:t>
            </a:r>
          </a:p>
          <a:p>
            <a:r>
              <a:rPr lang="en-US" dirty="0"/>
              <a:t>Julie.Forrest@ttuhsc.edu</a:t>
            </a:r>
          </a:p>
        </p:txBody>
      </p:sp>
    </p:spTree>
    <p:extLst>
      <p:ext uri="{BB962C8B-B14F-4D97-AF65-F5344CB8AC3E}">
        <p14:creationId xmlns:p14="http://schemas.microsoft.com/office/powerpoint/2010/main" val="1076211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B1D89-9895-4EED-A608-1B8CCCC4E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Afzal Siddiqui, </a:t>
            </a:r>
            <a:r>
              <a:rPr lang="en-US" b="1" dirty="0" err="1"/>
              <a:t>ph.d</a:t>
            </a:r>
            <a:r>
              <a:rPr lang="en-US" b="1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ECB878-624C-4F67-A992-1D2C8E1A9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Chair, Department of Immunology and Molecular Microbiology 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106B5C2-4D2D-425B-9190-CAF47E6E79F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5" r="173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8811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358E2-2120-42A0-8E36-F69765FED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8103" y="608815"/>
            <a:ext cx="6019800" cy="1143000"/>
          </a:xfrm>
        </p:spPr>
        <p:txBody>
          <a:bodyPr/>
          <a:lstStyle/>
          <a:p>
            <a:r>
              <a:rPr lang="en-US" dirty="0"/>
              <a:t>Afzal Siddiqui, PhD, MPhil, 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0D304-9787-4BEE-8927-F6902A5C9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56515" y="2098336"/>
            <a:ext cx="4715007" cy="30078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Parasitology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Vaccine discovery, development and testing for human parasite Schistosoma </a:t>
            </a:r>
            <a:r>
              <a:rPr lang="en-US" dirty="0" err="1"/>
              <a:t>mansoni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Stronglyloides</a:t>
            </a:r>
            <a:r>
              <a:rPr lang="en-US" dirty="0"/>
              <a:t> </a:t>
            </a:r>
            <a:r>
              <a:rPr lang="en-US" dirty="0" err="1"/>
              <a:t>stercoralis</a:t>
            </a:r>
            <a:r>
              <a:rPr lang="en-US" dirty="0"/>
              <a:t> </a:t>
            </a:r>
            <a:r>
              <a:rPr lang="en-US" dirty="0" err="1"/>
              <a:t>hyperinfection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ECAE2-0B4E-4543-BA40-93B40B734E23}"/>
              </a:ext>
            </a:extLst>
          </p:cNvPr>
          <p:cNvSpPr txBox="1"/>
          <p:nvPr/>
        </p:nvSpPr>
        <p:spPr>
          <a:xfrm>
            <a:off x="1582901" y="4722014"/>
            <a:ext cx="292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Siddiqui’s Lab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A99BA8A-DBD6-483F-BE78-FC71FBAB970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53" y="1366888"/>
            <a:ext cx="5032012" cy="3355126"/>
          </a:xfrm>
        </p:spPr>
      </p:pic>
    </p:spTree>
    <p:extLst>
      <p:ext uri="{BB962C8B-B14F-4D97-AF65-F5344CB8AC3E}">
        <p14:creationId xmlns:p14="http://schemas.microsoft.com/office/powerpoint/2010/main" val="360337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358E2-2120-42A0-8E36-F69765FED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645" y="608815"/>
            <a:ext cx="6538258" cy="1143000"/>
          </a:xfrm>
        </p:spPr>
        <p:txBody>
          <a:bodyPr/>
          <a:lstStyle/>
          <a:p>
            <a:r>
              <a:rPr lang="en-US" b="1" i="0" dirty="0">
                <a:effectLst/>
              </a:rPr>
              <a:t>Mumtaz Yaseen, MS, Ph.D.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0D304-9787-4BEE-8927-F6902A5C9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39645" y="2098335"/>
            <a:ext cx="5231877" cy="3520039"/>
          </a:xfrm>
        </p:spPr>
        <p:txBody>
          <a:bodyPr>
            <a:normAutofit/>
          </a:bodyPr>
          <a:lstStyle/>
          <a:p>
            <a:r>
              <a:rPr lang="en-US" dirty="0"/>
              <a:t>Associate Professor Research, Department of Immunology and Molecular Microbiology</a:t>
            </a:r>
          </a:p>
          <a:p>
            <a:r>
              <a:rPr lang="en-US" b="1" dirty="0"/>
              <a:t>Current </a:t>
            </a:r>
            <a:r>
              <a:rPr lang="en-US" b="1" dirty="0" err="1"/>
              <a:t>Rersearch</a:t>
            </a:r>
            <a:endParaRPr lang="en-US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Cause natural killer (NK) cell expansion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Prime cytotoxic CD8 T cell activation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Release of type I cytokine mainly IFN</a:t>
            </a:r>
            <a:r>
              <a:rPr lang="el-GR" b="0" i="0" dirty="0">
                <a:effectLst/>
              </a:rPr>
              <a:t>γ, </a:t>
            </a:r>
            <a:r>
              <a:rPr lang="en-US" b="0" i="0" dirty="0">
                <a:effectLst/>
              </a:rPr>
              <a:t>TNF</a:t>
            </a:r>
            <a:r>
              <a:rPr lang="el-GR" b="0" i="0" dirty="0">
                <a:effectLst/>
              </a:rPr>
              <a:t>α, </a:t>
            </a:r>
            <a:r>
              <a:rPr lang="en-US" b="0" i="0" dirty="0">
                <a:effectLst/>
              </a:rPr>
              <a:t>and IL15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Developing CARs against parasitic infections</a:t>
            </a:r>
          </a:p>
          <a:p>
            <a:endParaRPr lang="en-US" dirty="0"/>
          </a:p>
        </p:txBody>
      </p:sp>
      <p:pic>
        <p:nvPicPr>
          <p:cNvPr id="1026" name="Picture 2" descr="Mumtaz Yaseen">
            <a:extLst>
              <a:ext uri="{FF2B5EF4-FFF2-40B4-BE49-F238E27FC236}">
                <a16:creationId xmlns:a16="http://schemas.microsoft.com/office/drawing/2014/main" id="{775D09C3-71BE-40F8-96B3-76CB65B1AD6A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6" b="355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119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E8A4B-FF2B-41A3-AB4B-A2AF07483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/>
              <a:t>Sm-p80-based vaccine trial in baboons: efficacy when mimicking natural conditions of chronic disease, praziquantel therapy, immunization, and </a:t>
            </a:r>
            <a:r>
              <a:rPr lang="en-US" sz="2200" i="1" dirty="0"/>
              <a:t>Schistosoma </a:t>
            </a:r>
            <a:r>
              <a:rPr lang="en-US" sz="2200" i="1" dirty="0" err="1"/>
              <a:t>mansoni</a:t>
            </a:r>
            <a:r>
              <a:rPr lang="en-US" sz="2200" i="1" dirty="0"/>
              <a:t> </a:t>
            </a:r>
            <a:r>
              <a:rPr lang="en-US" sz="2200" dirty="0"/>
              <a:t>re-encounter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D6B15E3-0640-48CF-A3B1-C96FC1CD39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" b="266"/>
          <a:stretch>
            <a:fillRect/>
          </a:stretch>
        </p:blipFill>
        <p:spPr>
          <a:xfrm>
            <a:off x="399244" y="548576"/>
            <a:ext cx="4134119" cy="576084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6DDFA-F2F2-4AB6-8A25-30087777C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Arif</a:t>
            </a:r>
            <a:r>
              <a:rPr lang="en-US" dirty="0"/>
              <a:t> J. Siddiqui, Adebayo J. </a:t>
            </a:r>
            <a:r>
              <a:rPr lang="en-US" dirty="0" err="1"/>
              <a:t>Molehin</a:t>
            </a:r>
            <a:r>
              <a:rPr lang="en-US" dirty="0"/>
              <a:t>, </a:t>
            </a:r>
            <a:r>
              <a:rPr lang="en-US" dirty="0" err="1"/>
              <a:t>Weidong</a:t>
            </a:r>
            <a:r>
              <a:rPr lang="en-US" dirty="0"/>
              <a:t> Zhang, Pramodh K. Ganapathy, </a:t>
            </a:r>
            <a:r>
              <a:rPr lang="en-US" dirty="0" err="1"/>
              <a:t>Eunjee</a:t>
            </a:r>
            <a:r>
              <a:rPr lang="en-US" dirty="0"/>
              <a:t> Kim, Juan U. </a:t>
            </a:r>
            <a:r>
              <a:rPr lang="en-US" dirty="0" err="1"/>
              <a:t>Rojo</a:t>
            </a:r>
            <a:r>
              <a:rPr lang="en-US" dirty="0"/>
              <a:t>, </a:t>
            </a:r>
            <a:r>
              <a:rPr lang="en-US" dirty="0" err="1"/>
              <a:t>Whitni</a:t>
            </a:r>
            <a:r>
              <a:rPr lang="en-US" dirty="0"/>
              <a:t> K. Redman, </a:t>
            </a:r>
            <a:r>
              <a:rPr lang="en-US" dirty="0" err="1"/>
              <a:t>Souad</a:t>
            </a:r>
            <a:r>
              <a:rPr lang="en-US" dirty="0"/>
              <a:t> R. </a:t>
            </a:r>
            <a:r>
              <a:rPr lang="en-US" dirty="0" err="1"/>
              <a:t>Sennoune</a:t>
            </a:r>
            <a:r>
              <a:rPr lang="en-US" dirty="0"/>
              <a:t>, Justin Sudduth, Jasmin Freeborn, Derick Hunter, </a:t>
            </a:r>
            <a:r>
              <a:rPr lang="en-US" dirty="0" err="1"/>
              <a:t>Kameswara</a:t>
            </a:r>
            <a:r>
              <a:rPr lang="en-US" dirty="0"/>
              <a:t> R. </a:t>
            </a:r>
            <a:r>
              <a:rPr lang="en-US" dirty="0" err="1"/>
              <a:t>Kottapalli</a:t>
            </a:r>
            <a:r>
              <a:rPr lang="en-US" dirty="0"/>
              <a:t>, Pratibha </a:t>
            </a:r>
            <a:r>
              <a:rPr lang="en-US" dirty="0" err="1"/>
              <a:t>Kottapalli</a:t>
            </a:r>
            <a:r>
              <a:rPr lang="en-US" dirty="0"/>
              <a:t>, </a:t>
            </a:r>
            <a:r>
              <a:rPr lang="en-US" dirty="0" err="1"/>
              <a:t>Ruwanthi</a:t>
            </a:r>
            <a:r>
              <a:rPr lang="en-US" dirty="0"/>
              <a:t> </a:t>
            </a:r>
            <a:r>
              <a:rPr lang="en-US" dirty="0" err="1"/>
              <a:t>Wettashinghe</a:t>
            </a:r>
            <a:r>
              <a:rPr lang="en-US" dirty="0"/>
              <a:t>, </a:t>
            </a:r>
            <a:r>
              <a:rPr lang="en-US" dirty="0" err="1"/>
              <a:t>Govert</a:t>
            </a:r>
            <a:r>
              <a:rPr lang="en-US" dirty="0"/>
              <a:t> J. van Dam, Paul L.A.M. </a:t>
            </a:r>
            <a:r>
              <a:rPr lang="en-US" dirty="0" err="1"/>
              <a:t>Corstjens</a:t>
            </a:r>
            <a:r>
              <a:rPr lang="en-US" dirty="0"/>
              <a:t>, James F. </a:t>
            </a:r>
            <a:r>
              <a:rPr lang="en-US" dirty="0" err="1"/>
              <a:t>Papin</a:t>
            </a:r>
            <a:r>
              <a:rPr lang="en-US" dirty="0"/>
              <a:t>, David Carey, </a:t>
            </a:r>
            <a:r>
              <a:rPr lang="en-US" dirty="0" err="1"/>
              <a:t>Workineh</a:t>
            </a:r>
            <a:r>
              <a:rPr lang="en-US" dirty="0"/>
              <a:t> Torben, Gul Ahmad, Afzal A. Siddiqui</a:t>
            </a:r>
          </a:p>
        </p:txBody>
      </p:sp>
    </p:spTree>
    <p:extLst>
      <p:ext uri="{BB962C8B-B14F-4D97-AF65-F5344CB8AC3E}">
        <p14:creationId xmlns:p14="http://schemas.microsoft.com/office/powerpoint/2010/main" val="513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FD005-74B1-4E70-BF0B-2DF2BE1F3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5241" y="1447800"/>
            <a:ext cx="6019800" cy="1143000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effectLst/>
                <a:latin typeface="Zilla Slab"/>
              </a:rPr>
              <a:t>What's the World's Deadliest Creature?</a:t>
            </a:r>
            <a:br>
              <a:rPr lang="en-US" b="0" i="0" dirty="0">
                <a:effectLst/>
                <a:latin typeface="Zilla Slab"/>
              </a:rPr>
            </a:br>
            <a:br>
              <a:rPr lang="en-US" b="0" i="0" cap="all" dirty="0">
                <a:solidFill>
                  <a:srgbClr val="8B8D91"/>
                </a:solidFill>
                <a:effectLst/>
                <a:latin typeface="Zilla Slab"/>
              </a:rPr>
            </a:b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36FE29F-5F8B-4BF8-89AE-4FA6A9691E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" b="150"/>
          <a:stretch>
            <a:fillRect/>
          </a:stretch>
        </p:blipFill>
        <p:spPr>
          <a:xfrm>
            <a:off x="321972" y="162726"/>
            <a:ext cx="4687909" cy="653254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64292-3934-46B5-8664-9D8072B79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15241" y="2777066"/>
            <a:ext cx="6021388" cy="2048933"/>
          </a:xfrm>
        </p:spPr>
        <p:txBody>
          <a:bodyPr/>
          <a:lstStyle/>
          <a:p>
            <a:r>
              <a:rPr lang="en-US" b="1" dirty="0"/>
              <a:t>Time Magazine</a:t>
            </a:r>
          </a:p>
          <a:p>
            <a:r>
              <a:rPr lang="en-US" u="sng" dirty="0"/>
              <a:t>July 6 / July 13, 2015</a:t>
            </a:r>
          </a:p>
          <a:p>
            <a:r>
              <a:rPr lang="en-US" i="1" dirty="0"/>
              <a:t>Sorry Sharks, mosquitoes have you beat. Here are totals ranked by number of human deaths per year…</a:t>
            </a:r>
          </a:p>
        </p:txBody>
      </p:sp>
    </p:spTree>
    <p:extLst>
      <p:ext uri="{BB962C8B-B14F-4D97-AF65-F5344CB8AC3E}">
        <p14:creationId xmlns:p14="http://schemas.microsoft.com/office/powerpoint/2010/main" val="125523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1AFF-3350-49C6-8AE9-B790E80D8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812" y="1447800"/>
            <a:ext cx="6480176" cy="1143000"/>
          </a:xfrm>
        </p:spPr>
        <p:txBody>
          <a:bodyPr>
            <a:normAutofit/>
          </a:bodyPr>
          <a:lstStyle/>
          <a:p>
            <a:r>
              <a:rPr lang="en-US" sz="2400" b="1" dirty="0"/>
              <a:t>Sharilyn Almodovar-Camacho, </a:t>
            </a:r>
            <a:r>
              <a:rPr lang="en-US" sz="2400" b="1" dirty="0" err="1"/>
              <a:t>ph.d</a:t>
            </a:r>
            <a:r>
              <a:rPr lang="en-US" sz="2400" b="1" dirty="0"/>
              <a:t>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39962C4-33C8-4B09-ADB4-3BEF3A486A8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" b="3560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98395-4950-46B4-A638-4D15DFFCA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Assistant Professor, Department of Immunology and Molecular Microbiology</a:t>
            </a:r>
          </a:p>
        </p:txBody>
      </p:sp>
    </p:spTree>
    <p:extLst>
      <p:ext uri="{BB962C8B-B14F-4D97-AF65-F5344CB8AC3E}">
        <p14:creationId xmlns:p14="http://schemas.microsoft.com/office/powerpoint/2010/main" val="3019945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358E2-2120-42A0-8E36-F69765FED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8102" y="608815"/>
            <a:ext cx="6561073" cy="1143000"/>
          </a:xfrm>
        </p:spPr>
        <p:txBody>
          <a:bodyPr>
            <a:normAutofit/>
          </a:bodyPr>
          <a:lstStyle/>
          <a:p>
            <a:r>
              <a:rPr lang="en-US" sz="2400" dirty="0"/>
              <a:t>Sharilyn Almodovar-Camacho, </a:t>
            </a:r>
            <a:r>
              <a:rPr lang="en-US" sz="2400" dirty="0" err="1"/>
              <a:t>ph.d</a:t>
            </a:r>
            <a:r>
              <a:rPr lang="en-US" sz="2400" dirty="0"/>
              <a:t>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A6EEDEC-ABE7-469C-8E22-B84E3CEAB1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2" r="21292"/>
          <a:stretch>
            <a:fillRect/>
          </a:stretch>
        </p:blipFill>
        <p:spPr>
          <a:xfrm>
            <a:off x="555378" y="377072"/>
            <a:ext cx="4280573" cy="596493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0D304-9787-4BEE-8927-F6902A5C9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56515" y="2098335"/>
            <a:ext cx="4715007" cy="3633161"/>
          </a:xfrm>
        </p:spPr>
        <p:txBody>
          <a:bodyPr>
            <a:normAutofit fontScale="92500"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Roboto" panose="02000000000000000000" pitchFamily="2" charset="0"/>
              </a:rPr>
              <a:t>Cellular sources of HIV in chronic pulmonary disease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Roboto" panose="02000000000000000000" pitchFamily="2" charset="0"/>
              </a:rPr>
              <a:t>Microenvironment in the pulmonary microvasculature: Implications in HIV disease progression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Roboto" panose="02000000000000000000" pitchFamily="2" charset="0"/>
              </a:rPr>
              <a:t>HIV evolution in the lung in people using recreational drugs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Roboto" panose="02000000000000000000" pitchFamily="2" charset="0"/>
              </a:rPr>
              <a:t>Refinement of animal models for HIV-associated pulmonary hypertension and other infectious diseases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Roboto" panose="02000000000000000000" pitchFamily="2" charset="0"/>
              </a:rPr>
              <a:t>HIV evolution after COVID-19Long COVID in rural areas in Texas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827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C76AB-331F-46A4-AB52-C6C7CCE1F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Robert bright, </a:t>
            </a:r>
            <a:r>
              <a:rPr lang="en-US" b="1" dirty="0" err="1"/>
              <a:t>pH.d</a:t>
            </a:r>
            <a:endParaRPr lang="en-US" b="1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C44E4EC-764A-47D8-BAF1-68039E58954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0" r="9130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32EFB-C2F4-4BE8-BEA9-03DB1EDC3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Professor, Department of Immunology and Molecular Microbiology</a:t>
            </a:r>
          </a:p>
        </p:txBody>
      </p:sp>
    </p:spTree>
    <p:extLst>
      <p:ext uri="{BB962C8B-B14F-4D97-AF65-F5344CB8AC3E}">
        <p14:creationId xmlns:p14="http://schemas.microsoft.com/office/powerpoint/2010/main" val="2423861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358E2-2120-42A0-8E36-F69765FED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116" y="627669"/>
            <a:ext cx="6019800" cy="1143000"/>
          </a:xfrm>
        </p:spPr>
        <p:txBody>
          <a:bodyPr/>
          <a:lstStyle/>
          <a:p>
            <a:r>
              <a:rPr lang="en-US" dirty="0"/>
              <a:t>Robert bright, </a:t>
            </a:r>
            <a:r>
              <a:rPr lang="en-US" dirty="0" err="1"/>
              <a:t>pH.d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0D304-9787-4BEE-8927-F6902A5C9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10528" y="2117190"/>
            <a:ext cx="4715007" cy="300785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Tumor vaccines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Immune check point/ tumor vaccine combination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Tumor antigen/ marker discovery &amp; characterization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Tumor antigen specific T cell epitope characterization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749481E-95BB-4242-A5B5-010C1039A6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0" b="3550"/>
          <a:stretch>
            <a:fillRect/>
          </a:stretch>
        </p:blipFill>
        <p:spPr>
          <a:xfrm>
            <a:off x="574203" y="652806"/>
            <a:ext cx="3984523" cy="5552388"/>
          </a:xfrm>
        </p:spPr>
      </p:pic>
    </p:spTree>
    <p:extLst>
      <p:ext uri="{BB962C8B-B14F-4D97-AF65-F5344CB8AC3E}">
        <p14:creationId xmlns:p14="http://schemas.microsoft.com/office/powerpoint/2010/main" val="472907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27E8B-B192-48D8-9F23-34CDAA8A4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Abdul Hamood, </a:t>
            </a:r>
            <a:r>
              <a:rPr lang="en-US" b="1" dirty="0" err="1"/>
              <a:t>ph.d</a:t>
            </a:r>
            <a:endParaRPr lang="en-US" b="1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6E3A7C9-0995-42EE-8185-03B9EA8E58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" b="3560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D9F73-FD6B-4475-A7F6-01446322B5D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Professor, Department of Immunology and Molecular Microbiology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Adjunct Professor, Department of Surgery </a:t>
            </a:r>
          </a:p>
        </p:txBody>
      </p:sp>
    </p:spTree>
    <p:extLst>
      <p:ext uri="{BB962C8B-B14F-4D97-AF65-F5344CB8AC3E}">
        <p14:creationId xmlns:p14="http://schemas.microsoft.com/office/powerpoint/2010/main" val="188256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7FD30-5DF5-4528-AE64-3EE388BD9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824" y="914400"/>
            <a:ext cx="6019800" cy="1143000"/>
          </a:xfrm>
        </p:spPr>
        <p:txBody>
          <a:bodyPr/>
          <a:lstStyle/>
          <a:p>
            <a:r>
              <a:rPr lang="en-US" dirty="0"/>
              <a:t>Abdul Hamood, Ph.D.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EFA1901-A76F-4957-ACFD-5CB7A226071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0" b="3550"/>
          <a:stretch>
            <a:fillRect/>
          </a:stretch>
        </p:blipFill>
        <p:spPr>
          <a:xfrm>
            <a:off x="442257" y="914400"/>
            <a:ext cx="3922353" cy="546575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E994C-C8E0-4194-9F1D-FA108CBC2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6824" y="2243666"/>
            <a:ext cx="6021388" cy="340691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Pathogenesis of Pseudomonas aeruginosa during bacteremia in severely injured/infected patients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Pyocins</a:t>
            </a:r>
            <a:r>
              <a:rPr lang="en-US" dirty="0"/>
              <a:t> as alternative antibacterial to treat Pseudomonas aeruginosa infections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Influence of blood on the transcriptomes of Gram-negative bacterial pathogens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Innovative approaches to eradicate bacteria biofilms</a:t>
            </a:r>
          </a:p>
        </p:txBody>
      </p:sp>
    </p:spTree>
    <p:extLst>
      <p:ext uri="{BB962C8B-B14F-4D97-AF65-F5344CB8AC3E}">
        <p14:creationId xmlns:p14="http://schemas.microsoft.com/office/powerpoint/2010/main" val="783979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6BF9A-C359-4D0D-8225-28434E161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Dawei li, </a:t>
            </a:r>
            <a:r>
              <a:rPr lang="en-US" b="1" dirty="0" err="1"/>
              <a:t>ph.d</a:t>
            </a:r>
            <a:endParaRPr lang="en-US" b="1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88E2EB4-088A-4015-BE42-85CF66D1501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" b="148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6B40F-686F-42CA-A266-23B579E19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Associate Professor, Department of Immunology and Molecular Microbiology </a:t>
            </a:r>
          </a:p>
        </p:txBody>
      </p:sp>
    </p:spTree>
    <p:extLst>
      <p:ext uri="{BB962C8B-B14F-4D97-AF65-F5344CB8AC3E}">
        <p14:creationId xmlns:p14="http://schemas.microsoft.com/office/powerpoint/2010/main" val="297152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358E2-2120-42A0-8E36-F69765FED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5052" y="769411"/>
            <a:ext cx="4901954" cy="776585"/>
          </a:xfrm>
        </p:spPr>
        <p:txBody>
          <a:bodyPr>
            <a:normAutofit fontScale="90000"/>
          </a:bodyPr>
          <a:lstStyle/>
          <a:p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Dawei Li, Ph.D.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0D304-9787-4BEE-8927-F6902A5C9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95052" y="1732962"/>
            <a:ext cx="3893286" cy="3659170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Genomic data-analyses (genome, transcriptome, methylome, etc.) from raw (FASTQ/BAM) files.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Integrative multi-omics analyses, transposable element analyses, and other genomic/bioinformatics analyses or development.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Design, develop, and implement new bioinformatics pipelines.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Method and software comparisons and benchmarking of available tools.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33241AE-E4F2-461A-ADFA-7B38195B27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4" y="769411"/>
            <a:ext cx="6315199" cy="4336775"/>
          </a:xfrm>
        </p:spPr>
      </p:pic>
    </p:spTree>
    <p:extLst>
      <p:ext uri="{BB962C8B-B14F-4D97-AF65-F5344CB8AC3E}">
        <p14:creationId xmlns:p14="http://schemas.microsoft.com/office/powerpoint/2010/main" val="3447401415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7409</TotalTime>
  <Words>573</Words>
  <Application>Microsoft Office PowerPoint</Application>
  <PresentationFormat>Widescreen</PresentationFormat>
  <Paragraphs>65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Century Gothic</vt:lpstr>
      <vt:lpstr>Roboto</vt:lpstr>
      <vt:lpstr>Wingdings 3</vt:lpstr>
      <vt:lpstr>Zilla Slab</vt:lpstr>
      <vt:lpstr>Slice</vt:lpstr>
      <vt:lpstr>PowerPoint Presentation</vt:lpstr>
      <vt:lpstr>Sharilyn Almodovar-Camacho, ph.d </vt:lpstr>
      <vt:lpstr>Sharilyn Almodovar-Camacho, ph.d </vt:lpstr>
      <vt:lpstr>Robert bright, pH.d</vt:lpstr>
      <vt:lpstr>Robert bright, pH.d</vt:lpstr>
      <vt:lpstr>Abdul Hamood, ph.d</vt:lpstr>
      <vt:lpstr>Abdul Hamood, Ph.D.</vt:lpstr>
      <vt:lpstr>Dawei li, ph.d</vt:lpstr>
      <vt:lpstr>  Dawei Li, Ph.D.</vt:lpstr>
      <vt:lpstr>Afzal Siddiqui, ph.d </vt:lpstr>
      <vt:lpstr>Afzal Siddiqui, PhD, MPhil, MS</vt:lpstr>
      <vt:lpstr>Mumtaz Yaseen, MS, Ph.D.</vt:lpstr>
      <vt:lpstr>Sm-p80-based vaccine trial in baboons: efficacy when mimicking natural conditions of chronic disease, praziquantel therapy, immunization, and Schistosoma mansoni re-encounter </vt:lpstr>
      <vt:lpstr>What's the World's Deadliest Creature?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Hamood, Abdul</dc:creator>
  <cp:lastModifiedBy>Sosa, Valerie</cp:lastModifiedBy>
  <cp:revision>30</cp:revision>
  <dcterms:created xsi:type="dcterms:W3CDTF">2023-07-17T20:58:53Z</dcterms:created>
  <dcterms:modified xsi:type="dcterms:W3CDTF">2024-08-28T14:31:55Z</dcterms:modified>
</cp:coreProperties>
</file>