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73DACB-76BC-470E-95D5-DAA6CBC8C87A}"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D3AD6-8D6E-4756-B93D-10E3CF22D28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31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3DACB-76BC-470E-95D5-DAA6CBC8C87A}"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D3AD6-8D6E-4756-B93D-10E3CF22D281}" type="slidenum">
              <a:rPr lang="en-US" smtClean="0"/>
              <a:t>‹#›</a:t>
            </a:fld>
            <a:endParaRPr lang="en-US"/>
          </a:p>
        </p:txBody>
      </p:sp>
    </p:spTree>
    <p:extLst>
      <p:ext uri="{BB962C8B-B14F-4D97-AF65-F5344CB8AC3E}">
        <p14:creationId xmlns:p14="http://schemas.microsoft.com/office/powerpoint/2010/main" val="253875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3DACB-76BC-470E-95D5-DAA6CBC8C87A}"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D3AD6-8D6E-4756-B93D-10E3CF22D281}" type="slidenum">
              <a:rPr lang="en-US" smtClean="0"/>
              <a:t>‹#›</a:t>
            </a:fld>
            <a:endParaRPr lang="en-US"/>
          </a:p>
        </p:txBody>
      </p:sp>
    </p:spTree>
    <p:extLst>
      <p:ext uri="{BB962C8B-B14F-4D97-AF65-F5344CB8AC3E}">
        <p14:creationId xmlns:p14="http://schemas.microsoft.com/office/powerpoint/2010/main" val="256662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3DACB-76BC-470E-95D5-DAA6CBC8C87A}"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D3AD6-8D6E-4756-B93D-10E3CF22D281}" type="slidenum">
              <a:rPr lang="en-US" smtClean="0"/>
              <a:t>‹#›</a:t>
            </a:fld>
            <a:endParaRPr lang="en-US"/>
          </a:p>
        </p:txBody>
      </p:sp>
    </p:spTree>
    <p:extLst>
      <p:ext uri="{BB962C8B-B14F-4D97-AF65-F5344CB8AC3E}">
        <p14:creationId xmlns:p14="http://schemas.microsoft.com/office/powerpoint/2010/main" val="271676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3DACB-76BC-470E-95D5-DAA6CBC8C87A}"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D3AD6-8D6E-4756-B93D-10E3CF22D28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5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73DACB-76BC-470E-95D5-DAA6CBC8C87A}"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D3AD6-8D6E-4756-B93D-10E3CF22D281}" type="slidenum">
              <a:rPr lang="en-US" smtClean="0"/>
              <a:t>‹#›</a:t>
            </a:fld>
            <a:endParaRPr lang="en-US"/>
          </a:p>
        </p:txBody>
      </p:sp>
    </p:spTree>
    <p:extLst>
      <p:ext uri="{BB962C8B-B14F-4D97-AF65-F5344CB8AC3E}">
        <p14:creationId xmlns:p14="http://schemas.microsoft.com/office/powerpoint/2010/main" val="365601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73DACB-76BC-470E-95D5-DAA6CBC8C87A}" type="datetimeFigureOut">
              <a:rPr lang="en-US" smtClean="0"/>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D3AD6-8D6E-4756-B93D-10E3CF22D281}" type="slidenum">
              <a:rPr lang="en-US" smtClean="0"/>
              <a:t>‹#›</a:t>
            </a:fld>
            <a:endParaRPr lang="en-US"/>
          </a:p>
        </p:txBody>
      </p:sp>
    </p:spTree>
    <p:extLst>
      <p:ext uri="{BB962C8B-B14F-4D97-AF65-F5344CB8AC3E}">
        <p14:creationId xmlns:p14="http://schemas.microsoft.com/office/powerpoint/2010/main" val="142036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73DACB-76BC-470E-95D5-DAA6CBC8C87A}" type="datetimeFigureOut">
              <a:rPr lang="en-US" smtClean="0"/>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D3AD6-8D6E-4756-B93D-10E3CF22D281}" type="slidenum">
              <a:rPr lang="en-US" smtClean="0"/>
              <a:t>‹#›</a:t>
            </a:fld>
            <a:endParaRPr lang="en-US"/>
          </a:p>
        </p:txBody>
      </p:sp>
    </p:spTree>
    <p:extLst>
      <p:ext uri="{BB962C8B-B14F-4D97-AF65-F5344CB8AC3E}">
        <p14:creationId xmlns:p14="http://schemas.microsoft.com/office/powerpoint/2010/main" val="332305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73DACB-76BC-470E-95D5-DAA6CBC8C87A}" type="datetimeFigureOut">
              <a:rPr lang="en-US" smtClean="0"/>
              <a:t>12/17/2024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35D3AD6-8D6E-4756-B93D-10E3CF22D281}" type="slidenum">
              <a:rPr lang="en-US" smtClean="0"/>
              <a:t>‹#›</a:t>
            </a:fld>
            <a:endParaRPr lang="en-US"/>
          </a:p>
        </p:txBody>
      </p:sp>
    </p:spTree>
    <p:extLst>
      <p:ext uri="{BB962C8B-B14F-4D97-AF65-F5344CB8AC3E}">
        <p14:creationId xmlns:p14="http://schemas.microsoft.com/office/powerpoint/2010/main" val="177427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E73DACB-76BC-470E-95D5-DAA6CBC8C87A}" type="datetimeFigureOut">
              <a:rPr lang="en-US" smtClean="0"/>
              <a:t>12/17/2024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35D3AD6-8D6E-4756-B93D-10E3CF22D281}" type="slidenum">
              <a:rPr lang="en-US" smtClean="0"/>
              <a:t>‹#›</a:t>
            </a:fld>
            <a:endParaRPr lang="en-US"/>
          </a:p>
        </p:txBody>
      </p:sp>
    </p:spTree>
    <p:extLst>
      <p:ext uri="{BB962C8B-B14F-4D97-AF65-F5344CB8AC3E}">
        <p14:creationId xmlns:p14="http://schemas.microsoft.com/office/powerpoint/2010/main" val="373282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73DACB-76BC-470E-95D5-DAA6CBC8C87A}"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D3AD6-8D6E-4756-B93D-10E3CF22D281}" type="slidenum">
              <a:rPr lang="en-US" smtClean="0"/>
              <a:t>‹#›</a:t>
            </a:fld>
            <a:endParaRPr lang="en-US"/>
          </a:p>
        </p:txBody>
      </p:sp>
    </p:spTree>
    <p:extLst>
      <p:ext uri="{BB962C8B-B14F-4D97-AF65-F5344CB8AC3E}">
        <p14:creationId xmlns:p14="http://schemas.microsoft.com/office/powerpoint/2010/main" val="426419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E73DACB-76BC-470E-95D5-DAA6CBC8C87A}" type="datetimeFigureOut">
              <a:rPr lang="en-US" smtClean="0"/>
              <a:t>12/17/2024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35D3AD6-8D6E-4756-B93D-10E3CF22D28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545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BC27-FECC-41D9-86FF-0DF4F7274AA3}"/>
              </a:ext>
            </a:extLst>
          </p:cNvPr>
          <p:cNvSpPr>
            <a:spLocks noGrp="1"/>
          </p:cNvSpPr>
          <p:nvPr>
            <p:ph type="ctrTitle"/>
          </p:nvPr>
        </p:nvSpPr>
        <p:spPr/>
        <p:txBody>
          <a:bodyPr>
            <a:normAutofit/>
          </a:bodyPr>
          <a:lstStyle/>
          <a:p>
            <a:r>
              <a:rPr lang="en-US" sz="6000" b="1" dirty="0"/>
              <a:t>Student Organization </a:t>
            </a:r>
            <a:br>
              <a:rPr lang="en-US" sz="6000" b="1" dirty="0"/>
            </a:br>
            <a:r>
              <a:rPr lang="en-US" sz="6000" b="1" dirty="0"/>
              <a:t>Re-Registration &amp; </a:t>
            </a:r>
            <a:br>
              <a:rPr lang="en-US" sz="6000" b="1" dirty="0"/>
            </a:br>
            <a:r>
              <a:rPr lang="en-US" sz="6000" b="1" dirty="0"/>
              <a:t>Budget Request Training</a:t>
            </a:r>
          </a:p>
        </p:txBody>
      </p:sp>
      <p:sp>
        <p:nvSpPr>
          <p:cNvPr id="3" name="Subtitle 2">
            <a:extLst>
              <a:ext uri="{FF2B5EF4-FFF2-40B4-BE49-F238E27FC236}">
                <a16:creationId xmlns:a16="http://schemas.microsoft.com/office/drawing/2014/main" id="{C9FD86EB-7C31-4720-BB83-15EB5B9BF130}"/>
              </a:ext>
            </a:extLst>
          </p:cNvPr>
          <p:cNvSpPr>
            <a:spLocks noGrp="1"/>
          </p:cNvSpPr>
          <p:nvPr>
            <p:ph type="subTitle" idx="1"/>
          </p:nvPr>
        </p:nvSpPr>
        <p:spPr/>
        <p:txBody>
          <a:bodyPr/>
          <a:lstStyle/>
          <a:p>
            <a:r>
              <a:rPr lang="en-US" dirty="0"/>
              <a:t>Office of student life | Spring 2025</a:t>
            </a:r>
          </a:p>
        </p:txBody>
      </p:sp>
    </p:spTree>
    <p:extLst>
      <p:ext uri="{BB962C8B-B14F-4D97-AF65-F5344CB8AC3E}">
        <p14:creationId xmlns:p14="http://schemas.microsoft.com/office/powerpoint/2010/main" val="39760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C2F1-2BE2-432F-9CF3-796A16A2ECF1}"/>
              </a:ext>
            </a:extLst>
          </p:cNvPr>
          <p:cNvSpPr>
            <a:spLocks noGrp="1"/>
          </p:cNvSpPr>
          <p:nvPr>
            <p:ph type="title"/>
          </p:nvPr>
        </p:nvSpPr>
        <p:spPr/>
        <p:txBody>
          <a:bodyPr/>
          <a:lstStyle/>
          <a:p>
            <a:r>
              <a:rPr lang="en-US" b="1" dirty="0"/>
              <a:t>Officer List &amp; Duties</a:t>
            </a:r>
          </a:p>
        </p:txBody>
      </p:sp>
      <p:sp>
        <p:nvSpPr>
          <p:cNvPr id="3" name="Content Placeholder 2">
            <a:extLst>
              <a:ext uri="{FF2B5EF4-FFF2-40B4-BE49-F238E27FC236}">
                <a16:creationId xmlns:a16="http://schemas.microsoft.com/office/drawing/2014/main" id="{3E0F9C88-2664-40A3-8B64-B0D14C270395}"/>
              </a:ext>
            </a:extLst>
          </p:cNvPr>
          <p:cNvSpPr>
            <a:spLocks noGrp="1"/>
          </p:cNvSpPr>
          <p:nvPr>
            <p:ph idx="1"/>
          </p:nvPr>
        </p:nvSpPr>
        <p:spPr/>
        <p:txBody>
          <a:bodyPr/>
          <a:lstStyle/>
          <a:p>
            <a:pPr marL="0" indent="0">
              <a:buNone/>
            </a:pPr>
            <a:r>
              <a:rPr lang="en-US" sz="2200" b="1" dirty="0">
                <a:solidFill>
                  <a:schemeClr val="accent1"/>
                </a:solidFill>
              </a:rPr>
              <a:t>Article V – Officers</a:t>
            </a:r>
          </a:p>
          <a:p>
            <a:pPr marL="292608" lvl="1" indent="0">
              <a:buNone/>
            </a:pPr>
            <a:r>
              <a:rPr lang="en-US" sz="2000" b="1" dirty="0"/>
              <a:t>Section 1. List</a:t>
            </a:r>
          </a:p>
          <a:p>
            <a:pPr marL="292608" lvl="1" indent="0">
              <a:buNone/>
            </a:pPr>
            <a:r>
              <a:rPr lang="en-US" sz="2000" dirty="0"/>
              <a:t>The officers of the organization will be made up of: </a:t>
            </a:r>
            <a:r>
              <a:rPr lang="en-US" sz="2000" b="1" dirty="0"/>
              <a:t>President</a:t>
            </a:r>
            <a:r>
              <a:rPr lang="en-US" sz="2000" dirty="0"/>
              <a:t>, Vice-President Internal, Vice-President External, </a:t>
            </a:r>
            <a:r>
              <a:rPr lang="en-US" sz="2000" b="1" dirty="0"/>
              <a:t>Treasurer</a:t>
            </a:r>
            <a:r>
              <a:rPr lang="en-US" sz="2000" dirty="0"/>
              <a:t>, and Secretary. </a:t>
            </a:r>
          </a:p>
          <a:p>
            <a:pPr marL="292608" lvl="1" indent="0">
              <a:buNone/>
            </a:pPr>
            <a:r>
              <a:rPr lang="en-US" sz="2000" b="1" dirty="0"/>
              <a:t>Section 2. Duties</a:t>
            </a:r>
          </a:p>
          <a:p>
            <a:pPr marL="932688" lvl="2" indent="-457200">
              <a:buClr>
                <a:schemeClr val="tx1"/>
              </a:buClr>
              <a:buAutoNum type="alphaLcPeriod"/>
            </a:pPr>
            <a:r>
              <a:rPr lang="en-US" sz="1800" dirty="0"/>
              <a:t>President duties include:</a:t>
            </a:r>
          </a:p>
          <a:p>
            <a:pPr marL="1115568" lvl="3" indent="-457200">
              <a:buClr>
                <a:schemeClr val="tx1"/>
              </a:buClr>
              <a:buFont typeface="+mj-lt"/>
              <a:buAutoNum type="romanLcPeriod"/>
            </a:pPr>
            <a:r>
              <a:rPr lang="en-US" sz="1800" dirty="0"/>
              <a:t>Overseeing and running regular, executive, and special meetings. </a:t>
            </a:r>
          </a:p>
          <a:p>
            <a:pPr marL="1115568" lvl="3" indent="-457200">
              <a:buClr>
                <a:schemeClr val="tx1"/>
              </a:buClr>
              <a:buFont typeface="+mj-lt"/>
              <a:buAutoNum type="romanLcPeriod"/>
            </a:pPr>
            <a:r>
              <a:rPr lang="en-US" sz="1800" dirty="0"/>
              <a:t>Serve as the liaison to the advisor and the university administration. </a:t>
            </a:r>
          </a:p>
          <a:p>
            <a:pPr marL="1115568" lvl="3" indent="-457200">
              <a:buClr>
                <a:schemeClr val="tx1"/>
              </a:buClr>
              <a:buFont typeface="+mj-lt"/>
              <a:buAutoNum type="romanLcPeriod"/>
            </a:pPr>
            <a:r>
              <a:rPr lang="en-US" sz="1800" dirty="0"/>
              <a:t>Attend bi-monthly meetings with the organization advisor. </a:t>
            </a:r>
          </a:p>
          <a:p>
            <a:pPr marL="1115568" lvl="3" indent="-457200">
              <a:buClr>
                <a:schemeClr val="tx1"/>
              </a:buClr>
              <a:buFont typeface="+mj-lt"/>
              <a:buAutoNum type="romanLcPeriod"/>
            </a:pPr>
            <a:r>
              <a:rPr lang="en-US" sz="1800" dirty="0"/>
              <a:t>Manage member violation report process. </a:t>
            </a:r>
          </a:p>
        </p:txBody>
      </p:sp>
    </p:spTree>
    <p:extLst>
      <p:ext uri="{BB962C8B-B14F-4D97-AF65-F5344CB8AC3E}">
        <p14:creationId xmlns:p14="http://schemas.microsoft.com/office/powerpoint/2010/main" val="4134307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FEEA-CB8C-4479-B920-0C759FF8DE7E}"/>
              </a:ext>
            </a:extLst>
          </p:cNvPr>
          <p:cNvSpPr>
            <a:spLocks noGrp="1"/>
          </p:cNvSpPr>
          <p:nvPr>
            <p:ph type="title"/>
          </p:nvPr>
        </p:nvSpPr>
        <p:spPr/>
        <p:txBody>
          <a:bodyPr/>
          <a:lstStyle/>
          <a:p>
            <a:r>
              <a:rPr lang="en-US" b="1" dirty="0"/>
              <a:t>Officer Election</a:t>
            </a:r>
          </a:p>
        </p:txBody>
      </p:sp>
      <p:sp>
        <p:nvSpPr>
          <p:cNvPr id="3" name="Content Placeholder 2">
            <a:extLst>
              <a:ext uri="{FF2B5EF4-FFF2-40B4-BE49-F238E27FC236}">
                <a16:creationId xmlns:a16="http://schemas.microsoft.com/office/drawing/2014/main" id="{4A45F961-9A17-4707-9D6C-A4292AF7AA46}"/>
              </a:ext>
            </a:extLst>
          </p:cNvPr>
          <p:cNvSpPr>
            <a:spLocks noGrp="1"/>
          </p:cNvSpPr>
          <p:nvPr>
            <p:ph idx="1"/>
          </p:nvPr>
        </p:nvSpPr>
        <p:spPr/>
        <p:txBody>
          <a:bodyPr>
            <a:normAutofit/>
          </a:bodyPr>
          <a:lstStyle/>
          <a:p>
            <a:r>
              <a:rPr lang="en-US" b="1" dirty="0">
                <a:solidFill>
                  <a:schemeClr val="accent1"/>
                </a:solidFill>
              </a:rPr>
              <a:t>Article VI – Officer Election &amp; Removal Process</a:t>
            </a:r>
          </a:p>
          <a:p>
            <a:pPr marL="384048" lvl="2" indent="0">
              <a:buNone/>
            </a:pPr>
            <a:r>
              <a:rPr lang="en-US" sz="1600" b="1" dirty="0"/>
              <a:t>Section 1. </a:t>
            </a:r>
            <a:r>
              <a:rPr lang="en-US" sz="1600" dirty="0"/>
              <a:t>Officer Election Process</a:t>
            </a:r>
          </a:p>
          <a:p>
            <a:pPr marL="932688" lvl="2" indent="-457200">
              <a:buClr>
                <a:schemeClr val="tx1"/>
              </a:buClr>
              <a:buFont typeface="+mj-lt"/>
              <a:buAutoNum type="alphaLcPeriod"/>
            </a:pPr>
            <a:r>
              <a:rPr lang="en-US" sz="1600" dirty="0"/>
              <a:t>Nominations for officers will start in March of the spring semester by the person himself/herself or can be nominated by a regular member. </a:t>
            </a:r>
          </a:p>
          <a:p>
            <a:pPr marL="932688" lvl="2" indent="-457200">
              <a:buClr>
                <a:schemeClr val="tx1"/>
              </a:buClr>
              <a:buFont typeface="+mj-lt"/>
              <a:buAutoNum type="alphaLcPeriod"/>
            </a:pPr>
            <a:r>
              <a:rPr lang="en-US" sz="1600" dirty="0"/>
              <a:t>Nominees can either accept or decline the nomination at the time the nomination is given or wait to the end of the 2-week period. </a:t>
            </a:r>
          </a:p>
          <a:p>
            <a:pPr marL="932688" lvl="2" indent="-457200">
              <a:buClr>
                <a:schemeClr val="tx1"/>
              </a:buClr>
              <a:buFont typeface="+mj-lt"/>
              <a:buAutoNum type="alphaLcPeriod"/>
            </a:pPr>
            <a:r>
              <a:rPr lang="en-US" sz="1600" dirty="0"/>
              <a:t>Nominations will be open for 2 weeks. </a:t>
            </a:r>
          </a:p>
          <a:p>
            <a:pPr marL="932688" lvl="2" indent="-457200">
              <a:buClr>
                <a:schemeClr val="tx1"/>
              </a:buClr>
              <a:buFont typeface="+mj-lt"/>
              <a:buAutoNum type="alphaLcPeriod"/>
            </a:pPr>
            <a:r>
              <a:rPr lang="en-US" sz="1600" dirty="0"/>
              <a:t>During the 2-week period nominees can either drop or be added to the candidacy list. </a:t>
            </a:r>
          </a:p>
          <a:p>
            <a:pPr marL="932688" lvl="2" indent="-457200">
              <a:buClr>
                <a:schemeClr val="tx1"/>
              </a:buClr>
              <a:buFont typeface="+mj-lt"/>
              <a:buAutoNum type="alphaLcPeriod"/>
            </a:pPr>
            <a:r>
              <a:rPr lang="en-US" sz="1600" dirty="0"/>
              <a:t>On the day of elections, which should be in April, nominees will give a 4 min speech on why they are fit for the position, what they can contribute to the organization to make it better, and any ideas for the organization or the position. </a:t>
            </a:r>
          </a:p>
          <a:p>
            <a:pPr marL="932688" lvl="2" indent="-457200">
              <a:buClr>
                <a:schemeClr val="tx1"/>
              </a:buClr>
              <a:buFont typeface="+mj-lt"/>
              <a:buAutoNum type="alphaLcPeriod"/>
            </a:pPr>
            <a:r>
              <a:rPr lang="en-US" sz="1600" dirty="0"/>
              <a:t>Voting will then only commence if quorum of majority is met. If quorum is not met before the meeting presides, then voting will commence at the next earliest meeting time. </a:t>
            </a:r>
          </a:p>
          <a:p>
            <a:pPr marL="932688" lvl="2" indent="-457200">
              <a:buClr>
                <a:schemeClr val="tx1"/>
              </a:buClr>
              <a:buFont typeface="+mj-lt"/>
              <a:buAutoNum type="alphaLcPeriod"/>
            </a:pPr>
            <a:r>
              <a:rPr lang="en-US" sz="1600" dirty="0"/>
              <a:t>Voting will require a two-thirds vote of all eligible voters to elect a member to a position. The vote will be done using a secret ballot to be tallied by the advisor. </a:t>
            </a:r>
          </a:p>
        </p:txBody>
      </p:sp>
    </p:spTree>
    <p:extLst>
      <p:ext uri="{BB962C8B-B14F-4D97-AF65-F5344CB8AC3E}">
        <p14:creationId xmlns:p14="http://schemas.microsoft.com/office/powerpoint/2010/main" val="60845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9537-B361-404A-9D29-14C984E03A68}"/>
              </a:ext>
            </a:extLst>
          </p:cNvPr>
          <p:cNvSpPr>
            <a:spLocks noGrp="1"/>
          </p:cNvSpPr>
          <p:nvPr>
            <p:ph type="title"/>
          </p:nvPr>
        </p:nvSpPr>
        <p:spPr/>
        <p:txBody>
          <a:bodyPr/>
          <a:lstStyle/>
          <a:p>
            <a:r>
              <a:rPr lang="en-US" b="1" dirty="0"/>
              <a:t>Officer Removal Process</a:t>
            </a:r>
          </a:p>
        </p:txBody>
      </p:sp>
      <p:sp>
        <p:nvSpPr>
          <p:cNvPr id="3" name="Content Placeholder 2">
            <a:extLst>
              <a:ext uri="{FF2B5EF4-FFF2-40B4-BE49-F238E27FC236}">
                <a16:creationId xmlns:a16="http://schemas.microsoft.com/office/drawing/2014/main" id="{AF6771FC-756A-42E3-A7A5-0C54344631C5}"/>
              </a:ext>
            </a:extLst>
          </p:cNvPr>
          <p:cNvSpPr>
            <a:spLocks noGrp="1"/>
          </p:cNvSpPr>
          <p:nvPr>
            <p:ph idx="1"/>
          </p:nvPr>
        </p:nvSpPr>
        <p:spPr/>
        <p:txBody>
          <a:bodyPr>
            <a:normAutofit fontScale="92500" lnSpcReduction="10000"/>
          </a:bodyPr>
          <a:lstStyle/>
          <a:p>
            <a:pPr marL="292608" lvl="1" indent="0">
              <a:buNone/>
            </a:pPr>
            <a:r>
              <a:rPr lang="en-US" b="1" dirty="0"/>
              <a:t>Section 2. </a:t>
            </a:r>
            <a:r>
              <a:rPr lang="en-US" dirty="0"/>
              <a:t>Officer Removal Process:</a:t>
            </a:r>
          </a:p>
          <a:p>
            <a:pPr marL="635508" lvl="1" indent="-342900">
              <a:buClr>
                <a:schemeClr val="tx1"/>
              </a:buClr>
              <a:buAutoNum type="alphaLcPeriod"/>
            </a:pPr>
            <a:r>
              <a:rPr lang="en-US" dirty="0"/>
              <a:t>Any member or officer can submit an officer in violation of the organization purpose, their position responsibilities, or constitution to the president. </a:t>
            </a:r>
          </a:p>
          <a:p>
            <a:pPr marL="635508" lvl="1" indent="-342900">
              <a:buClr>
                <a:schemeClr val="tx1"/>
              </a:buClr>
              <a:buAutoNum type="alphaLcPeriod"/>
            </a:pPr>
            <a:r>
              <a:rPr lang="en-US" dirty="0"/>
              <a:t>If the officer in violation is the president then it should be submitted to the organization advisor. </a:t>
            </a:r>
          </a:p>
          <a:p>
            <a:pPr marL="635508" lvl="1" indent="-342900">
              <a:buClr>
                <a:schemeClr val="tx1"/>
              </a:buClr>
              <a:buAutoNum type="alphaLcPeriod"/>
            </a:pPr>
            <a:r>
              <a:rPr lang="en-US" dirty="0"/>
              <a:t>Once the president or advisor receives the violation it will be reviewed and a special meeting will be scheduled with the other officers to review the violation. </a:t>
            </a:r>
          </a:p>
          <a:p>
            <a:pPr marL="635508" lvl="1" indent="-342900">
              <a:buClr>
                <a:schemeClr val="tx1"/>
              </a:buClr>
              <a:buAutoNum type="alphaLcPeriod"/>
            </a:pPr>
            <a:r>
              <a:rPr lang="en-US" dirty="0"/>
              <a:t>If the remaining executive board finds the violation creditable then they will schedule a time for the officer to come speak to the executive board about the violation. </a:t>
            </a:r>
          </a:p>
          <a:p>
            <a:pPr marL="635508" lvl="1" indent="-342900">
              <a:buClr>
                <a:schemeClr val="tx1"/>
              </a:buClr>
              <a:buAutoNum type="alphaLcPeriod"/>
            </a:pPr>
            <a:r>
              <a:rPr lang="en-US" dirty="0"/>
              <a:t>After the meeting with the officer in question, the executive board will take a vote on whether to move forward with the removal process or not. A two-thirds vote of the remaining officers is required to move the process forward. </a:t>
            </a:r>
          </a:p>
          <a:p>
            <a:pPr marL="635508" lvl="1" indent="-342900">
              <a:buClr>
                <a:schemeClr val="tx1"/>
              </a:buClr>
              <a:buAutoNum type="alphaLcPeriod"/>
            </a:pPr>
            <a:r>
              <a:rPr lang="en-US" dirty="0"/>
              <a:t>If the vote passes to move the process forward, a vote will be brought to the entire membership for a vote to remove or not. A two-thirds vote is required to remove an officer from their position with an additional vote to determine removal from the organization. </a:t>
            </a:r>
          </a:p>
          <a:p>
            <a:pPr marL="635508" lvl="1" indent="-342900">
              <a:buClr>
                <a:schemeClr val="tx1"/>
              </a:buClr>
              <a:buAutoNum type="alphaLcPeriod"/>
            </a:pPr>
            <a:r>
              <a:rPr lang="en-US" dirty="0"/>
              <a:t>If the officer is not present at the meeting where the vote took place, they should be notified of the vote within 24 hours. </a:t>
            </a:r>
          </a:p>
        </p:txBody>
      </p:sp>
    </p:spTree>
    <p:extLst>
      <p:ext uri="{BB962C8B-B14F-4D97-AF65-F5344CB8AC3E}">
        <p14:creationId xmlns:p14="http://schemas.microsoft.com/office/powerpoint/2010/main" val="90401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455B2-0F65-4F6A-ADBC-3A4D9DB0EC93}"/>
              </a:ext>
            </a:extLst>
          </p:cNvPr>
          <p:cNvSpPr>
            <a:spLocks noGrp="1"/>
          </p:cNvSpPr>
          <p:nvPr>
            <p:ph type="title"/>
          </p:nvPr>
        </p:nvSpPr>
        <p:spPr/>
        <p:txBody>
          <a:bodyPr/>
          <a:lstStyle/>
          <a:p>
            <a:r>
              <a:rPr lang="en-US" b="1" dirty="0"/>
              <a:t>Financial Procedures</a:t>
            </a:r>
          </a:p>
        </p:txBody>
      </p:sp>
      <p:sp>
        <p:nvSpPr>
          <p:cNvPr id="3" name="Content Placeholder 2">
            <a:extLst>
              <a:ext uri="{FF2B5EF4-FFF2-40B4-BE49-F238E27FC236}">
                <a16:creationId xmlns:a16="http://schemas.microsoft.com/office/drawing/2014/main" id="{9B563092-0164-4DA6-B472-9868BA49102D}"/>
              </a:ext>
            </a:extLst>
          </p:cNvPr>
          <p:cNvSpPr>
            <a:spLocks noGrp="1"/>
          </p:cNvSpPr>
          <p:nvPr>
            <p:ph idx="1"/>
          </p:nvPr>
        </p:nvSpPr>
        <p:spPr/>
        <p:txBody>
          <a:bodyPr>
            <a:normAutofit fontScale="85000" lnSpcReduction="10000"/>
          </a:bodyPr>
          <a:lstStyle/>
          <a:p>
            <a:pPr marL="0" indent="0">
              <a:buNone/>
            </a:pPr>
            <a:r>
              <a:rPr lang="en-US" sz="2100" b="1" dirty="0">
                <a:solidFill>
                  <a:schemeClr val="accent1"/>
                </a:solidFill>
              </a:rPr>
              <a:t>Article VII – Finances</a:t>
            </a:r>
          </a:p>
          <a:p>
            <a:pPr marL="292608" lvl="1" indent="0">
              <a:lnSpc>
                <a:spcPct val="100000"/>
              </a:lnSpc>
              <a:buNone/>
            </a:pPr>
            <a:r>
              <a:rPr lang="en-US" b="1" dirty="0"/>
              <a:t>Section 1. </a:t>
            </a:r>
            <a:r>
              <a:rPr lang="en-US" dirty="0"/>
              <a:t>Collection of Funds: </a:t>
            </a:r>
          </a:p>
          <a:p>
            <a:pPr marL="749808" lvl="1" indent="-457200">
              <a:lnSpc>
                <a:spcPct val="100000"/>
              </a:lnSpc>
              <a:buClr>
                <a:schemeClr val="tx1"/>
              </a:buClr>
              <a:buAutoNum type="alphaLcPeriod"/>
            </a:pPr>
            <a:r>
              <a:rPr lang="en-US" dirty="0"/>
              <a:t>Membership dues shall be collected at the first meeting in September and January. </a:t>
            </a:r>
          </a:p>
          <a:p>
            <a:pPr marL="749808" lvl="1" indent="-457200">
              <a:lnSpc>
                <a:spcPct val="100000"/>
              </a:lnSpc>
              <a:buClr>
                <a:schemeClr val="tx1"/>
              </a:buClr>
              <a:buAutoNum type="alphaLcPeriod"/>
            </a:pPr>
            <a:r>
              <a:rPr lang="en-US" dirty="0"/>
              <a:t>The Treasurer shall be responsible for applying for and documenting funds from the SGA and the School of Health Professions. </a:t>
            </a:r>
          </a:p>
          <a:p>
            <a:pPr marL="292608" lvl="1" indent="0">
              <a:lnSpc>
                <a:spcPct val="100000"/>
              </a:lnSpc>
              <a:buNone/>
            </a:pPr>
            <a:r>
              <a:rPr lang="en-US" b="1" dirty="0"/>
              <a:t>Section 2. </a:t>
            </a:r>
            <a:r>
              <a:rPr lang="en-US" dirty="0"/>
              <a:t>Management of Funds: </a:t>
            </a:r>
          </a:p>
          <a:p>
            <a:pPr marL="749808" lvl="1" indent="-457200">
              <a:lnSpc>
                <a:spcPct val="100000"/>
              </a:lnSpc>
              <a:buClrTx/>
              <a:buAutoNum type="alphaLcPeriod"/>
            </a:pPr>
            <a:r>
              <a:rPr lang="en-US" dirty="0"/>
              <a:t>Any costs occurred by the organization may be paid by the President or Treasurer. </a:t>
            </a:r>
          </a:p>
          <a:p>
            <a:pPr marL="749808" lvl="1" indent="-457200">
              <a:lnSpc>
                <a:spcPct val="100000"/>
              </a:lnSpc>
              <a:buClrTx/>
              <a:buAutoNum type="alphaLcPeriod"/>
            </a:pPr>
            <a:r>
              <a:rPr lang="en-US" dirty="0"/>
              <a:t>All expenditures must be documented with an itemized receipt by the Treasurer.</a:t>
            </a:r>
          </a:p>
          <a:p>
            <a:pPr marL="749808" lvl="1" indent="-457200">
              <a:lnSpc>
                <a:spcPct val="100000"/>
              </a:lnSpc>
              <a:buClrTx/>
              <a:buAutoNum type="alphaLcPeriod"/>
            </a:pPr>
            <a:r>
              <a:rPr lang="en-US" dirty="0"/>
              <a:t>All income must be deposited within 24 hours of receiving it. No cash is accepted only check or money orders, unless it comes from a fundraiser. Square can only be used if linked to the organization checking account. </a:t>
            </a:r>
          </a:p>
          <a:p>
            <a:pPr marL="292608" lvl="1" indent="0">
              <a:lnSpc>
                <a:spcPct val="100000"/>
              </a:lnSpc>
              <a:buNone/>
            </a:pPr>
            <a:r>
              <a:rPr lang="en-US" b="1" dirty="0"/>
              <a:t>Section 3. </a:t>
            </a:r>
            <a:r>
              <a:rPr lang="en-US" dirty="0"/>
              <a:t>Documentation: </a:t>
            </a:r>
          </a:p>
          <a:p>
            <a:pPr marL="292608" lvl="1" indent="0">
              <a:lnSpc>
                <a:spcPct val="100000"/>
              </a:lnSpc>
              <a:buNone/>
            </a:pPr>
            <a:r>
              <a:rPr lang="en-US" dirty="0"/>
              <a:t>a. Documentation of any funds spent/gained must be added to the Financial Binder and available to all members with reasonable notice. </a:t>
            </a:r>
          </a:p>
          <a:p>
            <a:pPr marL="292608" lvl="1" indent="0">
              <a:lnSpc>
                <a:spcPct val="100000"/>
              </a:lnSpc>
              <a:buNone/>
            </a:pPr>
            <a:r>
              <a:rPr lang="en-US" b="1" dirty="0"/>
              <a:t>Section 4. </a:t>
            </a:r>
            <a:r>
              <a:rPr lang="en-US" dirty="0"/>
              <a:t>In the event that the organization ceases to exist, all assets shall be donated to the National Bubble Blowing Federation Foundation. </a:t>
            </a:r>
            <a:endParaRPr lang="en-US" b="1" dirty="0"/>
          </a:p>
        </p:txBody>
      </p:sp>
    </p:spTree>
    <p:extLst>
      <p:ext uri="{BB962C8B-B14F-4D97-AF65-F5344CB8AC3E}">
        <p14:creationId xmlns:p14="http://schemas.microsoft.com/office/powerpoint/2010/main" val="329410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F553-5FE4-4895-8415-FCACD88B86D8}"/>
              </a:ext>
            </a:extLst>
          </p:cNvPr>
          <p:cNvSpPr>
            <a:spLocks noGrp="1"/>
          </p:cNvSpPr>
          <p:nvPr>
            <p:ph type="title"/>
          </p:nvPr>
        </p:nvSpPr>
        <p:spPr/>
        <p:txBody>
          <a:bodyPr/>
          <a:lstStyle/>
          <a:p>
            <a:r>
              <a:rPr lang="en-US" b="1" dirty="0"/>
              <a:t>Faculty/Staff Advisor </a:t>
            </a:r>
            <a:r>
              <a:rPr lang="en-US" b="1" dirty="0" err="1"/>
              <a:t>Responsibilites</a:t>
            </a:r>
            <a:endParaRPr lang="en-US" b="1" dirty="0"/>
          </a:p>
        </p:txBody>
      </p:sp>
      <p:sp>
        <p:nvSpPr>
          <p:cNvPr id="3" name="Content Placeholder 2">
            <a:extLst>
              <a:ext uri="{FF2B5EF4-FFF2-40B4-BE49-F238E27FC236}">
                <a16:creationId xmlns:a16="http://schemas.microsoft.com/office/drawing/2014/main" id="{DFAB7349-D050-4559-888A-6579D6CA6993}"/>
              </a:ext>
            </a:extLst>
          </p:cNvPr>
          <p:cNvSpPr>
            <a:spLocks noGrp="1"/>
          </p:cNvSpPr>
          <p:nvPr>
            <p:ph idx="1"/>
          </p:nvPr>
        </p:nvSpPr>
        <p:spPr/>
        <p:txBody>
          <a:bodyPr/>
          <a:lstStyle/>
          <a:p>
            <a:pPr marL="0" indent="0">
              <a:buNone/>
            </a:pPr>
            <a:r>
              <a:rPr lang="en-US" sz="2200" b="1" dirty="0">
                <a:solidFill>
                  <a:schemeClr val="accent1"/>
                </a:solidFill>
              </a:rPr>
              <a:t>Article VIII – Faculty/Staff Advisor</a:t>
            </a:r>
          </a:p>
          <a:p>
            <a:pPr marL="292608" lvl="1" indent="0">
              <a:buNone/>
            </a:pPr>
            <a:r>
              <a:rPr lang="en-US" sz="2000" b="1" dirty="0"/>
              <a:t>Section 1. </a:t>
            </a:r>
            <a:r>
              <a:rPr lang="en-US" sz="2000" dirty="0"/>
              <a:t>Responsibilities of the Advisor. </a:t>
            </a:r>
          </a:p>
          <a:p>
            <a:pPr marL="749808" lvl="1" indent="-457200">
              <a:buClrTx/>
              <a:buAutoNum type="alphaLcPeriod"/>
            </a:pPr>
            <a:r>
              <a:rPr lang="en-US" sz="2000" dirty="0"/>
              <a:t>Provide feedback by listening and giving perspective insight for the organization’s development. </a:t>
            </a:r>
          </a:p>
          <a:p>
            <a:pPr marL="749808" lvl="1" indent="-457200">
              <a:buClrTx/>
              <a:buAutoNum type="alphaLcPeriod"/>
            </a:pPr>
            <a:r>
              <a:rPr lang="en-US" sz="2000" dirty="0"/>
              <a:t>Support the organization in crises. </a:t>
            </a:r>
          </a:p>
          <a:p>
            <a:pPr marL="749808" lvl="1" indent="-457200">
              <a:buClrTx/>
              <a:buAutoNum type="alphaLcPeriod"/>
            </a:pPr>
            <a:r>
              <a:rPr lang="en-US" sz="2000" dirty="0"/>
              <a:t>Intervene when appropriate. Especially when conflicts arise between members or officers. </a:t>
            </a:r>
          </a:p>
          <a:p>
            <a:pPr marL="749808" lvl="1" indent="-457200">
              <a:buClrTx/>
              <a:buAutoNum type="alphaLcPeriod"/>
            </a:pPr>
            <a:r>
              <a:rPr lang="en-US" sz="2000" dirty="0"/>
              <a:t>Be knowledgeable of university or national policies that may impact the organization. </a:t>
            </a:r>
          </a:p>
          <a:p>
            <a:pPr marL="749808" lvl="1" indent="-457200">
              <a:buClrTx/>
              <a:buAutoNum type="alphaLcPeriod"/>
            </a:pPr>
            <a:r>
              <a:rPr lang="en-US" sz="2000" dirty="0"/>
              <a:t>Co-sign expenditures that are over $500. </a:t>
            </a:r>
          </a:p>
          <a:p>
            <a:pPr marL="749808" lvl="1" indent="-457200">
              <a:buClrTx/>
              <a:buAutoNum type="alphaLcPeriod"/>
            </a:pPr>
            <a:r>
              <a:rPr lang="en-US" sz="2000" dirty="0"/>
              <a:t>Provide connections to the group such as campus resources, etc. </a:t>
            </a:r>
          </a:p>
        </p:txBody>
      </p:sp>
    </p:spTree>
    <p:extLst>
      <p:ext uri="{BB962C8B-B14F-4D97-AF65-F5344CB8AC3E}">
        <p14:creationId xmlns:p14="http://schemas.microsoft.com/office/powerpoint/2010/main" val="337531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6E75-7A56-4E4E-8A2D-97E2830EAF6A}"/>
              </a:ext>
            </a:extLst>
          </p:cNvPr>
          <p:cNvSpPr>
            <a:spLocks noGrp="1"/>
          </p:cNvSpPr>
          <p:nvPr>
            <p:ph type="title"/>
          </p:nvPr>
        </p:nvSpPr>
        <p:spPr/>
        <p:txBody>
          <a:bodyPr/>
          <a:lstStyle/>
          <a:p>
            <a:r>
              <a:rPr lang="en-US" b="1" dirty="0"/>
              <a:t>Annual Programs</a:t>
            </a:r>
          </a:p>
        </p:txBody>
      </p:sp>
      <p:sp>
        <p:nvSpPr>
          <p:cNvPr id="3" name="Content Placeholder 2">
            <a:extLst>
              <a:ext uri="{FF2B5EF4-FFF2-40B4-BE49-F238E27FC236}">
                <a16:creationId xmlns:a16="http://schemas.microsoft.com/office/drawing/2014/main" id="{7E873D98-BB13-4403-8E3F-0F034AA70DEC}"/>
              </a:ext>
            </a:extLst>
          </p:cNvPr>
          <p:cNvSpPr>
            <a:spLocks noGrp="1"/>
          </p:cNvSpPr>
          <p:nvPr>
            <p:ph idx="1"/>
          </p:nvPr>
        </p:nvSpPr>
        <p:spPr/>
        <p:txBody>
          <a:bodyPr/>
          <a:lstStyle/>
          <a:p>
            <a:pPr marL="0" indent="0">
              <a:buNone/>
            </a:pPr>
            <a:r>
              <a:rPr lang="en-US" sz="2200" b="1" dirty="0">
                <a:solidFill>
                  <a:schemeClr val="accent1"/>
                </a:solidFill>
              </a:rPr>
              <a:t>Article IX – Annual Programs</a:t>
            </a:r>
          </a:p>
          <a:p>
            <a:pPr marL="292608" lvl="1" indent="0">
              <a:buNone/>
            </a:pPr>
            <a:r>
              <a:rPr lang="en-US" sz="2000" b="1" dirty="0"/>
              <a:t>Section 1. </a:t>
            </a:r>
            <a:r>
              <a:rPr lang="en-US" sz="2000" dirty="0"/>
              <a:t>Panhandle South Plains Fair Bubble Blowing Competition</a:t>
            </a:r>
          </a:p>
          <a:p>
            <a:pPr marL="749808" lvl="1" indent="-457200">
              <a:buClrTx/>
              <a:buAutoNum type="alphaLcPeriod"/>
            </a:pPr>
            <a:r>
              <a:rPr lang="en-US" sz="2000" dirty="0"/>
              <a:t>The organization hosts this competition every fall semester to bring joy and recognition to the art of bubble gum blowing. </a:t>
            </a:r>
          </a:p>
          <a:p>
            <a:pPr marL="292608" lvl="1" indent="0">
              <a:buNone/>
            </a:pPr>
            <a:r>
              <a:rPr lang="en-US" sz="2000" b="1" dirty="0"/>
              <a:t>Section 2. </a:t>
            </a:r>
            <a:r>
              <a:rPr lang="en-US" sz="2000" dirty="0"/>
              <a:t>Holiday Bubble Blowing Invitational</a:t>
            </a:r>
          </a:p>
          <a:p>
            <a:pPr marL="749808" lvl="1" indent="-457200">
              <a:buClr>
                <a:schemeClr val="tx1"/>
              </a:buClr>
              <a:buAutoNum type="alphaLcPeriod"/>
            </a:pPr>
            <a:r>
              <a:rPr lang="en-US" sz="2000" dirty="0"/>
              <a:t>The organization attends the state invitational that is annually hosted at the Dallas World Aquarium. </a:t>
            </a:r>
          </a:p>
          <a:p>
            <a:pPr marL="292608" lvl="1" indent="0">
              <a:buNone/>
            </a:pPr>
            <a:r>
              <a:rPr lang="en-US" sz="2000" b="1" dirty="0"/>
              <a:t>Section 3. </a:t>
            </a:r>
            <a:r>
              <a:rPr lang="en-US" sz="2000" dirty="0"/>
              <a:t>National Bubble Blowing Competition</a:t>
            </a:r>
          </a:p>
          <a:p>
            <a:pPr marL="292608" lvl="1" indent="0">
              <a:buNone/>
            </a:pPr>
            <a:r>
              <a:rPr lang="en-US" sz="2000" dirty="0"/>
              <a:t>a. The organization attends the National Bubble Blowing Federation Championship if any members qualify to compete. </a:t>
            </a:r>
          </a:p>
        </p:txBody>
      </p:sp>
    </p:spTree>
    <p:extLst>
      <p:ext uri="{BB962C8B-B14F-4D97-AF65-F5344CB8AC3E}">
        <p14:creationId xmlns:p14="http://schemas.microsoft.com/office/powerpoint/2010/main" val="366574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534B-DCC1-43CB-8F8D-B677BE5C0370}"/>
              </a:ext>
            </a:extLst>
          </p:cNvPr>
          <p:cNvSpPr>
            <a:spLocks noGrp="1"/>
          </p:cNvSpPr>
          <p:nvPr>
            <p:ph type="title"/>
          </p:nvPr>
        </p:nvSpPr>
        <p:spPr/>
        <p:txBody>
          <a:bodyPr/>
          <a:lstStyle/>
          <a:p>
            <a:r>
              <a:rPr lang="en-US" b="1" dirty="0"/>
              <a:t>Amendment Approval</a:t>
            </a:r>
          </a:p>
        </p:txBody>
      </p:sp>
      <p:sp>
        <p:nvSpPr>
          <p:cNvPr id="3" name="Content Placeholder 2">
            <a:extLst>
              <a:ext uri="{FF2B5EF4-FFF2-40B4-BE49-F238E27FC236}">
                <a16:creationId xmlns:a16="http://schemas.microsoft.com/office/drawing/2014/main" id="{A164C3C8-F1B0-4551-8276-D9AFD245C7D4}"/>
              </a:ext>
            </a:extLst>
          </p:cNvPr>
          <p:cNvSpPr>
            <a:spLocks noGrp="1"/>
          </p:cNvSpPr>
          <p:nvPr>
            <p:ph idx="1"/>
          </p:nvPr>
        </p:nvSpPr>
        <p:spPr>
          <a:xfrm>
            <a:off x="1097280" y="1971569"/>
            <a:ext cx="10058400" cy="4023360"/>
          </a:xfrm>
        </p:spPr>
        <p:txBody>
          <a:bodyPr/>
          <a:lstStyle/>
          <a:p>
            <a:r>
              <a:rPr lang="en-US" dirty="0"/>
              <a:t>_________________________			___________________________</a:t>
            </a:r>
            <a:br>
              <a:rPr lang="en-US" dirty="0"/>
            </a:br>
            <a:r>
              <a:rPr lang="en-US" b="1" dirty="0"/>
              <a:t>President – Print				Advisor – Print</a:t>
            </a:r>
            <a:br>
              <a:rPr lang="en-US" b="1" dirty="0"/>
            </a:br>
            <a:endParaRPr lang="en-US" b="1" dirty="0"/>
          </a:p>
          <a:p>
            <a:r>
              <a:rPr lang="en-US" dirty="0"/>
              <a:t>_________________________			___________________________</a:t>
            </a:r>
          </a:p>
          <a:p>
            <a:pPr>
              <a:lnSpc>
                <a:spcPct val="0"/>
              </a:lnSpc>
            </a:pPr>
            <a:r>
              <a:rPr lang="en-US" b="1" dirty="0"/>
              <a:t>President – Signature				Advisor – Signature</a:t>
            </a:r>
          </a:p>
          <a:p>
            <a:endParaRPr lang="en-US" dirty="0"/>
          </a:p>
          <a:p>
            <a:r>
              <a:rPr lang="en-US" dirty="0"/>
              <a:t>_________________________</a:t>
            </a:r>
          </a:p>
          <a:p>
            <a:pPr>
              <a:lnSpc>
                <a:spcPct val="0"/>
              </a:lnSpc>
            </a:pPr>
            <a:r>
              <a:rPr lang="en-US" b="1" dirty="0"/>
              <a:t>Approval Date</a:t>
            </a:r>
          </a:p>
        </p:txBody>
      </p:sp>
    </p:spTree>
    <p:extLst>
      <p:ext uri="{BB962C8B-B14F-4D97-AF65-F5344CB8AC3E}">
        <p14:creationId xmlns:p14="http://schemas.microsoft.com/office/powerpoint/2010/main" val="105838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E166-CCCB-4802-831A-A4C036708164}"/>
              </a:ext>
            </a:extLst>
          </p:cNvPr>
          <p:cNvSpPr>
            <a:spLocks noGrp="1"/>
          </p:cNvSpPr>
          <p:nvPr>
            <p:ph type="title"/>
          </p:nvPr>
        </p:nvSpPr>
        <p:spPr/>
        <p:txBody>
          <a:bodyPr/>
          <a:lstStyle/>
          <a:p>
            <a:r>
              <a:rPr lang="en-US" b="1" dirty="0"/>
              <a:t>Re-Registration &amp; Budget Requests</a:t>
            </a:r>
          </a:p>
        </p:txBody>
      </p:sp>
      <p:sp>
        <p:nvSpPr>
          <p:cNvPr id="3" name="Content Placeholder 2">
            <a:extLst>
              <a:ext uri="{FF2B5EF4-FFF2-40B4-BE49-F238E27FC236}">
                <a16:creationId xmlns:a16="http://schemas.microsoft.com/office/drawing/2014/main" id="{E0DCC359-A5D3-4511-AF8C-3B3C95B3D69D}"/>
              </a:ext>
            </a:extLst>
          </p:cNvPr>
          <p:cNvSpPr>
            <a:spLocks noGrp="1"/>
          </p:cNvSpPr>
          <p:nvPr>
            <p:ph idx="1"/>
          </p:nvPr>
        </p:nvSpPr>
        <p:spPr/>
        <p:txBody>
          <a:bodyPr>
            <a:normAutofit/>
          </a:bodyPr>
          <a:lstStyle/>
          <a:p>
            <a:pPr>
              <a:buFont typeface="Courier New" panose="02070309020205020404" pitchFamily="49" charset="0"/>
              <a:buChar char="o"/>
            </a:pPr>
            <a:r>
              <a:rPr lang="en-US" sz="2400" dirty="0"/>
              <a:t> Deadline to submit: February 21</a:t>
            </a:r>
            <a:r>
              <a:rPr lang="en-US" sz="2400" baseline="30000" dirty="0"/>
              <a:t>st</a:t>
            </a:r>
            <a:r>
              <a:rPr lang="en-US" sz="2400" dirty="0"/>
              <a:t> at 11:59 pm</a:t>
            </a:r>
          </a:p>
          <a:p>
            <a:pPr lvl="1">
              <a:buFont typeface="Courier New" panose="02070309020205020404" pitchFamily="49" charset="0"/>
              <a:buChar char="o"/>
            </a:pPr>
            <a:r>
              <a:rPr lang="en-US" sz="2200" dirty="0"/>
              <a:t> Failure to meet deadline makes the group ineligible for Senate funding</a:t>
            </a:r>
          </a:p>
          <a:p>
            <a:pPr>
              <a:buFont typeface="Courier New" panose="02070309020205020404" pitchFamily="49" charset="0"/>
              <a:buChar char="o"/>
            </a:pPr>
            <a:r>
              <a:rPr lang="en-US" sz="2400" dirty="0"/>
              <a:t> Annual process for all student organizations</a:t>
            </a:r>
          </a:p>
          <a:p>
            <a:pPr>
              <a:buFont typeface="Courier New" panose="02070309020205020404" pitchFamily="49" charset="0"/>
              <a:buChar char="o"/>
            </a:pPr>
            <a:r>
              <a:rPr lang="en-US" sz="2400" dirty="0"/>
              <a:t> Completed in HSC Net</a:t>
            </a:r>
          </a:p>
        </p:txBody>
      </p:sp>
    </p:spTree>
    <p:extLst>
      <p:ext uri="{BB962C8B-B14F-4D97-AF65-F5344CB8AC3E}">
        <p14:creationId xmlns:p14="http://schemas.microsoft.com/office/powerpoint/2010/main" val="186728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06C4-EFA5-4C71-B0EF-04CC6CD78A8A}"/>
              </a:ext>
            </a:extLst>
          </p:cNvPr>
          <p:cNvSpPr>
            <a:spLocks noGrp="1"/>
          </p:cNvSpPr>
          <p:nvPr>
            <p:ph type="title"/>
          </p:nvPr>
        </p:nvSpPr>
        <p:spPr/>
        <p:txBody>
          <a:bodyPr/>
          <a:lstStyle/>
          <a:p>
            <a:r>
              <a:rPr lang="en-US" b="1" dirty="0"/>
              <a:t>Re-Registration Process</a:t>
            </a:r>
          </a:p>
        </p:txBody>
      </p:sp>
      <p:sp>
        <p:nvSpPr>
          <p:cNvPr id="3" name="Content Placeholder 2">
            <a:extLst>
              <a:ext uri="{FF2B5EF4-FFF2-40B4-BE49-F238E27FC236}">
                <a16:creationId xmlns:a16="http://schemas.microsoft.com/office/drawing/2014/main" id="{07CF1F5F-82F5-470C-BA08-3D7FC898BDDF}"/>
              </a:ext>
            </a:extLst>
          </p:cNvPr>
          <p:cNvSpPr>
            <a:spLocks noGrp="1"/>
          </p:cNvSpPr>
          <p:nvPr>
            <p:ph idx="1"/>
          </p:nvPr>
        </p:nvSpPr>
        <p:spPr/>
        <p:txBody>
          <a:bodyPr>
            <a:normAutofit/>
          </a:bodyPr>
          <a:lstStyle/>
          <a:p>
            <a:r>
              <a:rPr lang="en-US" sz="2200" dirty="0"/>
              <a:t>To register your organization: </a:t>
            </a:r>
          </a:p>
        </p:txBody>
      </p:sp>
      <p:pic>
        <p:nvPicPr>
          <p:cNvPr id="4" name="Picture 3">
            <a:extLst>
              <a:ext uri="{FF2B5EF4-FFF2-40B4-BE49-F238E27FC236}">
                <a16:creationId xmlns:a16="http://schemas.microsoft.com/office/drawing/2014/main" id="{34001BF2-284A-4AF2-8943-74EDC2CB33B3}"/>
              </a:ext>
            </a:extLst>
          </p:cNvPr>
          <p:cNvPicPr>
            <a:picLocks noChangeAspect="1"/>
          </p:cNvPicPr>
          <p:nvPr/>
        </p:nvPicPr>
        <p:blipFill>
          <a:blip r:embed="rId2"/>
          <a:stretch>
            <a:fillRect/>
          </a:stretch>
        </p:blipFill>
        <p:spPr>
          <a:xfrm>
            <a:off x="823541" y="2541679"/>
            <a:ext cx="2674250" cy="2663553"/>
          </a:xfrm>
          <a:prstGeom prst="rect">
            <a:avLst/>
          </a:prstGeom>
        </p:spPr>
      </p:pic>
      <p:sp>
        <p:nvSpPr>
          <p:cNvPr id="5" name="Rounded Rectangle 4">
            <a:extLst>
              <a:ext uri="{FF2B5EF4-FFF2-40B4-BE49-F238E27FC236}">
                <a16:creationId xmlns:a16="http://schemas.microsoft.com/office/drawing/2014/main" id="{673E87BE-9F7E-4A90-85D7-4B2D1A6F27CC}"/>
              </a:ext>
            </a:extLst>
          </p:cNvPr>
          <p:cNvSpPr/>
          <p:nvPr/>
        </p:nvSpPr>
        <p:spPr>
          <a:xfrm>
            <a:off x="910306" y="3993314"/>
            <a:ext cx="1854744" cy="35121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8">
            <a:extLst>
              <a:ext uri="{FF2B5EF4-FFF2-40B4-BE49-F238E27FC236}">
                <a16:creationId xmlns:a16="http://schemas.microsoft.com/office/drawing/2014/main" id="{805F039D-5FAE-4647-96FC-338EF4156982}"/>
              </a:ext>
            </a:extLst>
          </p:cNvPr>
          <p:cNvSpPr/>
          <p:nvPr/>
        </p:nvSpPr>
        <p:spPr>
          <a:xfrm rot="3843282">
            <a:off x="3130312" y="3154848"/>
            <a:ext cx="352371" cy="110745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3C1B3E9-EB40-455D-B6FE-CFB94A94E11C}"/>
              </a:ext>
            </a:extLst>
          </p:cNvPr>
          <p:cNvPicPr>
            <a:picLocks noChangeAspect="1"/>
          </p:cNvPicPr>
          <p:nvPr/>
        </p:nvPicPr>
        <p:blipFill rotWithShape="1">
          <a:blip r:embed="rId3"/>
          <a:srcRect l="54632" t="18853" r="34412" b="37177"/>
          <a:stretch/>
        </p:blipFill>
        <p:spPr>
          <a:xfrm>
            <a:off x="4009080" y="2432486"/>
            <a:ext cx="2488999" cy="3121655"/>
          </a:xfrm>
          <a:prstGeom prst="rect">
            <a:avLst/>
          </a:prstGeom>
        </p:spPr>
      </p:pic>
      <p:sp>
        <p:nvSpPr>
          <p:cNvPr id="8" name="Rounded Rectangle 10">
            <a:extLst>
              <a:ext uri="{FF2B5EF4-FFF2-40B4-BE49-F238E27FC236}">
                <a16:creationId xmlns:a16="http://schemas.microsoft.com/office/drawing/2014/main" id="{5E2BBC68-9847-438D-ABC8-F3CA49980F92}"/>
              </a:ext>
            </a:extLst>
          </p:cNvPr>
          <p:cNvSpPr/>
          <p:nvPr/>
        </p:nvSpPr>
        <p:spPr>
          <a:xfrm>
            <a:off x="4250978" y="5082903"/>
            <a:ext cx="2021980" cy="37448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EA5232F-49DC-4BA8-A617-518582E17C72}"/>
              </a:ext>
            </a:extLst>
          </p:cNvPr>
          <p:cNvPicPr>
            <a:picLocks noChangeAspect="1"/>
          </p:cNvPicPr>
          <p:nvPr/>
        </p:nvPicPr>
        <p:blipFill rotWithShape="1">
          <a:blip r:embed="rId4"/>
          <a:srcRect l="54265" t="19445" r="23934" b="45098"/>
          <a:stretch/>
        </p:blipFill>
        <p:spPr>
          <a:xfrm>
            <a:off x="6909560" y="2626188"/>
            <a:ext cx="4648036" cy="2362275"/>
          </a:xfrm>
          <a:prstGeom prst="rect">
            <a:avLst/>
          </a:prstGeom>
        </p:spPr>
      </p:pic>
      <p:sp>
        <p:nvSpPr>
          <p:cNvPr id="10" name="Rounded Rectangle 12">
            <a:extLst>
              <a:ext uri="{FF2B5EF4-FFF2-40B4-BE49-F238E27FC236}">
                <a16:creationId xmlns:a16="http://schemas.microsoft.com/office/drawing/2014/main" id="{7D221581-A79D-44A8-B62D-CDAB43133B0C}"/>
              </a:ext>
            </a:extLst>
          </p:cNvPr>
          <p:cNvSpPr/>
          <p:nvPr/>
        </p:nvSpPr>
        <p:spPr>
          <a:xfrm>
            <a:off x="10241713" y="4084814"/>
            <a:ext cx="798383" cy="34284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4">
            <a:extLst>
              <a:ext uri="{FF2B5EF4-FFF2-40B4-BE49-F238E27FC236}">
                <a16:creationId xmlns:a16="http://schemas.microsoft.com/office/drawing/2014/main" id="{4516A6F6-BB96-4267-8584-F93A9738EC51}"/>
              </a:ext>
            </a:extLst>
          </p:cNvPr>
          <p:cNvSpPr/>
          <p:nvPr/>
        </p:nvSpPr>
        <p:spPr>
          <a:xfrm rot="2234417">
            <a:off x="6503275" y="4061790"/>
            <a:ext cx="352371" cy="110745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5">
            <a:extLst>
              <a:ext uri="{FF2B5EF4-FFF2-40B4-BE49-F238E27FC236}">
                <a16:creationId xmlns:a16="http://schemas.microsoft.com/office/drawing/2014/main" id="{85CBA2F7-5C04-4788-AB56-2DF44BDC8C77}"/>
              </a:ext>
            </a:extLst>
          </p:cNvPr>
          <p:cNvSpPr/>
          <p:nvPr/>
        </p:nvSpPr>
        <p:spPr>
          <a:xfrm rot="2229941">
            <a:off x="11236452" y="2978547"/>
            <a:ext cx="370124" cy="116325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48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5860-485E-4992-B3F0-992DA3F869AF}"/>
              </a:ext>
            </a:extLst>
          </p:cNvPr>
          <p:cNvSpPr>
            <a:spLocks noGrp="1"/>
          </p:cNvSpPr>
          <p:nvPr>
            <p:ph type="title"/>
          </p:nvPr>
        </p:nvSpPr>
        <p:spPr/>
        <p:txBody>
          <a:bodyPr/>
          <a:lstStyle/>
          <a:p>
            <a:r>
              <a:rPr lang="en-US" b="1" dirty="0"/>
              <a:t>Re-Registration Process</a:t>
            </a:r>
          </a:p>
        </p:txBody>
      </p:sp>
      <p:sp>
        <p:nvSpPr>
          <p:cNvPr id="3" name="Content Placeholder 2">
            <a:extLst>
              <a:ext uri="{FF2B5EF4-FFF2-40B4-BE49-F238E27FC236}">
                <a16:creationId xmlns:a16="http://schemas.microsoft.com/office/drawing/2014/main" id="{AE6234EE-F8B2-4929-9EEA-FEE011808892}"/>
              </a:ext>
            </a:extLst>
          </p:cNvPr>
          <p:cNvSpPr>
            <a:spLocks noGrp="1"/>
          </p:cNvSpPr>
          <p:nvPr>
            <p:ph idx="1"/>
          </p:nvPr>
        </p:nvSpPr>
        <p:spPr/>
        <p:txBody>
          <a:bodyPr>
            <a:normAutofit/>
          </a:bodyPr>
          <a:lstStyle/>
          <a:p>
            <a:r>
              <a:rPr lang="en-US" sz="2200" dirty="0"/>
              <a:t>To access your registration on another day:</a:t>
            </a:r>
          </a:p>
        </p:txBody>
      </p:sp>
      <p:pic>
        <p:nvPicPr>
          <p:cNvPr id="4" name="Picture 3">
            <a:extLst>
              <a:ext uri="{FF2B5EF4-FFF2-40B4-BE49-F238E27FC236}">
                <a16:creationId xmlns:a16="http://schemas.microsoft.com/office/drawing/2014/main" id="{595FE731-52B7-4F32-AAF7-EAE4E0CDC3BB}"/>
              </a:ext>
            </a:extLst>
          </p:cNvPr>
          <p:cNvPicPr>
            <a:picLocks noChangeAspect="1"/>
          </p:cNvPicPr>
          <p:nvPr/>
        </p:nvPicPr>
        <p:blipFill>
          <a:blip r:embed="rId2"/>
          <a:stretch>
            <a:fillRect/>
          </a:stretch>
        </p:blipFill>
        <p:spPr>
          <a:xfrm>
            <a:off x="696193" y="2289099"/>
            <a:ext cx="8612721" cy="790365"/>
          </a:xfrm>
          <a:prstGeom prst="rect">
            <a:avLst/>
          </a:prstGeom>
        </p:spPr>
      </p:pic>
      <p:sp>
        <p:nvSpPr>
          <p:cNvPr id="5" name="Rounded Rectangle 4">
            <a:extLst>
              <a:ext uri="{FF2B5EF4-FFF2-40B4-BE49-F238E27FC236}">
                <a16:creationId xmlns:a16="http://schemas.microsoft.com/office/drawing/2014/main" id="{EDBF54A3-BFAA-4B3A-B027-3BBE69391B98}"/>
              </a:ext>
            </a:extLst>
          </p:cNvPr>
          <p:cNvSpPr/>
          <p:nvPr/>
        </p:nvSpPr>
        <p:spPr>
          <a:xfrm>
            <a:off x="8949175" y="2257350"/>
            <a:ext cx="281177" cy="23533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8">
            <a:extLst>
              <a:ext uri="{FF2B5EF4-FFF2-40B4-BE49-F238E27FC236}">
                <a16:creationId xmlns:a16="http://schemas.microsoft.com/office/drawing/2014/main" id="{E2F51AE5-EDD9-4407-859E-9D058F1F2E57}"/>
              </a:ext>
            </a:extLst>
          </p:cNvPr>
          <p:cNvSpPr/>
          <p:nvPr/>
        </p:nvSpPr>
        <p:spPr>
          <a:xfrm rot="18451487">
            <a:off x="8351545" y="1409349"/>
            <a:ext cx="328508" cy="103245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E51C9F-F0B3-48B0-815A-A97AFE32E891}"/>
              </a:ext>
            </a:extLst>
          </p:cNvPr>
          <p:cNvPicPr>
            <a:picLocks noChangeAspect="1"/>
          </p:cNvPicPr>
          <p:nvPr/>
        </p:nvPicPr>
        <p:blipFill>
          <a:blip r:embed="rId3"/>
          <a:stretch>
            <a:fillRect/>
          </a:stretch>
        </p:blipFill>
        <p:spPr>
          <a:xfrm>
            <a:off x="9422953" y="1913471"/>
            <a:ext cx="2456488" cy="4173479"/>
          </a:xfrm>
          <a:prstGeom prst="rect">
            <a:avLst/>
          </a:prstGeom>
        </p:spPr>
      </p:pic>
      <p:sp>
        <p:nvSpPr>
          <p:cNvPr id="8" name="Rounded Rectangle 10">
            <a:extLst>
              <a:ext uri="{FF2B5EF4-FFF2-40B4-BE49-F238E27FC236}">
                <a16:creationId xmlns:a16="http://schemas.microsoft.com/office/drawing/2014/main" id="{7479C57A-9273-48EC-9A68-CA2387A4E620}"/>
              </a:ext>
            </a:extLst>
          </p:cNvPr>
          <p:cNvSpPr/>
          <p:nvPr/>
        </p:nvSpPr>
        <p:spPr>
          <a:xfrm>
            <a:off x="9496653" y="4426124"/>
            <a:ext cx="1033698" cy="25040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13">
            <a:extLst>
              <a:ext uri="{FF2B5EF4-FFF2-40B4-BE49-F238E27FC236}">
                <a16:creationId xmlns:a16="http://schemas.microsoft.com/office/drawing/2014/main" id="{437B7945-C75A-4B30-9D63-0BD6DE858D9A}"/>
              </a:ext>
            </a:extLst>
          </p:cNvPr>
          <p:cNvSpPr/>
          <p:nvPr/>
        </p:nvSpPr>
        <p:spPr>
          <a:xfrm rot="4179940">
            <a:off x="10890317" y="3868801"/>
            <a:ext cx="313764" cy="9861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1082984-58B4-46DA-8D48-0452FFB0A63E}"/>
              </a:ext>
            </a:extLst>
          </p:cNvPr>
          <p:cNvPicPr>
            <a:picLocks noChangeAspect="1"/>
          </p:cNvPicPr>
          <p:nvPr/>
        </p:nvPicPr>
        <p:blipFill>
          <a:blip r:embed="rId4"/>
          <a:stretch>
            <a:fillRect/>
          </a:stretch>
        </p:blipFill>
        <p:spPr>
          <a:xfrm>
            <a:off x="1119306" y="3631203"/>
            <a:ext cx="7437238" cy="2455747"/>
          </a:xfrm>
          <a:prstGeom prst="rect">
            <a:avLst/>
          </a:prstGeom>
        </p:spPr>
      </p:pic>
      <p:sp>
        <p:nvSpPr>
          <p:cNvPr id="11" name="Rounded Rectangle 12">
            <a:extLst>
              <a:ext uri="{FF2B5EF4-FFF2-40B4-BE49-F238E27FC236}">
                <a16:creationId xmlns:a16="http://schemas.microsoft.com/office/drawing/2014/main" id="{BDD6D0CA-E34E-48E6-B5DB-8368D745DC3F}"/>
              </a:ext>
            </a:extLst>
          </p:cNvPr>
          <p:cNvSpPr/>
          <p:nvPr/>
        </p:nvSpPr>
        <p:spPr>
          <a:xfrm>
            <a:off x="2359421" y="3984663"/>
            <a:ext cx="1341368" cy="26232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4">
            <a:extLst>
              <a:ext uri="{FF2B5EF4-FFF2-40B4-BE49-F238E27FC236}">
                <a16:creationId xmlns:a16="http://schemas.microsoft.com/office/drawing/2014/main" id="{C96CCC42-74DA-439B-A895-5495E1EBA6C3}"/>
              </a:ext>
            </a:extLst>
          </p:cNvPr>
          <p:cNvSpPr/>
          <p:nvPr/>
        </p:nvSpPr>
        <p:spPr>
          <a:xfrm rot="3975097">
            <a:off x="4075417" y="3270921"/>
            <a:ext cx="328700" cy="103306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51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B7E3-2387-4CEC-9EC0-CBF1C95A7F3C}"/>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65A302E1-5AFD-4FB7-8C96-4B17492A0A5A}"/>
              </a:ext>
            </a:extLst>
          </p:cNvPr>
          <p:cNvSpPr>
            <a:spLocks noGrp="1"/>
          </p:cNvSpPr>
          <p:nvPr>
            <p:ph idx="1"/>
          </p:nvPr>
        </p:nvSpPr>
        <p:spPr/>
        <p:txBody>
          <a:bodyPr>
            <a:normAutofit/>
          </a:bodyPr>
          <a:lstStyle/>
          <a:p>
            <a:pPr>
              <a:buFont typeface="Courier New" panose="02070309020205020404" pitchFamily="49" charset="0"/>
              <a:buChar char="o"/>
            </a:pPr>
            <a:r>
              <a:rPr lang="en-US" sz="2400" dirty="0"/>
              <a:t> Spending and Deadline Reminders</a:t>
            </a:r>
          </a:p>
          <a:p>
            <a:pPr>
              <a:buFont typeface="Courier New" panose="02070309020205020404" pitchFamily="49" charset="0"/>
              <a:buChar char="o"/>
            </a:pPr>
            <a:r>
              <a:rPr lang="en-US" sz="2400" dirty="0"/>
              <a:t> Organization Constitutions</a:t>
            </a:r>
          </a:p>
          <a:p>
            <a:pPr>
              <a:buFont typeface="Courier New" panose="02070309020205020404" pitchFamily="49" charset="0"/>
              <a:buChar char="o"/>
            </a:pPr>
            <a:r>
              <a:rPr lang="en-US" sz="2400" dirty="0"/>
              <a:t> Re-Registration Process</a:t>
            </a:r>
          </a:p>
          <a:p>
            <a:pPr>
              <a:buFont typeface="Courier New" panose="02070309020205020404" pitchFamily="49" charset="0"/>
              <a:buChar char="o"/>
            </a:pPr>
            <a:r>
              <a:rPr lang="en-US" sz="2400" dirty="0"/>
              <a:t> Budget Request Process</a:t>
            </a:r>
          </a:p>
        </p:txBody>
      </p:sp>
    </p:spTree>
    <p:extLst>
      <p:ext uri="{BB962C8B-B14F-4D97-AF65-F5344CB8AC3E}">
        <p14:creationId xmlns:p14="http://schemas.microsoft.com/office/powerpoint/2010/main" val="111879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FAB8-84D2-4C1B-8E28-6D685BB7C2B9}"/>
              </a:ext>
            </a:extLst>
          </p:cNvPr>
          <p:cNvSpPr>
            <a:spLocks noGrp="1"/>
          </p:cNvSpPr>
          <p:nvPr>
            <p:ph type="title"/>
          </p:nvPr>
        </p:nvSpPr>
        <p:spPr/>
        <p:txBody>
          <a:bodyPr/>
          <a:lstStyle/>
          <a:p>
            <a:r>
              <a:rPr lang="en-US" b="1" dirty="0"/>
              <a:t>Re-Registration Process</a:t>
            </a:r>
          </a:p>
        </p:txBody>
      </p:sp>
      <p:sp>
        <p:nvSpPr>
          <p:cNvPr id="3" name="Content Placeholder 2">
            <a:extLst>
              <a:ext uri="{FF2B5EF4-FFF2-40B4-BE49-F238E27FC236}">
                <a16:creationId xmlns:a16="http://schemas.microsoft.com/office/drawing/2014/main" id="{2C5700C7-EFBA-45CD-B6CE-23CDD7DC468B}"/>
              </a:ext>
            </a:extLst>
          </p:cNvPr>
          <p:cNvSpPr>
            <a:spLocks noGrp="1"/>
          </p:cNvSpPr>
          <p:nvPr>
            <p:ph idx="1"/>
          </p:nvPr>
        </p:nvSpPr>
        <p:spPr/>
        <p:txBody>
          <a:bodyPr>
            <a:normAutofit/>
          </a:bodyPr>
          <a:lstStyle/>
          <a:p>
            <a:r>
              <a:rPr lang="en-US" sz="2400" b="1" dirty="0"/>
              <a:t>SIX STEP PROCESS</a:t>
            </a:r>
          </a:p>
          <a:p>
            <a:pPr marL="201168" lvl="1" indent="0">
              <a:buNone/>
            </a:pPr>
            <a:r>
              <a:rPr lang="en-US" sz="2400" b="1" dirty="0"/>
              <a:t>Step 1: </a:t>
            </a:r>
            <a:r>
              <a:rPr lang="en-US" sz="2400" dirty="0"/>
              <a:t>Instructions</a:t>
            </a:r>
          </a:p>
          <a:p>
            <a:pPr marL="201168" lvl="1" indent="0">
              <a:buNone/>
            </a:pPr>
            <a:r>
              <a:rPr lang="en-US" sz="2400" b="1" dirty="0"/>
              <a:t>Step 2: </a:t>
            </a:r>
            <a:r>
              <a:rPr lang="en-US" sz="2400" dirty="0"/>
              <a:t>Organization Profile</a:t>
            </a:r>
          </a:p>
          <a:p>
            <a:pPr marL="201168" lvl="1" indent="0">
              <a:buNone/>
            </a:pPr>
            <a:r>
              <a:rPr lang="en-US" sz="2400" b="1" dirty="0"/>
              <a:t>Step 3: </a:t>
            </a:r>
            <a:r>
              <a:rPr lang="en-US" sz="2400" dirty="0"/>
              <a:t>Organization Profile Picture</a:t>
            </a:r>
          </a:p>
          <a:p>
            <a:pPr marL="201168" lvl="1" indent="0">
              <a:buNone/>
            </a:pPr>
            <a:r>
              <a:rPr lang="en-US" sz="2400" b="1" dirty="0"/>
              <a:t>Step 4: </a:t>
            </a:r>
            <a:r>
              <a:rPr lang="en-US" sz="2400" dirty="0"/>
              <a:t>Organization Categories</a:t>
            </a:r>
          </a:p>
          <a:p>
            <a:pPr marL="201168" lvl="1" indent="0">
              <a:buNone/>
            </a:pPr>
            <a:r>
              <a:rPr lang="en-US" sz="2400" b="1" dirty="0"/>
              <a:t>Step 5: </a:t>
            </a:r>
            <a:r>
              <a:rPr lang="en-US" sz="2400" dirty="0"/>
              <a:t>Organization Roster</a:t>
            </a:r>
          </a:p>
          <a:p>
            <a:pPr marL="201168" lvl="1" indent="0">
              <a:buNone/>
            </a:pPr>
            <a:r>
              <a:rPr lang="en-US" sz="2400" b="1" dirty="0"/>
              <a:t>Step 6: </a:t>
            </a:r>
            <a:r>
              <a:rPr lang="en-US" sz="2400" dirty="0"/>
              <a:t>Registration Questions</a:t>
            </a:r>
          </a:p>
          <a:p>
            <a:endParaRPr lang="en-US" sz="2400" dirty="0"/>
          </a:p>
        </p:txBody>
      </p:sp>
    </p:spTree>
    <p:extLst>
      <p:ext uri="{BB962C8B-B14F-4D97-AF65-F5344CB8AC3E}">
        <p14:creationId xmlns:p14="http://schemas.microsoft.com/office/powerpoint/2010/main" val="400085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10F60-0EF3-44B8-B006-86AD8CFBCAAE}"/>
              </a:ext>
            </a:extLst>
          </p:cNvPr>
          <p:cNvSpPr>
            <a:spLocks noGrp="1"/>
          </p:cNvSpPr>
          <p:nvPr>
            <p:ph type="title"/>
          </p:nvPr>
        </p:nvSpPr>
        <p:spPr/>
        <p:txBody>
          <a:bodyPr/>
          <a:lstStyle/>
          <a:p>
            <a:r>
              <a:rPr lang="en-US" b="1" dirty="0"/>
              <a:t>Organization Profile (Step 2)</a:t>
            </a:r>
          </a:p>
        </p:txBody>
      </p:sp>
      <p:sp>
        <p:nvSpPr>
          <p:cNvPr id="3" name="Content Placeholder 2">
            <a:extLst>
              <a:ext uri="{FF2B5EF4-FFF2-40B4-BE49-F238E27FC236}">
                <a16:creationId xmlns:a16="http://schemas.microsoft.com/office/drawing/2014/main" id="{294B5334-D3C7-443E-AE35-724F8C19D16D}"/>
              </a:ext>
            </a:extLst>
          </p:cNvPr>
          <p:cNvSpPr>
            <a:spLocks noGrp="1"/>
          </p:cNvSpPr>
          <p:nvPr>
            <p:ph idx="1"/>
          </p:nvPr>
        </p:nvSpPr>
        <p:spPr/>
        <p:txBody>
          <a:bodyPr>
            <a:normAutofit/>
          </a:bodyPr>
          <a:lstStyle/>
          <a:p>
            <a:pPr>
              <a:buFont typeface="Courier New" panose="02070309020205020404" pitchFamily="49" charset="0"/>
              <a:buChar char="o"/>
            </a:pPr>
            <a:r>
              <a:rPr lang="en-US" sz="2200" dirty="0"/>
              <a:t> General Information</a:t>
            </a:r>
          </a:p>
          <a:p>
            <a:pPr>
              <a:buFont typeface="Courier New" panose="02070309020205020404" pitchFamily="49" charset="0"/>
              <a:buChar char="o"/>
            </a:pPr>
            <a:r>
              <a:rPr lang="en-US" sz="2200" dirty="0"/>
              <a:t> Website</a:t>
            </a:r>
          </a:p>
          <a:p>
            <a:pPr>
              <a:buFont typeface="Courier New" panose="02070309020205020404" pitchFamily="49" charset="0"/>
              <a:buChar char="o"/>
            </a:pPr>
            <a:r>
              <a:rPr lang="en-US" sz="2200" dirty="0"/>
              <a:t> Social Media</a:t>
            </a:r>
          </a:p>
          <a:p>
            <a:pPr>
              <a:buFont typeface="Courier New" panose="02070309020205020404" pitchFamily="49" charset="0"/>
              <a:buChar char="o"/>
            </a:pPr>
            <a:r>
              <a:rPr lang="en-US" sz="2200" dirty="0"/>
              <a:t> Contact Information</a:t>
            </a:r>
          </a:p>
        </p:txBody>
      </p:sp>
      <p:pic>
        <p:nvPicPr>
          <p:cNvPr id="4" name="Picture 3">
            <a:extLst>
              <a:ext uri="{FF2B5EF4-FFF2-40B4-BE49-F238E27FC236}">
                <a16:creationId xmlns:a16="http://schemas.microsoft.com/office/drawing/2014/main" id="{6F27FA0C-D882-4A1D-8E1E-D88694F2ECF6}"/>
              </a:ext>
            </a:extLst>
          </p:cNvPr>
          <p:cNvPicPr>
            <a:picLocks noChangeAspect="1"/>
          </p:cNvPicPr>
          <p:nvPr/>
        </p:nvPicPr>
        <p:blipFill rotWithShape="1">
          <a:blip r:embed="rId2"/>
          <a:srcRect l="55441" t="47765" r="16177" b="34118"/>
          <a:stretch/>
        </p:blipFill>
        <p:spPr>
          <a:xfrm>
            <a:off x="1763871" y="4160606"/>
            <a:ext cx="7926976" cy="1581289"/>
          </a:xfrm>
          <a:prstGeom prst="rect">
            <a:avLst/>
          </a:prstGeom>
        </p:spPr>
      </p:pic>
    </p:spTree>
    <p:extLst>
      <p:ext uri="{BB962C8B-B14F-4D97-AF65-F5344CB8AC3E}">
        <p14:creationId xmlns:p14="http://schemas.microsoft.com/office/powerpoint/2010/main" val="409092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5CA1-157A-4DDF-B899-7650AB8496CB}"/>
              </a:ext>
            </a:extLst>
          </p:cNvPr>
          <p:cNvSpPr>
            <a:spLocks noGrp="1"/>
          </p:cNvSpPr>
          <p:nvPr>
            <p:ph type="title"/>
          </p:nvPr>
        </p:nvSpPr>
        <p:spPr/>
        <p:txBody>
          <a:bodyPr/>
          <a:lstStyle/>
          <a:p>
            <a:r>
              <a:rPr lang="en-US" b="1" dirty="0"/>
              <a:t>Profile Picture (Step 3)</a:t>
            </a:r>
          </a:p>
        </p:txBody>
      </p:sp>
      <p:sp>
        <p:nvSpPr>
          <p:cNvPr id="3" name="Content Placeholder 2">
            <a:extLst>
              <a:ext uri="{FF2B5EF4-FFF2-40B4-BE49-F238E27FC236}">
                <a16:creationId xmlns:a16="http://schemas.microsoft.com/office/drawing/2014/main" id="{FCD11140-2EC2-4B62-BBCE-B866099C3B80}"/>
              </a:ext>
            </a:extLst>
          </p:cNvPr>
          <p:cNvSpPr>
            <a:spLocks noGrp="1"/>
          </p:cNvSpPr>
          <p:nvPr>
            <p:ph idx="1"/>
          </p:nvPr>
        </p:nvSpPr>
        <p:spPr/>
        <p:txBody>
          <a:bodyPr>
            <a:normAutofit/>
          </a:bodyPr>
          <a:lstStyle/>
          <a:p>
            <a:pPr>
              <a:buFont typeface="Courier New" panose="02070309020205020404" pitchFamily="49" charset="0"/>
              <a:buChar char="o"/>
            </a:pPr>
            <a:r>
              <a:rPr lang="en-US" sz="2400" dirty="0"/>
              <a:t> Not Required</a:t>
            </a:r>
          </a:p>
          <a:p>
            <a:pPr>
              <a:buFont typeface="Courier New" panose="02070309020205020404" pitchFamily="49" charset="0"/>
              <a:buChar char="o"/>
            </a:pPr>
            <a:r>
              <a:rPr lang="en-US" sz="2400" dirty="0"/>
              <a:t> More Attractive</a:t>
            </a:r>
          </a:p>
          <a:p>
            <a:pPr>
              <a:buFont typeface="Courier New" panose="02070309020205020404" pitchFamily="49" charset="0"/>
              <a:buChar char="o"/>
            </a:pPr>
            <a:r>
              <a:rPr lang="en-US" sz="2400" dirty="0"/>
              <a:t> Circular</a:t>
            </a:r>
          </a:p>
        </p:txBody>
      </p:sp>
      <p:pic>
        <p:nvPicPr>
          <p:cNvPr id="4" name="Picture 3">
            <a:extLst>
              <a:ext uri="{FF2B5EF4-FFF2-40B4-BE49-F238E27FC236}">
                <a16:creationId xmlns:a16="http://schemas.microsoft.com/office/drawing/2014/main" id="{2D3FB778-BF1F-43CF-9968-09A51D98A8F8}"/>
              </a:ext>
            </a:extLst>
          </p:cNvPr>
          <p:cNvPicPr>
            <a:picLocks noChangeAspect="1"/>
          </p:cNvPicPr>
          <p:nvPr/>
        </p:nvPicPr>
        <p:blipFill rotWithShape="1">
          <a:blip r:embed="rId2"/>
          <a:srcRect l="55220" t="19726" r="39633" b="64000"/>
          <a:stretch/>
        </p:blipFill>
        <p:spPr>
          <a:xfrm>
            <a:off x="8058752" y="2000146"/>
            <a:ext cx="2424576" cy="2395685"/>
          </a:xfrm>
          <a:prstGeom prst="rect">
            <a:avLst/>
          </a:prstGeom>
        </p:spPr>
      </p:pic>
      <p:pic>
        <p:nvPicPr>
          <p:cNvPr id="5" name="Picture 4">
            <a:extLst>
              <a:ext uri="{FF2B5EF4-FFF2-40B4-BE49-F238E27FC236}">
                <a16:creationId xmlns:a16="http://schemas.microsoft.com/office/drawing/2014/main" id="{0D6494F8-50E7-4073-B5D5-E3ADB9F46841}"/>
              </a:ext>
            </a:extLst>
          </p:cNvPr>
          <p:cNvPicPr>
            <a:picLocks noChangeAspect="1"/>
          </p:cNvPicPr>
          <p:nvPr/>
        </p:nvPicPr>
        <p:blipFill rotWithShape="1">
          <a:blip r:embed="rId3"/>
          <a:srcRect l="54853" t="23059" r="24927" b="62823"/>
          <a:stretch/>
        </p:blipFill>
        <p:spPr>
          <a:xfrm>
            <a:off x="1514328" y="4057415"/>
            <a:ext cx="6203451" cy="1353484"/>
          </a:xfrm>
          <a:prstGeom prst="rect">
            <a:avLst/>
          </a:prstGeom>
        </p:spPr>
      </p:pic>
    </p:spTree>
    <p:extLst>
      <p:ext uri="{BB962C8B-B14F-4D97-AF65-F5344CB8AC3E}">
        <p14:creationId xmlns:p14="http://schemas.microsoft.com/office/powerpoint/2010/main" val="110623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761D-A7C2-4760-9A3C-C13ABD42AE39}"/>
              </a:ext>
            </a:extLst>
          </p:cNvPr>
          <p:cNvSpPr>
            <a:spLocks noGrp="1"/>
          </p:cNvSpPr>
          <p:nvPr>
            <p:ph type="title"/>
          </p:nvPr>
        </p:nvSpPr>
        <p:spPr/>
        <p:txBody>
          <a:bodyPr/>
          <a:lstStyle/>
          <a:p>
            <a:r>
              <a:rPr lang="en-US" b="1" dirty="0"/>
              <a:t>Categories (Step 4)</a:t>
            </a:r>
          </a:p>
        </p:txBody>
      </p:sp>
      <p:sp>
        <p:nvSpPr>
          <p:cNvPr id="3" name="Content Placeholder 2">
            <a:extLst>
              <a:ext uri="{FF2B5EF4-FFF2-40B4-BE49-F238E27FC236}">
                <a16:creationId xmlns:a16="http://schemas.microsoft.com/office/drawing/2014/main" id="{F550C8C6-0A1D-4581-B9D3-AD459FEC84E0}"/>
              </a:ext>
            </a:extLst>
          </p:cNvPr>
          <p:cNvSpPr>
            <a:spLocks noGrp="1"/>
          </p:cNvSpPr>
          <p:nvPr>
            <p:ph idx="1"/>
          </p:nvPr>
        </p:nvSpPr>
        <p:spPr/>
        <p:txBody>
          <a:bodyPr numCol="2">
            <a:normAutofit/>
          </a:bodyPr>
          <a:lstStyle/>
          <a:p>
            <a:r>
              <a:rPr lang="en-US" sz="2200" dirty="0"/>
              <a:t>Advocacy/Activism</a:t>
            </a:r>
          </a:p>
          <a:p>
            <a:r>
              <a:rPr lang="en-US" sz="2200" dirty="0"/>
              <a:t>Campus</a:t>
            </a:r>
          </a:p>
          <a:p>
            <a:pPr lvl="1">
              <a:buFont typeface="Courier New" panose="02070309020205020404" pitchFamily="49" charset="0"/>
              <a:buChar char="o"/>
            </a:pPr>
            <a:r>
              <a:rPr lang="en-US" sz="2100" dirty="0"/>
              <a:t>Abilene</a:t>
            </a:r>
          </a:p>
          <a:p>
            <a:pPr lvl="1">
              <a:buFont typeface="Courier New" panose="02070309020205020404" pitchFamily="49" charset="0"/>
              <a:buChar char="o"/>
            </a:pPr>
            <a:r>
              <a:rPr lang="en-US" sz="2100" dirty="0"/>
              <a:t>Amarillo</a:t>
            </a:r>
          </a:p>
          <a:p>
            <a:pPr lvl="1">
              <a:buFont typeface="Courier New" panose="02070309020205020404" pitchFamily="49" charset="0"/>
              <a:buChar char="o"/>
            </a:pPr>
            <a:r>
              <a:rPr lang="en-US" sz="2100" dirty="0"/>
              <a:t>Dallas</a:t>
            </a:r>
          </a:p>
          <a:p>
            <a:pPr lvl="1">
              <a:buFont typeface="Courier New" panose="02070309020205020404" pitchFamily="49" charset="0"/>
              <a:buChar char="o"/>
            </a:pPr>
            <a:r>
              <a:rPr lang="en-US" sz="2100" dirty="0"/>
              <a:t>Lubbock</a:t>
            </a:r>
          </a:p>
          <a:p>
            <a:pPr lvl="1">
              <a:buFont typeface="Courier New" panose="02070309020205020404" pitchFamily="49" charset="0"/>
              <a:buChar char="o"/>
            </a:pPr>
            <a:r>
              <a:rPr lang="en-US" sz="2100" dirty="0"/>
              <a:t>Permian Basin</a:t>
            </a:r>
          </a:p>
          <a:p>
            <a:r>
              <a:rPr lang="en-US" sz="2200" dirty="0"/>
              <a:t>Cultural/International</a:t>
            </a:r>
          </a:p>
          <a:p>
            <a:r>
              <a:rPr lang="en-US" sz="2200" dirty="0"/>
              <a:t>Distance Ed</a:t>
            </a:r>
          </a:p>
          <a:p>
            <a:r>
              <a:rPr lang="en-US" sz="2200" dirty="0"/>
              <a:t>Faith-Based/Spiritual</a:t>
            </a:r>
          </a:p>
          <a:p>
            <a:r>
              <a:rPr lang="en-US" sz="2200" dirty="0"/>
              <a:t>Health/Wellness</a:t>
            </a:r>
          </a:p>
          <a:p>
            <a:r>
              <a:rPr lang="en-US" sz="2200" dirty="0"/>
              <a:t>Honor</a:t>
            </a:r>
          </a:p>
          <a:p>
            <a:r>
              <a:rPr lang="en-US" sz="2200" dirty="0"/>
              <a:t>Recreational/Sports</a:t>
            </a:r>
          </a:p>
          <a:p>
            <a:r>
              <a:rPr lang="en-US" sz="2200" dirty="0"/>
              <a:t>Service/Philanthropy</a:t>
            </a:r>
          </a:p>
          <a:p>
            <a:r>
              <a:rPr lang="en-US" sz="2200" dirty="0"/>
              <a:t>Special Interest</a:t>
            </a:r>
          </a:p>
          <a:p>
            <a:r>
              <a:rPr lang="en-US" sz="2200" dirty="0"/>
              <a:t>Student Governance</a:t>
            </a:r>
          </a:p>
        </p:txBody>
      </p:sp>
    </p:spTree>
    <p:extLst>
      <p:ext uri="{BB962C8B-B14F-4D97-AF65-F5344CB8AC3E}">
        <p14:creationId xmlns:p14="http://schemas.microsoft.com/office/powerpoint/2010/main" val="125385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80CE-3077-41EE-8694-4E3C9B54272D}"/>
              </a:ext>
            </a:extLst>
          </p:cNvPr>
          <p:cNvSpPr>
            <a:spLocks noGrp="1"/>
          </p:cNvSpPr>
          <p:nvPr>
            <p:ph type="title"/>
          </p:nvPr>
        </p:nvSpPr>
        <p:spPr/>
        <p:txBody>
          <a:bodyPr/>
          <a:lstStyle/>
          <a:p>
            <a:r>
              <a:rPr lang="en-US" b="1" dirty="0"/>
              <a:t>Roster (Step 5)</a:t>
            </a:r>
          </a:p>
        </p:txBody>
      </p:sp>
      <p:sp>
        <p:nvSpPr>
          <p:cNvPr id="3" name="Content Placeholder 2">
            <a:extLst>
              <a:ext uri="{FF2B5EF4-FFF2-40B4-BE49-F238E27FC236}">
                <a16:creationId xmlns:a16="http://schemas.microsoft.com/office/drawing/2014/main" id="{7DC9D304-9401-4EFC-9AFA-51D8DB14512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BCF3F22-500C-48D3-B7EB-8898ED4C6A7D}"/>
              </a:ext>
            </a:extLst>
          </p:cNvPr>
          <p:cNvPicPr>
            <a:picLocks noChangeAspect="1"/>
          </p:cNvPicPr>
          <p:nvPr/>
        </p:nvPicPr>
        <p:blipFill rotWithShape="1">
          <a:blip r:embed="rId2"/>
          <a:srcRect l="54632" t="28000" r="19191" b="49883"/>
          <a:stretch/>
        </p:blipFill>
        <p:spPr>
          <a:xfrm>
            <a:off x="1097279" y="1842001"/>
            <a:ext cx="6780789" cy="1790432"/>
          </a:xfrm>
          <a:prstGeom prst="rect">
            <a:avLst/>
          </a:prstGeom>
        </p:spPr>
      </p:pic>
      <p:pic>
        <p:nvPicPr>
          <p:cNvPr id="5" name="Picture 4">
            <a:extLst>
              <a:ext uri="{FF2B5EF4-FFF2-40B4-BE49-F238E27FC236}">
                <a16:creationId xmlns:a16="http://schemas.microsoft.com/office/drawing/2014/main" id="{A0F13522-F4FA-46E8-B3DA-1E6418ACB022}"/>
              </a:ext>
            </a:extLst>
          </p:cNvPr>
          <p:cNvPicPr/>
          <p:nvPr/>
        </p:nvPicPr>
        <p:blipFill rotWithShape="1">
          <a:blip r:embed="rId3"/>
          <a:srcRect l="54210" t="57095" r="18801" b="3053"/>
          <a:stretch/>
        </p:blipFill>
        <p:spPr bwMode="auto">
          <a:xfrm>
            <a:off x="5446207" y="3737074"/>
            <a:ext cx="6019529" cy="2336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243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65B8-8A54-4303-BDCD-24E92798FD29}"/>
              </a:ext>
            </a:extLst>
          </p:cNvPr>
          <p:cNvSpPr>
            <a:spLocks noGrp="1"/>
          </p:cNvSpPr>
          <p:nvPr>
            <p:ph type="title"/>
          </p:nvPr>
        </p:nvSpPr>
        <p:spPr/>
        <p:txBody>
          <a:bodyPr/>
          <a:lstStyle/>
          <a:p>
            <a:r>
              <a:rPr lang="en-US" b="1" dirty="0"/>
              <a:t>Roster (Step 5)</a:t>
            </a:r>
          </a:p>
        </p:txBody>
      </p:sp>
      <p:sp>
        <p:nvSpPr>
          <p:cNvPr id="3" name="Content Placeholder 2">
            <a:extLst>
              <a:ext uri="{FF2B5EF4-FFF2-40B4-BE49-F238E27FC236}">
                <a16:creationId xmlns:a16="http://schemas.microsoft.com/office/drawing/2014/main" id="{EF1ED639-D58E-4797-AE18-063BDAA60ED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41A4845-407E-48FB-A7EA-6F40AE612A0F}"/>
              </a:ext>
            </a:extLst>
          </p:cNvPr>
          <p:cNvPicPr/>
          <p:nvPr/>
        </p:nvPicPr>
        <p:blipFill rotWithShape="1">
          <a:blip r:embed="rId2"/>
          <a:srcRect l="53824" t="44857" r="19025" b="1617"/>
          <a:stretch/>
        </p:blipFill>
        <p:spPr bwMode="auto">
          <a:xfrm>
            <a:off x="846065" y="1940964"/>
            <a:ext cx="5117260" cy="310880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5EC69B9-274D-4F2A-BB0C-AF0BD902FB14}"/>
              </a:ext>
            </a:extLst>
          </p:cNvPr>
          <p:cNvPicPr>
            <a:picLocks noChangeAspect="1"/>
          </p:cNvPicPr>
          <p:nvPr/>
        </p:nvPicPr>
        <p:blipFill rotWithShape="1">
          <a:blip r:embed="rId3"/>
          <a:srcRect l="54853" t="10824" r="18971" b="32471"/>
          <a:stretch/>
        </p:blipFill>
        <p:spPr>
          <a:xfrm>
            <a:off x="6175525" y="2375645"/>
            <a:ext cx="5694264" cy="3854825"/>
          </a:xfrm>
          <a:prstGeom prst="rect">
            <a:avLst/>
          </a:prstGeom>
        </p:spPr>
      </p:pic>
    </p:spTree>
    <p:extLst>
      <p:ext uri="{BB962C8B-B14F-4D97-AF65-F5344CB8AC3E}">
        <p14:creationId xmlns:p14="http://schemas.microsoft.com/office/powerpoint/2010/main" val="155899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A999-2FD3-4182-8AB6-B96D20259238}"/>
              </a:ext>
            </a:extLst>
          </p:cNvPr>
          <p:cNvSpPr>
            <a:spLocks noGrp="1"/>
          </p:cNvSpPr>
          <p:nvPr>
            <p:ph type="title"/>
          </p:nvPr>
        </p:nvSpPr>
        <p:spPr/>
        <p:txBody>
          <a:bodyPr/>
          <a:lstStyle/>
          <a:p>
            <a:r>
              <a:rPr lang="en-US" b="1" dirty="0"/>
              <a:t>Registration Questions (Step 6)</a:t>
            </a:r>
          </a:p>
        </p:txBody>
      </p:sp>
      <p:sp>
        <p:nvSpPr>
          <p:cNvPr id="3" name="Content Placeholder 2">
            <a:extLst>
              <a:ext uri="{FF2B5EF4-FFF2-40B4-BE49-F238E27FC236}">
                <a16:creationId xmlns:a16="http://schemas.microsoft.com/office/drawing/2014/main" id="{660E26B6-85E3-47D0-9295-2C09BCA3D433}"/>
              </a:ext>
            </a:extLst>
          </p:cNvPr>
          <p:cNvSpPr>
            <a:spLocks noGrp="1"/>
          </p:cNvSpPr>
          <p:nvPr>
            <p:ph idx="1"/>
          </p:nvPr>
        </p:nvSpPr>
        <p:spPr/>
        <p:txBody>
          <a:bodyPr/>
          <a:lstStyle/>
          <a:p>
            <a:pPr>
              <a:buFont typeface="Courier New" panose="02070309020205020404" pitchFamily="49" charset="0"/>
              <a:buChar char="o"/>
            </a:pPr>
            <a:r>
              <a:rPr lang="en-US" dirty="0"/>
              <a:t> </a:t>
            </a:r>
            <a:r>
              <a:rPr lang="en-US" sz="2200" dirty="0"/>
              <a:t>General Organization Information</a:t>
            </a:r>
          </a:p>
          <a:p>
            <a:pPr lvl="1">
              <a:buFont typeface="Courier New" panose="02070309020205020404" pitchFamily="49" charset="0"/>
              <a:buChar char="o"/>
            </a:pPr>
            <a:r>
              <a:rPr lang="en-US" sz="2000" dirty="0"/>
              <a:t> Constitution &amp; Bylaws</a:t>
            </a:r>
          </a:p>
          <a:p>
            <a:pPr>
              <a:buFont typeface="Courier New" panose="02070309020205020404" pitchFamily="49" charset="0"/>
              <a:buChar char="o"/>
            </a:pPr>
            <a:r>
              <a:rPr lang="en-US" sz="2200" dirty="0"/>
              <a:t> Officer Contact Information</a:t>
            </a:r>
          </a:p>
          <a:p>
            <a:pPr>
              <a:buFont typeface="Courier New" panose="02070309020205020404" pitchFamily="49" charset="0"/>
              <a:buChar char="o"/>
            </a:pPr>
            <a:r>
              <a:rPr lang="en-US" sz="2200" dirty="0"/>
              <a:t> Faculty/Staff Advisor Contact Information</a:t>
            </a:r>
          </a:p>
          <a:p>
            <a:pPr>
              <a:buFont typeface="Courier New" panose="02070309020205020404" pitchFamily="49" charset="0"/>
              <a:buChar char="o"/>
            </a:pPr>
            <a:r>
              <a:rPr lang="en-US" sz="2200" dirty="0"/>
              <a:t> Additional Advisor Contact Information</a:t>
            </a:r>
          </a:p>
          <a:p>
            <a:pPr>
              <a:buFont typeface="Courier New" panose="02070309020205020404" pitchFamily="49" charset="0"/>
              <a:buChar char="o"/>
            </a:pPr>
            <a:r>
              <a:rPr lang="en-US" sz="2200" dirty="0"/>
              <a:t> National or Affiliate Organization</a:t>
            </a:r>
          </a:p>
          <a:p>
            <a:pPr>
              <a:buFont typeface="Courier New" panose="02070309020205020404" pitchFamily="49" charset="0"/>
              <a:buChar char="o"/>
            </a:pPr>
            <a:r>
              <a:rPr lang="en-US" sz="2200" dirty="0"/>
              <a:t> Verification of Information &amp; University Policy Agreement</a:t>
            </a:r>
          </a:p>
        </p:txBody>
      </p:sp>
    </p:spTree>
    <p:extLst>
      <p:ext uri="{BB962C8B-B14F-4D97-AF65-F5344CB8AC3E}">
        <p14:creationId xmlns:p14="http://schemas.microsoft.com/office/powerpoint/2010/main" val="3858423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9A0F-E878-4C94-8A10-A0843EAFA742}"/>
              </a:ext>
            </a:extLst>
          </p:cNvPr>
          <p:cNvSpPr>
            <a:spLocks noGrp="1"/>
          </p:cNvSpPr>
          <p:nvPr>
            <p:ph type="title"/>
          </p:nvPr>
        </p:nvSpPr>
        <p:spPr/>
        <p:txBody>
          <a:bodyPr/>
          <a:lstStyle/>
          <a:p>
            <a:r>
              <a:rPr lang="en-US" b="1" dirty="0"/>
              <a:t>Budget Request Process</a:t>
            </a:r>
          </a:p>
        </p:txBody>
      </p:sp>
      <p:sp>
        <p:nvSpPr>
          <p:cNvPr id="3" name="Content Placeholder 2">
            <a:extLst>
              <a:ext uri="{FF2B5EF4-FFF2-40B4-BE49-F238E27FC236}">
                <a16:creationId xmlns:a16="http://schemas.microsoft.com/office/drawing/2014/main" id="{D5567B33-36D3-465B-88B2-8EB7D21C863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E212CB-8E82-4226-870F-A4FAA331D4F6}"/>
              </a:ext>
            </a:extLst>
          </p:cNvPr>
          <p:cNvPicPr>
            <a:picLocks noChangeAspect="1"/>
          </p:cNvPicPr>
          <p:nvPr/>
        </p:nvPicPr>
        <p:blipFill rotWithShape="1">
          <a:blip r:embed="rId2"/>
          <a:srcRect t="4469" b="14144"/>
          <a:stretch/>
        </p:blipFill>
        <p:spPr>
          <a:xfrm>
            <a:off x="772442" y="1837765"/>
            <a:ext cx="3248025" cy="4193920"/>
          </a:xfrm>
          <a:prstGeom prst="rect">
            <a:avLst/>
          </a:prstGeom>
        </p:spPr>
      </p:pic>
      <p:cxnSp>
        <p:nvCxnSpPr>
          <p:cNvPr id="5" name="Straight Arrow Connector 4">
            <a:extLst>
              <a:ext uri="{FF2B5EF4-FFF2-40B4-BE49-F238E27FC236}">
                <a16:creationId xmlns:a16="http://schemas.microsoft.com/office/drawing/2014/main" id="{823347B5-42ED-447D-9AFB-1126778D6F0D}"/>
              </a:ext>
            </a:extLst>
          </p:cNvPr>
          <p:cNvCxnSpPr>
            <a:cxnSpLocks/>
          </p:cNvCxnSpPr>
          <p:nvPr/>
        </p:nvCxnSpPr>
        <p:spPr>
          <a:xfrm flipH="1">
            <a:off x="2143356" y="5163152"/>
            <a:ext cx="714778" cy="5731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64034CD-10E6-4381-B044-6F80472EFA54}"/>
              </a:ext>
            </a:extLst>
          </p:cNvPr>
          <p:cNvPicPr>
            <a:picLocks noChangeAspect="1"/>
          </p:cNvPicPr>
          <p:nvPr/>
        </p:nvPicPr>
        <p:blipFill>
          <a:blip r:embed="rId3"/>
          <a:stretch>
            <a:fillRect/>
          </a:stretch>
        </p:blipFill>
        <p:spPr>
          <a:xfrm>
            <a:off x="3471409" y="3109956"/>
            <a:ext cx="7833731" cy="2053196"/>
          </a:xfrm>
          <a:prstGeom prst="rect">
            <a:avLst/>
          </a:prstGeom>
        </p:spPr>
      </p:pic>
      <p:cxnSp>
        <p:nvCxnSpPr>
          <p:cNvPr id="7" name="Straight Arrow Connector 6">
            <a:extLst>
              <a:ext uri="{FF2B5EF4-FFF2-40B4-BE49-F238E27FC236}">
                <a16:creationId xmlns:a16="http://schemas.microsoft.com/office/drawing/2014/main" id="{504B0524-3377-4075-8419-804291DB70F7}"/>
              </a:ext>
            </a:extLst>
          </p:cNvPr>
          <p:cNvCxnSpPr>
            <a:cxnSpLocks/>
          </p:cNvCxnSpPr>
          <p:nvPr/>
        </p:nvCxnSpPr>
        <p:spPr>
          <a:xfrm>
            <a:off x="9226531" y="3379290"/>
            <a:ext cx="772733" cy="2575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811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20B2-C1B7-4C08-8726-EE28E287C558}"/>
              </a:ext>
            </a:extLst>
          </p:cNvPr>
          <p:cNvSpPr>
            <a:spLocks noGrp="1"/>
          </p:cNvSpPr>
          <p:nvPr>
            <p:ph type="title"/>
          </p:nvPr>
        </p:nvSpPr>
        <p:spPr/>
        <p:txBody>
          <a:bodyPr/>
          <a:lstStyle/>
          <a:p>
            <a:r>
              <a:rPr lang="en-US" b="1" dirty="0"/>
              <a:t>Budget Request Process</a:t>
            </a:r>
          </a:p>
        </p:txBody>
      </p:sp>
      <p:sp>
        <p:nvSpPr>
          <p:cNvPr id="3" name="Content Placeholder 2">
            <a:extLst>
              <a:ext uri="{FF2B5EF4-FFF2-40B4-BE49-F238E27FC236}">
                <a16:creationId xmlns:a16="http://schemas.microsoft.com/office/drawing/2014/main" id="{15B98934-6294-46AB-A7FF-3328B442D0A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1FA42B1-E9B0-4B0C-B7C8-D4D7A1819B4C}"/>
              </a:ext>
            </a:extLst>
          </p:cNvPr>
          <p:cNvPicPr>
            <a:picLocks noChangeAspect="1"/>
          </p:cNvPicPr>
          <p:nvPr/>
        </p:nvPicPr>
        <p:blipFill>
          <a:blip r:embed="rId2"/>
          <a:stretch>
            <a:fillRect/>
          </a:stretch>
        </p:blipFill>
        <p:spPr>
          <a:xfrm>
            <a:off x="1191086" y="1845734"/>
            <a:ext cx="4659753" cy="4135875"/>
          </a:xfrm>
          <a:prstGeom prst="rect">
            <a:avLst/>
          </a:prstGeom>
        </p:spPr>
      </p:pic>
      <p:cxnSp>
        <p:nvCxnSpPr>
          <p:cNvPr id="5" name="Straight Arrow Connector 4">
            <a:extLst>
              <a:ext uri="{FF2B5EF4-FFF2-40B4-BE49-F238E27FC236}">
                <a16:creationId xmlns:a16="http://schemas.microsoft.com/office/drawing/2014/main" id="{62C26D86-E494-4C0F-910E-2D69521ECA07}"/>
              </a:ext>
            </a:extLst>
          </p:cNvPr>
          <p:cNvCxnSpPr>
            <a:cxnSpLocks/>
          </p:cNvCxnSpPr>
          <p:nvPr/>
        </p:nvCxnSpPr>
        <p:spPr>
          <a:xfrm flipV="1">
            <a:off x="1097280" y="5022307"/>
            <a:ext cx="792044" cy="46705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96C0A97-573B-4BAA-9F0E-80506C0D7B5F}"/>
              </a:ext>
            </a:extLst>
          </p:cNvPr>
          <p:cNvPicPr>
            <a:picLocks noChangeAspect="1"/>
          </p:cNvPicPr>
          <p:nvPr/>
        </p:nvPicPr>
        <p:blipFill>
          <a:blip r:embed="rId3"/>
          <a:stretch>
            <a:fillRect/>
          </a:stretch>
        </p:blipFill>
        <p:spPr>
          <a:xfrm>
            <a:off x="6011764" y="2147582"/>
            <a:ext cx="5577703" cy="3346622"/>
          </a:xfrm>
          <a:prstGeom prst="rect">
            <a:avLst/>
          </a:prstGeom>
        </p:spPr>
      </p:pic>
    </p:spTree>
    <p:extLst>
      <p:ext uri="{BB962C8B-B14F-4D97-AF65-F5344CB8AC3E}">
        <p14:creationId xmlns:p14="http://schemas.microsoft.com/office/powerpoint/2010/main" val="1008889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FEBB-3993-4D90-80D1-D6FF239EF4DE}"/>
              </a:ext>
            </a:extLst>
          </p:cNvPr>
          <p:cNvSpPr>
            <a:spLocks noGrp="1"/>
          </p:cNvSpPr>
          <p:nvPr>
            <p:ph type="title"/>
          </p:nvPr>
        </p:nvSpPr>
        <p:spPr/>
        <p:txBody>
          <a:bodyPr/>
          <a:lstStyle/>
          <a:p>
            <a:r>
              <a:rPr lang="en-US" b="1" dirty="0"/>
              <a:t>Budget Request Process</a:t>
            </a:r>
          </a:p>
        </p:txBody>
      </p:sp>
      <p:sp>
        <p:nvSpPr>
          <p:cNvPr id="3" name="Content Placeholder 2">
            <a:extLst>
              <a:ext uri="{FF2B5EF4-FFF2-40B4-BE49-F238E27FC236}">
                <a16:creationId xmlns:a16="http://schemas.microsoft.com/office/drawing/2014/main" id="{FC2560E0-1114-460F-867F-DBCCDD751A2A}"/>
              </a:ext>
            </a:extLst>
          </p:cNvPr>
          <p:cNvSpPr>
            <a:spLocks noGrp="1"/>
          </p:cNvSpPr>
          <p:nvPr>
            <p:ph idx="1"/>
          </p:nvPr>
        </p:nvSpPr>
        <p:spPr/>
        <p:txBody>
          <a:bodyPr>
            <a:normAutofit/>
          </a:bodyPr>
          <a:lstStyle/>
          <a:p>
            <a:r>
              <a:rPr lang="en-US" sz="2400" b="1" dirty="0"/>
              <a:t>FOUR STEP PROCESS</a:t>
            </a:r>
          </a:p>
          <a:p>
            <a:r>
              <a:rPr lang="en-US" sz="2400" b="1" dirty="0"/>
              <a:t>Step 1: </a:t>
            </a:r>
            <a:r>
              <a:rPr lang="en-US" sz="2400" dirty="0"/>
              <a:t>Organization Information</a:t>
            </a:r>
          </a:p>
          <a:p>
            <a:r>
              <a:rPr lang="en-US" sz="2400" b="1" dirty="0"/>
              <a:t>Step 2: </a:t>
            </a:r>
            <a:r>
              <a:rPr lang="en-US" sz="2400" dirty="0"/>
              <a:t>Income</a:t>
            </a:r>
          </a:p>
          <a:p>
            <a:r>
              <a:rPr lang="en-US" sz="2400" b="1" dirty="0"/>
              <a:t>Step 3: </a:t>
            </a:r>
            <a:r>
              <a:rPr lang="en-US" sz="2400" dirty="0"/>
              <a:t> Values Based Culture Questions</a:t>
            </a:r>
          </a:p>
          <a:p>
            <a:r>
              <a:rPr lang="en-US" sz="2400" b="1" dirty="0"/>
              <a:t>Step 4: </a:t>
            </a:r>
            <a:r>
              <a:rPr lang="en-US" sz="2400" dirty="0"/>
              <a:t>Expenditures &amp; Request Amount</a:t>
            </a:r>
            <a:endParaRPr lang="en-US" sz="2400" b="1" dirty="0"/>
          </a:p>
        </p:txBody>
      </p:sp>
    </p:spTree>
    <p:extLst>
      <p:ext uri="{BB962C8B-B14F-4D97-AF65-F5344CB8AC3E}">
        <p14:creationId xmlns:p14="http://schemas.microsoft.com/office/powerpoint/2010/main" val="202925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86DD-19E7-4D0F-A107-4BCC3E9BACA0}"/>
              </a:ext>
            </a:extLst>
          </p:cNvPr>
          <p:cNvSpPr>
            <a:spLocks noGrp="1"/>
          </p:cNvSpPr>
          <p:nvPr>
            <p:ph type="title"/>
          </p:nvPr>
        </p:nvSpPr>
        <p:spPr/>
        <p:txBody>
          <a:bodyPr/>
          <a:lstStyle/>
          <a:p>
            <a:r>
              <a:rPr lang="en-US" b="1" dirty="0"/>
              <a:t>Spending Reminders</a:t>
            </a:r>
          </a:p>
        </p:txBody>
      </p:sp>
      <p:sp>
        <p:nvSpPr>
          <p:cNvPr id="3" name="Content Placeholder 2">
            <a:extLst>
              <a:ext uri="{FF2B5EF4-FFF2-40B4-BE49-F238E27FC236}">
                <a16:creationId xmlns:a16="http://schemas.microsoft.com/office/drawing/2014/main" id="{DE7EB7DD-C476-4B93-BA49-A4E4C78FEAF9}"/>
              </a:ext>
            </a:extLst>
          </p:cNvPr>
          <p:cNvSpPr>
            <a:spLocks noGrp="1"/>
          </p:cNvSpPr>
          <p:nvPr>
            <p:ph idx="1"/>
          </p:nvPr>
        </p:nvSpPr>
        <p:spPr/>
        <p:txBody>
          <a:bodyPr/>
          <a:lstStyle/>
          <a:p>
            <a:pPr>
              <a:buFont typeface="Courier New" panose="02070309020205020404" pitchFamily="49" charset="0"/>
              <a:buChar char="o"/>
            </a:pPr>
            <a:r>
              <a:rPr lang="en-US" dirty="0"/>
              <a:t> </a:t>
            </a:r>
            <a:r>
              <a:rPr lang="en-US" sz="2400" dirty="0"/>
              <a:t>Purchase Request in HSC Net</a:t>
            </a:r>
          </a:p>
          <a:p>
            <a:pPr lvl="1">
              <a:buFont typeface="Courier New" panose="02070309020205020404" pitchFamily="49" charset="0"/>
              <a:buChar char="o"/>
            </a:pPr>
            <a:r>
              <a:rPr lang="en-US" sz="2000" dirty="0"/>
              <a:t> System for requesting use of Senate funds</a:t>
            </a:r>
          </a:p>
          <a:p>
            <a:pPr lvl="1">
              <a:buFont typeface="Courier New" panose="02070309020205020404" pitchFamily="49" charset="0"/>
              <a:buChar char="o"/>
            </a:pPr>
            <a:r>
              <a:rPr lang="en-US" sz="2000" dirty="0"/>
              <a:t> 2 Week Prior Deadline – Failure to meet deadline means a 1% Senate budget deduction</a:t>
            </a:r>
          </a:p>
          <a:p>
            <a:pPr>
              <a:buFont typeface="Courier New" panose="02070309020205020404" pitchFamily="49" charset="0"/>
              <a:buChar char="o"/>
            </a:pPr>
            <a:r>
              <a:rPr lang="en-US" dirty="0"/>
              <a:t> </a:t>
            </a:r>
            <a:r>
              <a:rPr lang="en-US" sz="2400" dirty="0"/>
              <a:t>Senate Funds do not rollover</a:t>
            </a:r>
          </a:p>
          <a:p>
            <a:pPr>
              <a:buFont typeface="Courier New" panose="02070309020205020404" pitchFamily="49" charset="0"/>
              <a:buChar char="o"/>
            </a:pPr>
            <a:r>
              <a:rPr lang="en-US" sz="2400" dirty="0"/>
              <a:t> No spending between August 17 and September 5 (Fiscal Year End) </a:t>
            </a:r>
          </a:p>
        </p:txBody>
      </p:sp>
    </p:spTree>
    <p:extLst>
      <p:ext uri="{BB962C8B-B14F-4D97-AF65-F5344CB8AC3E}">
        <p14:creationId xmlns:p14="http://schemas.microsoft.com/office/powerpoint/2010/main" val="65119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8F94-AE3C-4540-A1A9-6CA8D063872C}"/>
              </a:ext>
            </a:extLst>
          </p:cNvPr>
          <p:cNvSpPr>
            <a:spLocks noGrp="1"/>
          </p:cNvSpPr>
          <p:nvPr>
            <p:ph type="title"/>
          </p:nvPr>
        </p:nvSpPr>
        <p:spPr/>
        <p:txBody>
          <a:bodyPr/>
          <a:lstStyle/>
          <a:p>
            <a:r>
              <a:rPr lang="en-US" b="1" dirty="0"/>
              <a:t>Organization Information (Step 1)</a:t>
            </a:r>
          </a:p>
        </p:txBody>
      </p:sp>
      <p:sp>
        <p:nvSpPr>
          <p:cNvPr id="3" name="Content Placeholder 2">
            <a:extLst>
              <a:ext uri="{FF2B5EF4-FFF2-40B4-BE49-F238E27FC236}">
                <a16:creationId xmlns:a16="http://schemas.microsoft.com/office/drawing/2014/main" id="{46696716-AF95-44B4-B2D2-F31174280DFA}"/>
              </a:ext>
            </a:extLst>
          </p:cNvPr>
          <p:cNvSpPr>
            <a:spLocks noGrp="1"/>
          </p:cNvSpPr>
          <p:nvPr>
            <p:ph idx="1"/>
          </p:nvPr>
        </p:nvSpPr>
        <p:spPr/>
        <p:txBody>
          <a:bodyPr/>
          <a:lstStyle/>
          <a:p>
            <a:pPr>
              <a:buFont typeface="Courier New" panose="02070309020205020404" pitchFamily="49" charset="0"/>
              <a:buChar char="o"/>
            </a:pPr>
            <a:r>
              <a:rPr lang="en-US" dirty="0"/>
              <a:t> Name of the Student Organization</a:t>
            </a:r>
          </a:p>
          <a:p>
            <a:pPr>
              <a:buFont typeface="Courier New" panose="02070309020205020404" pitchFamily="49" charset="0"/>
              <a:buChar char="o"/>
            </a:pPr>
            <a:r>
              <a:rPr lang="en-US" dirty="0"/>
              <a:t> Number of Members in the Organization</a:t>
            </a:r>
          </a:p>
          <a:p>
            <a:pPr>
              <a:buFont typeface="Courier New" panose="02070309020205020404" pitchFamily="49" charset="0"/>
              <a:buChar char="o"/>
            </a:pPr>
            <a:r>
              <a:rPr lang="en-US" dirty="0"/>
              <a:t> Roster Update</a:t>
            </a:r>
          </a:p>
          <a:p>
            <a:pPr>
              <a:buFont typeface="Courier New" panose="02070309020205020404" pitchFamily="49" charset="0"/>
              <a:buChar char="o"/>
            </a:pPr>
            <a:r>
              <a:rPr lang="en-US" dirty="0"/>
              <a:t> Current Senate Account Total</a:t>
            </a:r>
          </a:p>
          <a:p>
            <a:pPr>
              <a:buFont typeface="Courier New" panose="02070309020205020404" pitchFamily="49" charset="0"/>
              <a:buChar char="o"/>
            </a:pPr>
            <a:r>
              <a:rPr lang="en-US" dirty="0"/>
              <a:t> Any planned spending past February 21, 2025? </a:t>
            </a:r>
          </a:p>
          <a:p>
            <a:pPr>
              <a:buFont typeface="Courier New" panose="02070309020205020404" pitchFamily="49" charset="0"/>
              <a:buChar char="o"/>
            </a:pPr>
            <a:r>
              <a:rPr lang="en-US" dirty="0"/>
              <a:t> Current Off-Campus/Agency Account Total</a:t>
            </a:r>
          </a:p>
          <a:p>
            <a:pPr>
              <a:buFont typeface="Courier New" panose="02070309020205020404" pitchFamily="49" charset="0"/>
              <a:buChar char="o"/>
            </a:pPr>
            <a:r>
              <a:rPr lang="en-US" dirty="0"/>
              <a:t> Why your organization needs Senate funding? </a:t>
            </a:r>
          </a:p>
          <a:p>
            <a:pPr>
              <a:buFont typeface="Courier New" panose="02070309020205020404" pitchFamily="49" charset="0"/>
              <a:buChar char="o"/>
            </a:pPr>
            <a:r>
              <a:rPr lang="en-US" dirty="0"/>
              <a:t> Current President &amp; Treasurer’s Names</a:t>
            </a:r>
          </a:p>
          <a:p>
            <a:pPr>
              <a:buFont typeface="Courier New" panose="02070309020205020404" pitchFamily="49" charset="0"/>
              <a:buChar char="o"/>
            </a:pPr>
            <a:r>
              <a:rPr lang="en-US" dirty="0"/>
              <a:t> Incoming President &amp; Treasurer’s Names (if elected) </a:t>
            </a:r>
          </a:p>
        </p:txBody>
      </p:sp>
      <p:pic>
        <p:nvPicPr>
          <p:cNvPr id="4" name="Picture 3">
            <a:extLst>
              <a:ext uri="{FF2B5EF4-FFF2-40B4-BE49-F238E27FC236}">
                <a16:creationId xmlns:a16="http://schemas.microsoft.com/office/drawing/2014/main" id="{3E5BF46C-FB0D-4DD8-B46C-2F0BAD8A0273}"/>
              </a:ext>
            </a:extLst>
          </p:cNvPr>
          <p:cNvPicPr>
            <a:picLocks noChangeAspect="1"/>
          </p:cNvPicPr>
          <p:nvPr/>
        </p:nvPicPr>
        <p:blipFill>
          <a:blip r:embed="rId2"/>
          <a:stretch>
            <a:fillRect/>
          </a:stretch>
        </p:blipFill>
        <p:spPr>
          <a:xfrm>
            <a:off x="6941111" y="1999574"/>
            <a:ext cx="4889191" cy="3869520"/>
          </a:xfrm>
          <a:prstGeom prst="rect">
            <a:avLst/>
          </a:prstGeom>
        </p:spPr>
      </p:pic>
    </p:spTree>
    <p:extLst>
      <p:ext uri="{BB962C8B-B14F-4D97-AF65-F5344CB8AC3E}">
        <p14:creationId xmlns:p14="http://schemas.microsoft.com/office/powerpoint/2010/main" val="400859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9A38-89FB-46F8-B0E1-1100184F4DDE}"/>
              </a:ext>
            </a:extLst>
          </p:cNvPr>
          <p:cNvSpPr>
            <a:spLocks noGrp="1"/>
          </p:cNvSpPr>
          <p:nvPr>
            <p:ph type="title"/>
          </p:nvPr>
        </p:nvSpPr>
        <p:spPr/>
        <p:txBody>
          <a:bodyPr/>
          <a:lstStyle/>
          <a:p>
            <a:r>
              <a:rPr lang="en-US" b="1" dirty="0"/>
              <a:t>Income (Step 2)</a:t>
            </a:r>
          </a:p>
        </p:txBody>
      </p:sp>
      <p:sp>
        <p:nvSpPr>
          <p:cNvPr id="3" name="Content Placeholder 2">
            <a:extLst>
              <a:ext uri="{FF2B5EF4-FFF2-40B4-BE49-F238E27FC236}">
                <a16:creationId xmlns:a16="http://schemas.microsoft.com/office/drawing/2014/main" id="{60C87B0F-DCB2-443B-B07E-B4A55A629EAD}"/>
              </a:ext>
            </a:extLst>
          </p:cNvPr>
          <p:cNvSpPr>
            <a:spLocks noGrp="1"/>
          </p:cNvSpPr>
          <p:nvPr>
            <p:ph idx="1"/>
          </p:nvPr>
        </p:nvSpPr>
        <p:spPr/>
        <p:txBody>
          <a:bodyPr>
            <a:normAutofit/>
          </a:bodyPr>
          <a:lstStyle/>
          <a:p>
            <a:pPr>
              <a:buFont typeface="Courier New" panose="02070309020205020404" pitchFamily="49" charset="0"/>
              <a:buChar char="o"/>
            </a:pPr>
            <a:r>
              <a:rPr lang="en-US" sz="2400" dirty="0"/>
              <a:t> Membership Dues</a:t>
            </a:r>
          </a:p>
          <a:p>
            <a:pPr>
              <a:buFont typeface="Courier New" panose="02070309020205020404" pitchFamily="49" charset="0"/>
              <a:buChar char="o"/>
            </a:pPr>
            <a:r>
              <a:rPr lang="en-US" sz="2400" dirty="0"/>
              <a:t> Fundraising</a:t>
            </a:r>
          </a:p>
        </p:txBody>
      </p:sp>
      <p:pic>
        <p:nvPicPr>
          <p:cNvPr id="4" name="Picture 3">
            <a:extLst>
              <a:ext uri="{FF2B5EF4-FFF2-40B4-BE49-F238E27FC236}">
                <a16:creationId xmlns:a16="http://schemas.microsoft.com/office/drawing/2014/main" id="{9EBBA5C4-199D-4173-B03E-6E40FB701BE1}"/>
              </a:ext>
            </a:extLst>
          </p:cNvPr>
          <p:cNvPicPr>
            <a:picLocks noChangeAspect="1"/>
          </p:cNvPicPr>
          <p:nvPr/>
        </p:nvPicPr>
        <p:blipFill>
          <a:blip r:embed="rId2"/>
          <a:stretch>
            <a:fillRect/>
          </a:stretch>
        </p:blipFill>
        <p:spPr>
          <a:xfrm>
            <a:off x="6126480" y="1917291"/>
            <a:ext cx="4810671" cy="4218192"/>
          </a:xfrm>
          <a:prstGeom prst="rect">
            <a:avLst/>
          </a:prstGeom>
        </p:spPr>
      </p:pic>
    </p:spTree>
    <p:extLst>
      <p:ext uri="{BB962C8B-B14F-4D97-AF65-F5344CB8AC3E}">
        <p14:creationId xmlns:p14="http://schemas.microsoft.com/office/powerpoint/2010/main" val="2381452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3317-1645-4B60-8068-CA8B21C2F8D8}"/>
              </a:ext>
            </a:extLst>
          </p:cNvPr>
          <p:cNvSpPr>
            <a:spLocks noGrp="1"/>
          </p:cNvSpPr>
          <p:nvPr>
            <p:ph type="title"/>
          </p:nvPr>
        </p:nvSpPr>
        <p:spPr/>
        <p:txBody>
          <a:bodyPr/>
          <a:lstStyle/>
          <a:p>
            <a:r>
              <a:rPr lang="en-US" b="1" dirty="0"/>
              <a:t>Values Based Culture Questions (Step 3)</a:t>
            </a:r>
          </a:p>
        </p:txBody>
      </p:sp>
      <p:sp>
        <p:nvSpPr>
          <p:cNvPr id="3" name="Content Placeholder 2">
            <a:extLst>
              <a:ext uri="{FF2B5EF4-FFF2-40B4-BE49-F238E27FC236}">
                <a16:creationId xmlns:a16="http://schemas.microsoft.com/office/drawing/2014/main" id="{73FD8038-60C2-4F2C-80FF-F65E36C2FE32}"/>
              </a:ext>
            </a:extLst>
          </p:cNvPr>
          <p:cNvSpPr>
            <a:spLocks noGrp="1"/>
          </p:cNvSpPr>
          <p:nvPr>
            <p:ph idx="1"/>
          </p:nvPr>
        </p:nvSpPr>
        <p:spPr/>
        <p:txBody>
          <a:bodyPr>
            <a:normAutofit/>
          </a:bodyPr>
          <a:lstStyle/>
          <a:p>
            <a:pPr>
              <a:buFont typeface="Courier New" panose="02070309020205020404" pitchFamily="49" charset="0"/>
              <a:buChar char="o"/>
            </a:pPr>
            <a:r>
              <a:rPr lang="en-US" sz="2200" dirty="0"/>
              <a:t> Organization’s Accomplishments</a:t>
            </a:r>
          </a:p>
          <a:p>
            <a:pPr>
              <a:buFont typeface="Courier New" panose="02070309020205020404" pitchFamily="49" charset="0"/>
              <a:buChar char="o"/>
            </a:pPr>
            <a:r>
              <a:rPr lang="en-US" sz="2200" dirty="0"/>
              <a:t> Organization Goals for the Year</a:t>
            </a:r>
          </a:p>
          <a:p>
            <a:pPr>
              <a:buFont typeface="Courier New" panose="02070309020205020404" pitchFamily="49" charset="0"/>
              <a:buChar char="o"/>
            </a:pPr>
            <a:r>
              <a:rPr lang="en-US" sz="2200" dirty="0"/>
              <a:t> Community Service</a:t>
            </a:r>
          </a:p>
          <a:p>
            <a:pPr>
              <a:buFont typeface="Courier New" panose="02070309020205020404" pitchFamily="49" charset="0"/>
              <a:buChar char="o"/>
            </a:pPr>
            <a:r>
              <a:rPr lang="en-US" sz="2200" dirty="0"/>
              <a:t> How the organization enhances the image of TTUHSC</a:t>
            </a:r>
          </a:p>
          <a:p>
            <a:pPr>
              <a:buFont typeface="Courier New" panose="02070309020205020404" pitchFamily="49" charset="0"/>
              <a:buChar char="o"/>
            </a:pPr>
            <a:r>
              <a:rPr lang="en-US" sz="2200" dirty="0"/>
              <a:t> Value the organization Excels in</a:t>
            </a:r>
          </a:p>
          <a:p>
            <a:pPr>
              <a:buFont typeface="Courier New" panose="02070309020205020404" pitchFamily="49" charset="0"/>
              <a:buChar char="o"/>
            </a:pPr>
            <a:r>
              <a:rPr lang="en-US" sz="2200" dirty="0"/>
              <a:t> Value the organization could Improve</a:t>
            </a:r>
          </a:p>
        </p:txBody>
      </p:sp>
      <p:pic>
        <p:nvPicPr>
          <p:cNvPr id="4" name="Picture 3">
            <a:extLst>
              <a:ext uri="{FF2B5EF4-FFF2-40B4-BE49-F238E27FC236}">
                <a16:creationId xmlns:a16="http://schemas.microsoft.com/office/drawing/2014/main" id="{11B23009-1C26-41A2-A338-ACC333D0D726}"/>
              </a:ext>
            </a:extLst>
          </p:cNvPr>
          <p:cNvPicPr>
            <a:picLocks noChangeAspect="1"/>
          </p:cNvPicPr>
          <p:nvPr/>
        </p:nvPicPr>
        <p:blipFill>
          <a:blip r:embed="rId2"/>
          <a:stretch>
            <a:fillRect/>
          </a:stretch>
        </p:blipFill>
        <p:spPr>
          <a:xfrm>
            <a:off x="7453499" y="2022387"/>
            <a:ext cx="4343025" cy="3698311"/>
          </a:xfrm>
          <a:prstGeom prst="rect">
            <a:avLst/>
          </a:prstGeom>
        </p:spPr>
      </p:pic>
    </p:spTree>
    <p:extLst>
      <p:ext uri="{BB962C8B-B14F-4D97-AF65-F5344CB8AC3E}">
        <p14:creationId xmlns:p14="http://schemas.microsoft.com/office/powerpoint/2010/main" val="1927242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4EB7-D95F-48C7-A391-2F5472F90AD9}"/>
              </a:ext>
            </a:extLst>
          </p:cNvPr>
          <p:cNvSpPr>
            <a:spLocks noGrp="1"/>
          </p:cNvSpPr>
          <p:nvPr>
            <p:ph type="title"/>
          </p:nvPr>
        </p:nvSpPr>
        <p:spPr/>
        <p:txBody>
          <a:bodyPr/>
          <a:lstStyle/>
          <a:p>
            <a:r>
              <a:rPr lang="en-US" b="1" dirty="0"/>
              <a:t>Expenses &amp; Request Amount (Step 4)</a:t>
            </a:r>
          </a:p>
        </p:txBody>
      </p:sp>
      <p:sp>
        <p:nvSpPr>
          <p:cNvPr id="3" name="Content Placeholder 2">
            <a:extLst>
              <a:ext uri="{FF2B5EF4-FFF2-40B4-BE49-F238E27FC236}">
                <a16:creationId xmlns:a16="http://schemas.microsoft.com/office/drawing/2014/main" id="{DE16D3A9-0A81-4415-8547-79E9E7F4717E}"/>
              </a:ext>
            </a:extLst>
          </p:cNvPr>
          <p:cNvSpPr>
            <a:spLocks noGrp="1"/>
          </p:cNvSpPr>
          <p:nvPr>
            <p:ph idx="1"/>
          </p:nvPr>
        </p:nvSpPr>
        <p:spPr/>
        <p:txBody>
          <a:bodyPr>
            <a:normAutofit/>
          </a:bodyPr>
          <a:lstStyle/>
          <a:p>
            <a:pPr>
              <a:buFont typeface="Courier New" panose="02070309020205020404" pitchFamily="49" charset="0"/>
              <a:buChar char="o"/>
            </a:pPr>
            <a:r>
              <a:rPr lang="en-US" sz="2200" dirty="0"/>
              <a:t> Cost of Meetings</a:t>
            </a:r>
          </a:p>
          <a:p>
            <a:pPr>
              <a:buFont typeface="Courier New" panose="02070309020205020404" pitchFamily="49" charset="0"/>
              <a:buChar char="o"/>
            </a:pPr>
            <a:r>
              <a:rPr lang="en-US" sz="2200" dirty="0"/>
              <a:t> Cost of Events</a:t>
            </a:r>
          </a:p>
          <a:p>
            <a:pPr>
              <a:buFont typeface="Courier New" panose="02070309020205020404" pitchFamily="49" charset="0"/>
              <a:buChar char="o"/>
            </a:pPr>
            <a:r>
              <a:rPr lang="en-US" sz="2200" dirty="0"/>
              <a:t> Cost of Travel</a:t>
            </a:r>
          </a:p>
          <a:p>
            <a:pPr>
              <a:buFont typeface="Courier New" panose="02070309020205020404" pitchFamily="49" charset="0"/>
              <a:buChar char="o"/>
            </a:pPr>
            <a:r>
              <a:rPr lang="en-US" sz="2200" dirty="0"/>
              <a:t> Cost of Promotional and/or Recognition Items</a:t>
            </a:r>
          </a:p>
          <a:p>
            <a:pPr>
              <a:buFont typeface="Courier New" panose="02070309020205020404" pitchFamily="49" charset="0"/>
              <a:buChar char="o"/>
            </a:pPr>
            <a:r>
              <a:rPr lang="en-US" sz="2200" dirty="0"/>
              <a:t> Cost of Additional Expenses</a:t>
            </a:r>
          </a:p>
        </p:txBody>
      </p:sp>
      <p:pic>
        <p:nvPicPr>
          <p:cNvPr id="4" name="Picture 3">
            <a:extLst>
              <a:ext uri="{FF2B5EF4-FFF2-40B4-BE49-F238E27FC236}">
                <a16:creationId xmlns:a16="http://schemas.microsoft.com/office/drawing/2014/main" id="{AEC0A15E-0422-4646-93B3-0EFD3E6B3B77}"/>
              </a:ext>
            </a:extLst>
          </p:cNvPr>
          <p:cNvPicPr>
            <a:picLocks noChangeAspect="1"/>
          </p:cNvPicPr>
          <p:nvPr/>
        </p:nvPicPr>
        <p:blipFill>
          <a:blip r:embed="rId2"/>
          <a:stretch>
            <a:fillRect/>
          </a:stretch>
        </p:blipFill>
        <p:spPr>
          <a:xfrm>
            <a:off x="7113666" y="1880418"/>
            <a:ext cx="4262265" cy="4365523"/>
          </a:xfrm>
          <a:prstGeom prst="rect">
            <a:avLst/>
          </a:prstGeom>
        </p:spPr>
      </p:pic>
    </p:spTree>
    <p:extLst>
      <p:ext uri="{BB962C8B-B14F-4D97-AF65-F5344CB8AC3E}">
        <p14:creationId xmlns:p14="http://schemas.microsoft.com/office/powerpoint/2010/main" val="2843747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D3DFB-E78F-4E6B-9467-3683170C0EBD}"/>
              </a:ext>
            </a:extLst>
          </p:cNvPr>
          <p:cNvSpPr>
            <a:spLocks noGrp="1"/>
          </p:cNvSpPr>
          <p:nvPr>
            <p:ph type="title"/>
          </p:nvPr>
        </p:nvSpPr>
        <p:spPr/>
        <p:txBody>
          <a:bodyPr/>
          <a:lstStyle/>
          <a:p>
            <a:r>
              <a:rPr lang="en-US" b="1" dirty="0"/>
              <a:t>Request Approval Process</a:t>
            </a:r>
          </a:p>
        </p:txBody>
      </p:sp>
      <p:sp>
        <p:nvSpPr>
          <p:cNvPr id="3" name="Content Placeholder 2">
            <a:extLst>
              <a:ext uri="{FF2B5EF4-FFF2-40B4-BE49-F238E27FC236}">
                <a16:creationId xmlns:a16="http://schemas.microsoft.com/office/drawing/2014/main" id="{7AF08F75-4215-4DA3-B129-783ADE035834}"/>
              </a:ext>
            </a:extLst>
          </p:cNvPr>
          <p:cNvSpPr>
            <a:spLocks noGrp="1"/>
          </p:cNvSpPr>
          <p:nvPr>
            <p:ph idx="1"/>
          </p:nvPr>
        </p:nvSpPr>
        <p:spPr/>
        <p:txBody>
          <a:bodyPr/>
          <a:lstStyle/>
          <a:p>
            <a:pPr>
              <a:buFont typeface="Courier New" panose="02070309020205020404" pitchFamily="49" charset="0"/>
              <a:buChar char="o"/>
            </a:pPr>
            <a:r>
              <a:rPr lang="en-US" dirty="0"/>
              <a:t> Must submit Re-Registration to be eligible</a:t>
            </a:r>
          </a:p>
          <a:p>
            <a:pPr lvl="1">
              <a:buFont typeface="Courier New" panose="02070309020205020404" pitchFamily="49" charset="0"/>
              <a:buChar char="o"/>
            </a:pPr>
            <a:r>
              <a:rPr lang="en-US" dirty="0"/>
              <a:t> February 21</a:t>
            </a:r>
            <a:r>
              <a:rPr lang="en-US" baseline="30000" dirty="0"/>
              <a:t>st</a:t>
            </a:r>
            <a:r>
              <a:rPr lang="en-US" dirty="0"/>
              <a:t> Deadline for BOTH Budget Requests &amp; Re-Registration (no exceptions)</a:t>
            </a:r>
          </a:p>
          <a:p>
            <a:pPr>
              <a:buFont typeface="Courier New" panose="02070309020205020404" pitchFamily="49" charset="0"/>
              <a:buChar char="o"/>
            </a:pPr>
            <a:r>
              <a:rPr lang="en-US" dirty="0"/>
              <a:t> Reviewed by the TTUHSC SGA Finance Committee</a:t>
            </a:r>
          </a:p>
          <a:p>
            <a:pPr lvl="1">
              <a:buFont typeface="Courier New" panose="02070309020205020404" pitchFamily="49" charset="0"/>
              <a:buChar char="o"/>
            </a:pPr>
            <a:r>
              <a:rPr lang="en-US" dirty="0"/>
              <a:t> Student Organization Funding Bill is voted on by the full TTUHSC SGA</a:t>
            </a:r>
          </a:p>
          <a:p>
            <a:pPr lvl="1">
              <a:buFont typeface="Courier New" panose="02070309020205020404" pitchFamily="49" charset="0"/>
              <a:buChar char="o"/>
            </a:pPr>
            <a:r>
              <a:rPr lang="en-US" dirty="0"/>
              <a:t> Final approval is based on university budget availability</a:t>
            </a:r>
          </a:p>
          <a:p>
            <a:pPr>
              <a:buFont typeface="Courier New" panose="02070309020205020404" pitchFamily="49" charset="0"/>
              <a:buChar char="o"/>
            </a:pPr>
            <a:r>
              <a:rPr lang="en-US" dirty="0"/>
              <a:t> Budgets approved and allocations disbursed in new fiscal year (September) </a:t>
            </a:r>
          </a:p>
          <a:p>
            <a:pPr lvl="1">
              <a:buFont typeface="Courier New" panose="02070309020205020404" pitchFamily="49" charset="0"/>
              <a:buChar char="o"/>
            </a:pPr>
            <a:r>
              <a:rPr lang="en-US" dirty="0"/>
              <a:t> Make sure HSC Net is updated with the correct officers</a:t>
            </a:r>
          </a:p>
          <a:p>
            <a:pPr lvl="1">
              <a:buFont typeface="Courier New" panose="02070309020205020404" pitchFamily="49" charset="0"/>
              <a:buChar char="o"/>
            </a:pPr>
            <a:r>
              <a:rPr lang="en-US" dirty="0"/>
              <a:t> Mandatory Fall Training on spending processes (President &amp; Treasurer) </a:t>
            </a:r>
          </a:p>
          <a:p>
            <a:pPr lvl="1">
              <a:buFont typeface="Courier New" panose="02070309020205020404" pitchFamily="49" charset="0"/>
              <a:buChar char="o"/>
            </a:pPr>
            <a:r>
              <a:rPr lang="en-US" dirty="0"/>
              <a:t> Fully signed SGA Funding Contract submitted to Student Life</a:t>
            </a:r>
          </a:p>
        </p:txBody>
      </p:sp>
    </p:spTree>
    <p:extLst>
      <p:ext uri="{BB962C8B-B14F-4D97-AF65-F5344CB8AC3E}">
        <p14:creationId xmlns:p14="http://schemas.microsoft.com/office/powerpoint/2010/main" val="3708366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5022-549E-4799-9B55-947500630502}"/>
              </a:ext>
            </a:extLst>
          </p:cNvPr>
          <p:cNvSpPr>
            <a:spLocks noGrp="1"/>
          </p:cNvSpPr>
          <p:nvPr>
            <p:ph type="title"/>
          </p:nvPr>
        </p:nvSpPr>
        <p:spPr/>
        <p:txBody>
          <a:bodyPr/>
          <a:lstStyle/>
          <a:p>
            <a:r>
              <a:rPr lang="en-US" b="1" dirty="0"/>
              <a:t>Budget Resources</a:t>
            </a:r>
          </a:p>
        </p:txBody>
      </p:sp>
      <p:sp>
        <p:nvSpPr>
          <p:cNvPr id="3" name="Content Placeholder 2">
            <a:extLst>
              <a:ext uri="{FF2B5EF4-FFF2-40B4-BE49-F238E27FC236}">
                <a16:creationId xmlns:a16="http://schemas.microsoft.com/office/drawing/2014/main" id="{0F9E86A3-E52D-4005-8CCB-41247C6F4EFA}"/>
              </a:ext>
            </a:extLst>
          </p:cNvPr>
          <p:cNvSpPr>
            <a:spLocks noGrp="1"/>
          </p:cNvSpPr>
          <p:nvPr>
            <p:ph idx="1"/>
          </p:nvPr>
        </p:nvSpPr>
        <p:spPr/>
        <p:txBody>
          <a:bodyPr/>
          <a:lstStyle/>
          <a:p>
            <a:pPr>
              <a:buFont typeface="Courier New" panose="02070309020205020404" pitchFamily="49" charset="0"/>
              <a:buChar char="o"/>
            </a:pPr>
            <a:r>
              <a:rPr lang="en-US" sz="2400" dirty="0"/>
              <a:t> Funding Regulations Handbook</a:t>
            </a:r>
          </a:p>
          <a:p>
            <a:pPr>
              <a:buFont typeface="Courier New" panose="02070309020205020404" pitchFamily="49" charset="0"/>
              <a:buChar char="o"/>
            </a:pPr>
            <a:r>
              <a:rPr lang="en-US" sz="2400" dirty="0"/>
              <a:t> Budget Development Resources</a:t>
            </a:r>
          </a:p>
          <a:p>
            <a:pPr lvl="1">
              <a:buFont typeface="Courier New" panose="02070309020205020404" pitchFamily="49" charset="0"/>
              <a:buChar char="o"/>
            </a:pPr>
            <a:r>
              <a:rPr lang="en-US" dirty="0"/>
              <a:t> </a:t>
            </a:r>
            <a:r>
              <a:rPr lang="en-US" sz="2000" dirty="0"/>
              <a:t>Budget Preparation document</a:t>
            </a:r>
          </a:p>
          <a:p>
            <a:pPr lvl="1">
              <a:buFont typeface="Courier New" panose="02070309020205020404" pitchFamily="49" charset="0"/>
              <a:buChar char="o"/>
            </a:pPr>
            <a:r>
              <a:rPr lang="en-US" sz="2000" dirty="0"/>
              <a:t> Budget Request Support document (spreadsheet) </a:t>
            </a:r>
          </a:p>
        </p:txBody>
      </p:sp>
    </p:spTree>
    <p:extLst>
      <p:ext uri="{BB962C8B-B14F-4D97-AF65-F5344CB8AC3E}">
        <p14:creationId xmlns:p14="http://schemas.microsoft.com/office/powerpoint/2010/main" val="1092556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7CCA-D692-427B-917C-D64E3B081E80}"/>
              </a:ext>
            </a:extLst>
          </p:cNvPr>
          <p:cNvSpPr>
            <a:spLocks noGrp="1"/>
          </p:cNvSpPr>
          <p:nvPr>
            <p:ph type="title"/>
          </p:nvPr>
        </p:nvSpPr>
        <p:spPr/>
        <p:txBody>
          <a:bodyPr/>
          <a:lstStyle/>
          <a:p>
            <a:r>
              <a:rPr lang="en-US" b="1" dirty="0"/>
              <a:t>Final Reminders</a:t>
            </a:r>
          </a:p>
        </p:txBody>
      </p:sp>
      <p:sp>
        <p:nvSpPr>
          <p:cNvPr id="3" name="Content Placeholder 2">
            <a:extLst>
              <a:ext uri="{FF2B5EF4-FFF2-40B4-BE49-F238E27FC236}">
                <a16:creationId xmlns:a16="http://schemas.microsoft.com/office/drawing/2014/main" id="{AFCD5433-B3EC-4B43-9BE3-6AB8D8BA8195}"/>
              </a:ext>
            </a:extLst>
          </p:cNvPr>
          <p:cNvSpPr>
            <a:spLocks noGrp="1"/>
          </p:cNvSpPr>
          <p:nvPr>
            <p:ph idx="1"/>
          </p:nvPr>
        </p:nvSpPr>
        <p:spPr>
          <a:xfrm>
            <a:off x="1097280" y="1845734"/>
            <a:ext cx="10241280" cy="4023360"/>
          </a:xfrm>
        </p:spPr>
        <p:txBody>
          <a:bodyPr/>
          <a:lstStyle/>
          <a:p>
            <a:pPr>
              <a:buFont typeface="Courier New" panose="02070309020205020404" pitchFamily="49" charset="0"/>
              <a:buChar char="o"/>
            </a:pPr>
            <a:r>
              <a:rPr lang="en-US" sz="2400" dirty="0"/>
              <a:t> Training Requirement:</a:t>
            </a:r>
          </a:p>
          <a:p>
            <a:pPr lvl="1">
              <a:buFont typeface="Courier New" panose="02070309020205020404" pitchFamily="49" charset="0"/>
              <a:buChar char="o"/>
            </a:pPr>
            <a:r>
              <a:rPr lang="en-US" sz="2000" dirty="0"/>
              <a:t>Both the President </a:t>
            </a:r>
            <a:r>
              <a:rPr lang="en-US" sz="2000" u="sng" dirty="0"/>
              <a:t>and</a:t>
            </a:r>
            <a:r>
              <a:rPr lang="en-US" sz="2000" dirty="0"/>
              <a:t> Treasurer must attend a training or group receives a 5% budget deduction</a:t>
            </a:r>
          </a:p>
          <a:p>
            <a:pPr>
              <a:buFont typeface="Courier New" panose="02070309020205020404" pitchFamily="49" charset="0"/>
              <a:buChar char="o"/>
            </a:pPr>
            <a:r>
              <a:rPr lang="en-US" sz="2400" dirty="0"/>
              <a:t> Re-Registration &amp; Budget Request are due on February 21</a:t>
            </a:r>
            <a:r>
              <a:rPr lang="en-US" sz="2400" baseline="30000" dirty="0"/>
              <a:t>st</a:t>
            </a:r>
            <a:endParaRPr lang="en-US" sz="2400" dirty="0"/>
          </a:p>
          <a:p>
            <a:pPr lvl="1">
              <a:buFont typeface="Courier New" panose="02070309020205020404" pitchFamily="49" charset="0"/>
              <a:buChar char="o"/>
            </a:pPr>
            <a:r>
              <a:rPr lang="en-US" sz="2000" dirty="0"/>
              <a:t> If not requesting funding, let Student Life know. </a:t>
            </a:r>
          </a:p>
          <a:p>
            <a:pPr>
              <a:buFont typeface="Courier New" panose="02070309020205020404" pitchFamily="49" charset="0"/>
              <a:buChar char="o"/>
            </a:pPr>
            <a:r>
              <a:rPr lang="en-US" dirty="0"/>
              <a:t> </a:t>
            </a:r>
            <a:r>
              <a:rPr lang="en-US" sz="2400" dirty="0"/>
              <a:t>Purchase Requests must be submitted at least 2 weeks prior to event/meeting</a:t>
            </a:r>
          </a:p>
          <a:p>
            <a:pPr lvl="1">
              <a:buFont typeface="Courier New" panose="02070309020205020404" pitchFamily="49" charset="0"/>
              <a:buChar char="o"/>
            </a:pPr>
            <a:r>
              <a:rPr lang="en-US" sz="2000" dirty="0"/>
              <a:t> 1% deduction for late requests </a:t>
            </a:r>
          </a:p>
          <a:p>
            <a:pPr>
              <a:buFont typeface="Courier New" panose="02070309020205020404" pitchFamily="49" charset="0"/>
              <a:buChar char="o"/>
            </a:pPr>
            <a:r>
              <a:rPr lang="en-US" dirty="0"/>
              <a:t> </a:t>
            </a:r>
            <a:r>
              <a:rPr lang="en-US" sz="2400" dirty="0"/>
              <a:t>Final date to submit a Purchase Request for 2024-2025 Senate Funds is August 1</a:t>
            </a:r>
            <a:r>
              <a:rPr lang="en-US" sz="2400" baseline="30000" dirty="0"/>
              <a:t>st</a:t>
            </a:r>
            <a:r>
              <a:rPr lang="en-US" sz="2400" dirty="0"/>
              <a:t>  </a:t>
            </a:r>
          </a:p>
        </p:txBody>
      </p:sp>
    </p:spTree>
    <p:extLst>
      <p:ext uri="{BB962C8B-B14F-4D97-AF65-F5344CB8AC3E}">
        <p14:creationId xmlns:p14="http://schemas.microsoft.com/office/powerpoint/2010/main" val="1820233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35A85-528F-4FEF-A3DB-C8AD5A34C21C}"/>
              </a:ext>
            </a:extLst>
          </p:cNvPr>
          <p:cNvSpPr>
            <a:spLocks noGrp="1"/>
          </p:cNvSpPr>
          <p:nvPr>
            <p:ph type="title"/>
          </p:nvPr>
        </p:nvSpPr>
        <p:spPr/>
        <p:txBody>
          <a:bodyPr/>
          <a:lstStyle/>
          <a:p>
            <a:r>
              <a:rPr lang="en-US" b="1" dirty="0"/>
              <a:t>Questions? </a:t>
            </a:r>
          </a:p>
        </p:txBody>
      </p:sp>
      <p:sp>
        <p:nvSpPr>
          <p:cNvPr id="5" name="Text Placeholder 4">
            <a:extLst>
              <a:ext uri="{FF2B5EF4-FFF2-40B4-BE49-F238E27FC236}">
                <a16:creationId xmlns:a16="http://schemas.microsoft.com/office/drawing/2014/main" id="{D7B4CD08-B2B5-45DE-9A9E-38880B4E27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850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682A-EAC3-4DA1-B398-70765D0E3DCC}"/>
              </a:ext>
            </a:extLst>
          </p:cNvPr>
          <p:cNvSpPr>
            <a:spLocks noGrp="1"/>
          </p:cNvSpPr>
          <p:nvPr>
            <p:ph type="title"/>
          </p:nvPr>
        </p:nvSpPr>
        <p:spPr/>
        <p:txBody>
          <a:bodyPr/>
          <a:lstStyle/>
          <a:p>
            <a:r>
              <a:rPr lang="en-US" b="1" dirty="0"/>
              <a:t>Deadline Reminders</a:t>
            </a:r>
          </a:p>
        </p:txBody>
      </p:sp>
      <p:sp>
        <p:nvSpPr>
          <p:cNvPr id="3" name="Content Placeholder 2">
            <a:extLst>
              <a:ext uri="{FF2B5EF4-FFF2-40B4-BE49-F238E27FC236}">
                <a16:creationId xmlns:a16="http://schemas.microsoft.com/office/drawing/2014/main" id="{62FBE894-DD6F-40E2-A288-EF61F0553970}"/>
              </a:ext>
            </a:extLst>
          </p:cNvPr>
          <p:cNvSpPr>
            <a:spLocks noGrp="1"/>
          </p:cNvSpPr>
          <p:nvPr>
            <p:ph idx="1"/>
          </p:nvPr>
        </p:nvSpPr>
        <p:spPr/>
        <p:txBody>
          <a:bodyPr/>
          <a:lstStyle/>
          <a:p>
            <a:pPr>
              <a:buFont typeface="Courier New" panose="02070309020205020404" pitchFamily="49" charset="0"/>
              <a:buChar char="o"/>
            </a:pPr>
            <a:r>
              <a:rPr lang="en-US" sz="2400" dirty="0"/>
              <a:t> Deadlines for FY25 Senate Funds</a:t>
            </a:r>
          </a:p>
          <a:p>
            <a:pPr lvl="1">
              <a:buFont typeface="Courier New" panose="02070309020205020404" pitchFamily="49" charset="0"/>
              <a:buChar char="o"/>
            </a:pPr>
            <a:r>
              <a:rPr lang="en-US" sz="2000" dirty="0"/>
              <a:t> Deadline for Major Expenditures – June 6, 2025</a:t>
            </a:r>
          </a:p>
          <a:p>
            <a:pPr lvl="1">
              <a:buFont typeface="Courier New" panose="02070309020205020404" pitchFamily="49" charset="0"/>
              <a:buChar char="o"/>
            </a:pPr>
            <a:r>
              <a:rPr lang="en-US" sz="2000" dirty="0"/>
              <a:t> Deadline for Remaining Expenditures – August 1, 2025</a:t>
            </a:r>
          </a:p>
          <a:p>
            <a:pPr>
              <a:buFont typeface="Courier New" panose="02070309020205020404" pitchFamily="49" charset="0"/>
              <a:buChar char="o"/>
            </a:pPr>
            <a:r>
              <a:rPr lang="en-US" dirty="0"/>
              <a:t>  </a:t>
            </a:r>
            <a:r>
              <a:rPr lang="en-US" sz="2400" dirty="0"/>
              <a:t>Spend available Senate funds</a:t>
            </a:r>
          </a:p>
          <a:p>
            <a:pPr lvl="1">
              <a:buFont typeface="Courier New" panose="02070309020205020404" pitchFamily="49" charset="0"/>
              <a:buChar char="o"/>
            </a:pPr>
            <a:r>
              <a:rPr lang="en-US" sz="2000" dirty="0"/>
              <a:t>If not spending until after February 21, 2025, make sure to include plans for the funds within the budget request form.</a:t>
            </a:r>
          </a:p>
          <a:p>
            <a:pPr>
              <a:buFont typeface="Courier New" panose="02070309020205020404" pitchFamily="49" charset="0"/>
              <a:buChar char="o"/>
            </a:pPr>
            <a:endParaRPr lang="en-US" dirty="0"/>
          </a:p>
          <a:p>
            <a:pPr marL="0" indent="0">
              <a:buNone/>
            </a:pPr>
            <a:endParaRPr lang="en-US" dirty="0"/>
          </a:p>
        </p:txBody>
      </p:sp>
    </p:spTree>
    <p:extLst>
      <p:ext uri="{BB962C8B-B14F-4D97-AF65-F5344CB8AC3E}">
        <p14:creationId xmlns:p14="http://schemas.microsoft.com/office/powerpoint/2010/main" val="94406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5966-5E3D-4FC6-8B77-656014526044}"/>
              </a:ext>
            </a:extLst>
          </p:cNvPr>
          <p:cNvSpPr>
            <a:spLocks noGrp="1"/>
          </p:cNvSpPr>
          <p:nvPr>
            <p:ph type="title"/>
          </p:nvPr>
        </p:nvSpPr>
        <p:spPr/>
        <p:txBody>
          <a:bodyPr/>
          <a:lstStyle/>
          <a:p>
            <a:r>
              <a:rPr lang="en-US" b="1" dirty="0"/>
              <a:t>Organization Constitutions</a:t>
            </a:r>
          </a:p>
        </p:txBody>
      </p:sp>
      <p:sp>
        <p:nvSpPr>
          <p:cNvPr id="3" name="Content Placeholder 2">
            <a:extLst>
              <a:ext uri="{FF2B5EF4-FFF2-40B4-BE49-F238E27FC236}">
                <a16:creationId xmlns:a16="http://schemas.microsoft.com/office/drawing/2014/main" id="{11518FF0-050F-4890-BB36-10D6E283AD36}"/>
              </a:ext>
            </a:extLst>
          </p:cNvPr>
          <p:cNvSpPr>
            <a:spLocks noGrp="1"/>
          </p:cNvSpPr>
          <p:nvPr>
            <p:ph idx="1"/>
          </p:nvPr>
        </p:nvSpPr>
        <p:spPr/>
        <p:txBody>
          <a:bodyPr/>
          <a:lstStyle/>
          <a:p>
            <a:pPr>
              <a:buFont typeface="Courier New" panose="02070309020205020404" pitchFamily="49" charset="0"/>
              <a:buChar char="o"/>
            </a:pPr>
            <a:r>
              <a:rPr lang="en-US" dirty="0"/>
              <a:t> </a:t>
            </a:r>
            <a:r>
              <a:rPr lang="en-US" sz="2400" dirty="0"/>
              <a:t>Review &amp; Update with any necessary changes</a:t>
            </a:r>
            <a:endParaRPr lang="en-US" dirty="0"/>
          </a:p>
          <a:p>
            <a:pPr lvl="1">
              <a:buFont typeface="Courier New" panose="02070309020205020404" pitchFamily="49" charset="0"/>
              <a:buChar char="o"/>
            </a:pPr>
            <a:r>
              <a:rPr lang="en-US" dirty="0"/>
              <a:t> </a:t>
            </a:r>
            <a:r>
              <a:rPr lang="en-US" sz="2000" dirty="0"/>
              <a:t>Make sure file is in Documents section of HSC Net</a:t>
            </a:r>
          </a:p>
          <a:p>
            <a:pPr lvl="1">
              <a:buFont typeface="Courier New" panose="02070309020205020404" pitchFamily="49" charset="0"/>
              <a:buChar char="o"/>
            </a:pPr>
            <a:r>
              <a:rPr lang="en-US" sz="2000" dirty="0"/>
              <a:t> Save file with “Update” and the year in the name</a:t>
            </a:r>
          </a:p>
        </p:txBody>
      </p:sp>
    </p:spTree>
    <p:extLst>
      <p:ext uri="{BB962C8B-B14F-4D97-AF65-F5344CB8AC3E}">
        <p14:creationId xmlns:p14="http://schemas.microsoft.com/office/powerpoint/2010/main" val="356351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C2BE-238B-4714-9424-9383AE39C664}"/>
              </a:ext>
            </a:extLst>
          </p:cNvPr>
          <p:cNvSpPr>
            <a:spLocks noGrp="1"/>
          </p:cNvSpPr>
          <p:nvPr>
            <p:ph type="title"/>
          </p:nvPr>
        </p:nvSpPr>
        <p:spPr/>
        <p:txBody>
          <a:bodyPr/>
          <a:lstStyle/>
          <a:p>
            <a:r>
              <a:rPr lang="en-US" b="1" dirty="0"/>
              <a:t>Required Elements</a:t>
            </a:r>
          </a:p>
        </p:txBody>
      </p:sp>
      <p:sp>
        <p:nvSpPr>
          <p:cNvPr id="3" name="Content Placeholder 2">
            <a:extLst>
              <a:ext uri="{FF2B5EF4-FFF2-40B4-BE49-F238E27FC236}">
                <a16:creationId xmlns:a16="http://schemas.microsoft.com/office/drawing/2014/main" id="{F4E097C5-7E86-4427-9BD0-2D7E434F8E9D}"/>
              </a:ext>
            </a:extLst>
          </p:cNvPr>
          <p:cNvSpPr>
            <a:spLocks noGrp="1"/>
          </p:cNvSpPr>
          <p:nvPr>
            <p:ph idx="1"/>
          </p:nvPr>
        </p:nvSpPr>
        <p:spPr/>
        <p:txBody>
          <a:bodyPr>
            <a:normAutofit/>
          </a:bodyPr>
          <a:lstStyle/>
          <a:p>
            <a:pPr>
              <a:buFont typeface="Courier New" panose="02070309020205020404" pitchFamily="49" charset="0"/>
              <a:buChar char="o"/>
            </a:pPr>
            <a:r>
              <a:rPr lang="en-US" sz="2400" dirty="0"/>
              <a:t> Name &amp; Purpose</a:t>
            </a:r>
          </a:p>
          <a:p>
            <a:pPr>
              <a:buFont typeface="Courier New" panose="02070309020205020404" pitchFamily="49" charset="0"/>
              <a:buChar char="o"/>
            </a:pPr>
            <a:r>
              <a:rPr lang="en-US" sz="2400" dirty="0"/>
              <a:t> National &amp; Affiliate Organizations</a:t>
            </a:r>
          </a:p>
          <a:p>
            <a:pPr>
              <a:buFont typeface="Courier New" panose="02070309020205020404" pitchFamily="49" charset="0"/>
              <a:buChar char="o"/>
            </a:pPr>
            <a:r>
              <a:rPr lang="en-US" sz="2400" dirty="0"/>
              <a:t> Membership Requirements</a:t>
            </a:r>
          </a:p>
          <a:p>
            <a:pPr>
              <a:buFont typeface="Courier New" panose="02070309020205020404" pitchFamily="49" charset="0"/>
              <a:buChar char="o"/>
            </a:pPr>
            <a:r>
              <a:rPr lang="en-US" sz="2400" dirty="0"/>
              <a:t> Officer List &amp; Duties (President and Treasurer Required)</a:t>
            </a:r>
          </a:p>
          <a:p>
            <a:pPr>
              <a:buFont typeface="Courier New" panose="02070309020205020404" pitchFamily="49" charset="0"/>
              <a:buChar char="o"/>
            </a:pPr>
            <a:r>
              <a:rPr lang="en-US" sz="2400" dirty="0"/>
              <a:t> Officer Election &amp; Removal Process</a:t>
            </a:r>
          </a:p>
          <a:p>
            <a:pPr>
              <a:buFont typeface="Courier New" panose="02070309020205020404" pitchFamily="49" charset="0"/>
              <a:buChar char="o"/>
            </a:pPr>
            <a:r>
              <a:rPr lang="en-US" sz="2400" dirty="0"/>
              <a:t> Financial Procedures</a:t>
            </a:r>
          </a:p>
          <a:p>
            <a:pPr>
              <a:buFont typeface="Courier New" panose="02070309020205020404" pitchFamily="49" charset="0"/>
              <a:buChar char="o"/>
            </a:pPr>
            <a:r>
              <a:rPr lang="en-US" sz="2400" dirty="0"/>
              <a:t> Faculty/Staff Advisor Responsibilities</a:t>
            </a:r>
          </a:p>
          <a:p>
            <a:pPr>
              <a:buFont typeface="Courier New" panose="02070309020205020404" pitchFamily="49" charset="0"/>
              <a:buChar char="o"/>
            </a:pPr>
            <a:r>
              <a:rPr lang="en-US" sz="2400" dirty="0"/>
              <a:t> Annual Programs</a:t>
            </a:r>
          </a:p>
        </p:txBody>
      </p:sp>
    </p:spTree>
    <p:extLst>
      <p:ext uri="{BB962C8B-B14F-4D97-AF65-F5344CB8AC3E}">
        <p14:creationId xmlns:p14="http://schemas.microsoft.com/office/powerpoint/2010/main" val="187567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F126-C983-4082-B9BD-9B40EF93EE0C}"/>
              </a:ext>
            </a:extLst>
          </p:cNvPr>
          <p:cNvSpPr>
            <a:spLocks noGrp="1"/>
          </p:cNvSpPr>
          <p:nvPr>
            <p:ph type="title"/>
          </p:nvPr>
        </p:nvSpPr>
        <p:spPr/>
        <p:txBody>
          <a:bodyPr/>
          <a:lstStyle/>
          <a:p>
            <a:r>
              <a:rPr lang="en-US" b="1" dirty="0"/>
              <a:t>Name &amp; Purpose</a:t>
            </a:r>
          </a:p>
        </p:txBody>
      </p:sp>
      <p:sp>
        <p:nvSpPr>
          <p:cNvPr id="3" name="Content Placeholder 2">
            <a:extLst>
              <a:ext uri="{FF2B5EF4-FFF2-40B4-BE49-F238E27FC236}">
                <a16:creationId xmlns:a16="http://schemas.microsoft.com/office/drawing/2014/main" id="{E2583D2B-E03B-42F6-A3AD-8148261FFF50}"/>
              </a:ext>
            </a:extLst>
          </p:cNvPr>
          <p:cNvSpPr>
            <a:spLocks noGrp="1"/>
          </p:cNvSpPr>
          <p:nvPr>
            <p:ph idx="1"/>
          </p:nvPr>
        </p:nvSpPr>
        <p:spPr/>
        <p:txBody>
          <a:bodyPr>
            <a:normAutofit/>
          </a:bodyPr>
          <a:lstStyle/>
          <a:p>
            <a:pPr marL="0" indent="0">
              <a:buNone/>
            </a:pPr>
            <a:r>
              <a:rPr lang="en-US" sz="2200" b="1" dirty="0">
                <a:solidFill>
                  <a:schemeClr val="accent1"/>
                </a:solidFill>
              </a:rPr>
              <a:t>Article I – Name</a:t>
            </a:r>
          </a:p>
          <a:p>
            <a:pPr marL="0" indent="0">
              <a:buNone/>
            </a:pPr>
            <a:r>
              <a:rPr lang="en-US" sz="2200" b="1" dirty="0"/>
              <a:t>	Section 1. </a:t>
            </a:r>
            <a:r>
              <a:rPr lang="en-US" sz="2200" dirty="0"/>
              <a:t>The name of the organization shall be the Bubble Blowing Society, a 	student organization at Texas Tech University Health Sciences Center. </a:t>
            </a:r>
          </a:p>
          <a:p>
            <a:pPr marL="0" indent="0">
              <a:buNone/>
            </a:pPr>
            <a:endParaRPr lang="en-US" sz="2200" dirty="0"/>
          </a:p>
          <a:p>
            <a:pPr marL="0" indent="0">
              <a:buNone/>
            </a:pPr>
            <a:r>
              <a:rPr lang="en-US" sz="2200" b="1" dirty="0">
                <a:solidFill>
                  <a:schemeClr val="accent1"/>
                </a:solidFill>
              </a:rPr>
              <a:t>Article II – Purpose</a:t>
            </a:r>
          </a:p>
          <a:p>
            <a:pPr marL="0" indent="0">
              <a:buNone/>
            </a:pPr>
            <a:r>
              <a:rPr lang="en-US" sz="2200" dirty="0">
                <a:solidFill>
                  <a:schemeClr val="tx1"/>
                </a:solidFill>
              </a:rPr>
              <a:t>	</a:t>
            </a:r>
            <a:r>
              <a:rPr lang="en-US" sz="2200" b="1" dirty="0">
                <a:solidFill>
                  <a:schemeClr val="tx1"/>
                </a:solidFill>
              </a:rPr>
              <a:t>Section 1. </a:t>
            </a:r>
            <a:r>
              <a:rPr lang="en-US" sz="2200" dirty="0">
                <a:solidFill>
                  <a:schemeClr val="tx1"/>
                </a:solidFill>
              </a:rPr>
              <a:t>The purpose of our organization is to bring together TTUHSC students 	that enjoy blowing bubbles or are interested in participating in bubble blowing 	competitions. </a:t>
            </a:r>
          </a:p>
        </p:txBody>
      </p:sp>
    </p:spTree>
    <p:extLst>
      <p:ext uri="{BB962C8B-B14F-4D97-AF65-F5344CB8AC3E}">
        <p14:creationId xmlns:p14="http://schemas.microsoft.com/office/powerpoint/2010/main" val="121239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6B7A-2C3D-422A-8F55-73A9C01B30CD}"/>
              </a:ext>
            </a:extLst>
          </p:cNvPr>
          <p:cNvSpPr>
            <a:spLocks noGrp="1"/>
          </p:cNvSpPr>
          <p:nvPr>
            <p:ph type="title"/>
          </p:nvPr>
        </p:nvSpPr>
        <p:spPr/>
        <p:txBody>
          <a:bodyPr/>
          <a:lstStyle/>
          <a:p>
            <a:r>
              <a:rPr lang="en-US" b="1" dirty="0"/>
              <a:t>National &amp; Affiliate Organizations</a:t>
            </a:r>
          </a:p>
        </p:txBody>
      </p:sp>
      <p:sp>
        <p:nvSpPr>
          <p:cNvPr id="3" name="Content Placeholder 2">
            <a:extLst>
              <a:ext uri="{FF2B5EF4-FFF2-40B4-BE49-F238E27FC236}">
                <a16:creationId xmlns:a16="http://schemas.microsoft.com/office/drawing/2014/main" id="{EA6928EE-9C29-43D5-8B33-29884E9BBEC2}"/>
              </a:ext>
            </a:extLst>
          </p:cNvPr>
          <p:cNvSpPr>
            <a:spLocks noGrp="1"/>
          </p:cNvSpPr>
          <p:nvPr>
            <p:ph idx="1"/>
          </p:nvPr>
        </p:nvSpPr>
        <p:spPr/>
        <p:txBody>
          <a:bodyPr/>
          <a:lstStyle/>
          <a:p>
            <a:pPr marL="0" indent="0">
              <a:buNone/>
            </a:pPr>
            <a:r>
              <a:rPr lang="en-US" sz="2200" b="1" dirty="0">
                <a:solidFill>
                  <a:schemeClr val="accent1"/>
                </a:solidFill>
              </a:rPr>
              <a:t>Article III – National &amp; Affiliate Organizations</a:t>
            </a:r>
          </a:p>
          <a:p>
            <a:pPr marL="292608" lvl="1" indent="0">
              <a:buNone/>
            </a:pPr>
            <a:r>
              <a:rPr lang="en-US" sz="2000" b="1" dirty="0">
                <a:solidFill>
                  <a:schemeClr val="tx1"/>
                </a:solidFill>
              </a:rPr>
              <a:t>Section 1. National Relationship: </a:t>
            </a:r>
          </a:p>
          <a:p>
            <a:pPr marL="292608" lvl="1" indent="0">
              <a:buNone/>
            </a:pPr>
            <a:r>
              <a:rPr lang="en-US" sz="2000" dirty="0">
                <a:solidFill>
                  <a:schemeClr val="tx1"/>
                </a:solidFill>
              </a:rPr>
              <a:t>a. The Bubble Blowing Society has a relationship with the National Bubble Blowing Federation. The relationship includes an annual membership that enters the organization in regional and national competitions. They also provide standardized rules and instructions on how to hold competitions. </a:t>
            </a:r>
          </a:p>
          <a:p>
            <a:pPr marL="292608" lvl="1" indent="0">
              <a:buNone/>
            </a:pPr>
            <a:endParaRPr lang="en-US" sz="2000" dirty="0">
              <a:solidFill>
                <a:schemeClr val="tx1"/>
              </a:solidFill>
            </a:endParaRPr>
          </a:p>
          <a:p>
            <a:pPr marL="292608" lvl="1" indent="0">
              <a:buNone/>
            </a:pPr>
            <a:r>
              <a:rPr lang="en-US" sz="2000" b="1" dirty="0">
                <a:solidFill>
                  <a:schemeClr val="tx1"/>
                </a:solidFill>
              </a:rPr>
              <a:t>Section 2. Affiliate Relationship: </a:t>
            </a:r>
          </a:p>
          <a:p>
            <a:pPr marL="292608" lvl="1" indent="0">
              <a:buNone/>
            </a:pPr>
            <a:r>
              <a:rPr lang="en-US" sz="2000" dirty="0">
                <a:solidFill>
                  <a:schemeClr val="tx1"/>
                </a:solidFill>
              </a:rPr>
              <a:t>a. The Bubble Blowing Society has a relationship with the Panhandle South Plains Fair at which they sponsor a community Bubble Blowing Competition. </a:t>
            </a:r>
          </a:p>
          <a:p>
            <a:pPr marL="0" indent="0">
              <a:buNone/>
            </a:pPr>
            <a:endParaRPr lang="en-US" dirty="0"/>
          </a:p>
        </p:txBody>
      </p:sp>
    </p:spTree>
    <p:extLst>
      <p:ext uri="{BB962C8B-B14F-4D97-AF65-F5344CB8AC3E}">
        <p14:creationId xmlns:p14="http://schemas.microsoft.com/office/powerpoint/2010/main" val="30630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A50D-7220-4080-A7D6-338727E21AB0}"/>
              </a:ext>
            </a:extLst>
          </p:cNvPr>
          <p:cNvSpPr>
            <a:spLocks noGrp="1"/>
          </p:cNvSpPr>
          <p:nvPr>
            <p:ph type="title"/>
          </p:nvPr>
        </p:nvSpPr>
        <p:spPr/>
        <p:txBody>
          <a:bodyPr/>
          <a:lstStyle/>
          <a:p>
            <a:r>
              <a:rPr lang="en-US" b="1" dirty="0"/>
              <a:t>Membership Requirements</a:t>
            </a:r>
          </a:p>
        </p:txBody>
      </p:sp>
      <p:sp>
        <p:nvSpPr>
          <p:cNvPr id="3" name="Content Placeholder 2">
            <a:extLst>
              <a:ext uri="{FF2B5EF4-FFF2-40B4-BE49-F238E27FC236}">
                <a16:creationId xmlns:a16="http://schemas.microsoft.com/office/drawing/2014/main" id="{7376E55D-36A9-4A22-A21E-5C9987174365}"/>
              </a:ext>
            </a:extLst>
          </p:cNvPr>
          <p:cNvSpPr>
            <a:spLocks noGrp="1"/>
          </p:cNvSpPr>
          <p:nvPr>
            <p:ph idx="1"/>
          </p:nvPr>
        </p:nvSpPr>
        <p:spPr/>
        <p:txBody>
          <a:bodyPr>
            <a:normAutofit/>
          </a:bodyPr>
          <a:lstStyle/>
          <a:p>
            <a:pPr marL="0" indent="0">
              <a:buNone/>
            </a:pPr>
            <a:r>
              <a:rPr lang="en-US" sz="2200" b="1" dirty="0">
                <a:solidFill>
                  <a:schemeClr val="accent1"/>
                </a:solidFill>
              </a:rPr>
              <a:t>Article IV – Membership</a:t>
            </a:r>
          </a:p>
          <a:p>
            <a:pPr marL="292608" lvl="1" indent="0">
              <a:buNone/>
            </a:pPr>
            <a:r>
              <a:rPr lang="en-US" sz="2000" b="1" dirty="0">
                <a:solidFill>
                  <a:schemeClr val="tx1"/>
                </a:solidFill>
              </a:rPr>
              <a:t>Section 1. Requirements</a:t>
            </a:r>
          </a:p>
          <a:p>
            <a:pPr marL="749808" lvl="1" indent="-457200">
              <a:buClr>
                <a:schemeClr val="tx1"/>
              </a:buClr>
              <a:buAutoNum type="alphaLcPeriod"/>
            </a:pPr>
            <a:r>
              <a:rPr lang="en-US" sz="2000" dirty="0">
                <a:solidFill>
                  <a:schemeClr val="tx1"/>
                </a:solidFill>
              </a:rPr>
              <a:t>Members must be interested in the art of blowing bubbles. </a:t>
            </a:r>
          </a:p>
          <a:p>
            <a:pPr marL="749808" lvl="1" indent="-457200">
              <a:buClr>
                <a:schemeClr val="tx1"/>
              </a:buClr>
              <a:buAutoNum type="alphaLcPeriod"/>
            </a:pPr>
            <a:r>
              <a:rPr lang="en-US" sz="2000" dirty="0">
                <a:solidFill>
                  <a:schemeClr val="tx1"/>
                </a:solidFill>
              </a:rPr>
              <a:t>Members must represent the organization and Texas Tech University Health Sciences Center in a positive light at all times. </a:t>
            </a:r>
          </a:p>
          <a:p>
            <a:pPr marL="749808" lvl="1" indent="-457200">
              <a:buClr>
                <a:schemeClr val="tx1"/>
              </a:buClr>
              <a:buAutoNum type="alphaLcPeriod"/>
            </a:pPr>
            <a:r>
              <a:rPr lang="en-US" sz="2000" dirty="0">
                <a:solidFill>
                  <a:schemeClr val="tx1"/>
                </a:solidFill>
              </a:rPr>
              <a:t>Membership is open to all students and from any school. </a:t>
            </a:r>
          </a:p>
          <a:p>
            <a:pPr marL="749808" lvl="1" indent="-457200">
              <a:buClr>
                <a:schemeClr val="tx1"/>
              </a:buClr>
              <a:buAutoNum type="alphaLcPeriod"/>
            </a:pPr>
            <a:r>
              <a:rPr lang="en-US" sz="2000" dirty="0">
                <a:solidFill>
                  <a:schemeClr val="tx1"/>
                </a:solidFill>
              </a:rPr>
              <a:t>Members are not allowed to participate in any activities or events hosted by the organization while intoxicated or under the influence of drugs. </a:t>
            </a:r>
          </a:p>
          <a:p>
            <a:pPr marL="749808" lvl="1" indent="-457200">
              <a:buClr>
                <a:schemeClr val="tx1"/>
              </a:buClr>
              <a:buAutoNum type="alphaLcPeriod"/>
            </a:pPr>
            <a:r>
              <a:rPr lang="en-US" sz="2000" dirty="0">
                <a:solidFill>
                  <a:schemeClr val="tx1"/>
                </a:solidFill>
              </a:rPr>
              <a:t>Members must always treat their fellow members or officers with respect. </a:t>
            </a:r>
          </a:p>
          <a:p>
            <a:pPr marL="749808" lvl="1" indent="-457200">
              <a:buClr>
                <a:schemeClr val="tx1"/>
              </a:buClr>
              <a:buAutoNum type="alphaLcPeriod"/>
            </a:pPr>
            <a:r>
              <a:rPr lang="en-US" sz="2000" dirty="0">
                <a:solidFill>
                  <a:schemeClr val="tx1"/>
                </a:solidFill>
              </a:rPr>
              <a:t>Members must uphold the Values-Based Culture of one team, kindhearted, integrity, visionary, and beyond service. </a:t>
            </a:r>
          </a:p>
        </p:txBody>
      </p:sp>
    </p:spTree>
    <p:extLst>
      <p:ext uri="{BB962C8B-B14F-4D97-AF65-F5344CB8AC3E}">
        <p14:creationId xmlns:p14="http://schemas.microsoft.com/office/powerpoint/2010/main" val="182009121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351</TotalTime>
  <Words>2001</Words>
  <Application>Microsoft Office PowerPoint</Application>
  <PresentationFormat>Widescreen</PresentationFormat>
  <Paragraphs>230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Calibri Light</vt:lpstr>
      <vt:lpstr>Courier New</vt:lpstr>
      <vt:lpstr>Retrospect</vt:lpstr>
      <vt:lpstr>Student Organization  Re-Registration &amp;  Budget Request Training</vt:lpstr>
      <vt:lpstr>Agenda</vt:lpstr>
      <vt:lpstr>Spending Reminders</vt:lpstr>
      <vt:lpstr>Deadline Reminders</vt:lpstr>
      <vt:lpstr>Organization Constitutions</vt:lpstr>
      <vt:lpstr>Required Elements</vt:lpstr>
      <vt:lpstr>Name &amp; Purpose</vt:lpstr>
      <vt:lpstr>National &amp; Affiliate Organizations</vt:lpstr>
      <vt:lpstr>Membership Requirements</vt:lpstr>
      <vt:lpstr>Officer List &amp; Duties</vt:lpstr>
      <vt:lpstr>Officer Election</vt:lpstr>
      <vt:lpstr>Officer Removal Process</vt:lpstr>
      <vt:lpstr>Financial Procedures</vt:lpstr>
      <vt:lpstr>Faculty/Staff Advisor Responsibilites</vt:lpstr>
      <vt:lpstr>Annual Programs</vt:lpstr>
      <vt:lpstr>Amendment Approval</vt:lpstr>
      <vt:lpstr>Re-Registration &amp; Budget Requests</vt:lpstr>
      <vt:lpstr>Re-Registration Process</vt:lpstr>
      <vt:lpstr>Re-Registration Process</vt:lpstr>
      <vt:lpstr>Re-Registration Process</vt:lpstr>
      <vt:lpstr>Organization Profile (Step 2)</vt:lpstr>
      <vt:lpstr>Profile Picture (Step 3)</vt:lpstr>
      <vt:lpstr>Categories (Step 4)</vt:lpstr>
      <vt:lpstr>Roster (Step 5)</vt:lpstr>
      <vt:lpstr>Roster (Step 5)</vt:lpstr>
      <vt:lpstr>Registration Questions (Step 6)</vt:lpstr>
      <vt:lpstr>Budget Request Process</vt:lpstr>
      <vt:lpstr>Budget Request Process</vt:lpstr>
      <vt:lpstr>Budget Request Process</vt:lpstr>
      <vt:lpstr>Organization Information (Step 1)</vt:lpstr>
      <vt:lpstr>Income (Step 2)</vt:lpstr>
      <vt:lpstr>Values Based Culture Questions (Step 3)</vt:lpstr>
      <vt:lpstr>Expenses &amp; Request Amount (Step 4)</vt:lpstr>
      <vt:lpstr>Request Approval Process</vt:lpstr>
      <vt:lpstr>Budget Resources</vt:lpstr>
      <vt:lpstr>Final Reminders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Organization  Re-Registration &amp;  Budget Request Training</dc:title>
  <dc:creator>Deidra Satterwhite</dc:creator>
  <cp:lastModifiedBy>Deidra Satterwhite</cp:lastModifiedBy>
  <cp:revision>19</cp:revision>
  <dcterms:created xsi:type="dcterms:W3CDTF">2024-12-12T20:28:12Z</dcterms:created>
  <dcterms:modified xsi:type="dcterms:W3CDTF">2024-12-17T19:02:58Z</dcterms:modified>
</cp:coreProperties>
</file>